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60" r:id="rId5"/>
    <p:sldId id="261" r:id="rId6"/>
    <p:sldId id="262" r:id="rId7"/>
    <p:sldId id="277" r:id="rId8"/>
    <p:sldId id="278" r:id="rId9"/>
    <p:sldId id="27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b2f0bae3a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b2f0bae3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b3c0bb06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b3c0bb06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23bd8fa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23bd8fa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23bd8fa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23bd8fa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3bd8fae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23bd8fae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23bd8fa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23bd8fa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3bd8faed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23bd8faed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23bd8faed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23bd8faed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23bd8faed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23bd8faed_0_1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23bd8faed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23bd8faed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b2f0bae3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b2f0bae3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Explicar resumen sobre el índice.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b2f0bae3a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b2f0bae3a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b2f0bae3a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b2f0bae3a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b2f0bae3a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b2f0bae3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Añadir diapositiva objetivos del trabajo.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b2f0bae3a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b2f0bae3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2f0bae3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2f0bae3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b2f0bae3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b2f0bae3a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b2f0bae3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b2f0bae3a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68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b2f0bae3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b2f0bae3a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65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2f0bae3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2f0bae3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85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755875" y="1469575"/>
            <a:ext cx="7644600" cy="145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800" dirty="0">
                <a:solidFill>
                  <a:srgbClr val="0B5394"/>
                </a:solidFill>
              </a:rPr>
              <a:t>ANÁLISIS DE UN PANEL 5G: SUBSISTEMA DE RF Y SIMULACIÓN DE LA CAPACIDAD DE USUARIOS</a:t>
            </a:r>
            <a:endParaRPr sz="2800" dirty="0">
              <a:solidFill>
                <a:srgbClr val="0B5394"/>
              </a:solidFill>
            </a:endParaRPr>
          </a:p>
        </p:txBody>
      </p:sp>
      <p:sp>
        <p:nvSpPr>
          <p:cNvPr id="55" name="Google Shape;55;p13"/>
          <p:cNvSpPr txBox="1">
            <a:spLocks noGrp="1"/>
          </p:cNvSpPr>
          <p:nvPr>
            <p:ph type="subTitle" idx="4294967295"/>
          </p:nvPr>
        </p:nvSpPr>
        <p:spPr>
          <a:xfrm>
            <a:off x="3295650" y="3597616"/>
            <a:ext cx="5452525" cy="14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3D85C6"/>
                </a:solidFill>
              </a:rPr>
              <a:t>Tutores: </a:t>
            </a:r>
            <a:r>
              <a:rPr lang="en" dirty="0">
                <a:solidFill>
                  <a:srgbClr val="3D85C6"/>
                </a:solidFill>
              </a:rPr>
              <a:t>Dr. </a:t>
            </a:r>
            <a:r>
              <a:rPr lang="es-ES" dirty="0">
                <a:solidFill>
                  <a:srgbClr val="3D85C6"/>
                </a:solidFill>
              </a:rPr>
              <a:t>Jaume</a:t>
            </a:r>
            <a:r>
              <a:rPr lang="en" dirty="0">
                <a:solidFill>
                  <a:srgbClr val="3D85C6"/>
                </a:solidFill>
              </a:rPr>
              <a:t> Anguera, Dra. Aurora Andújar</a:t>
            </a:r>
            <a:endParaRPr dirty="0">
              <a:solidFill>
                <a:srgbClr val="3D85C6"/>
              </a:solidFill>
            </a:endParaRPr>
          </a:p>
          <a:p>
            <a:pPr marL="0" lvl="0" indent="0" algn="l" rtl="0">
              <a:spcBef>
                <a:spcPts val="1600"/>
              </a:spcBef>
              <a:spcAft>
                <a:spcPts val="1600"/>
              </a:spcAft>
              <a:buNone/>
            </a:pPr>
            <a:r>
              <a:rPr lang="en" b="1" dirty="0">
                <a:solidFill>
                  <a:srgbClr val="3D85C6"/>
                </a:solidFill>
              </a:rPr>
              <a:t>Alumno: </a:t>
            </a:r>
            <a:r>
              <a:rPr lang="en" dirty="0">
                <a:solidFill>
                  <a:srgbClr val="3D85C6"/>
                </a:solidFill>
              </a:rPr>
              <a:t>Jorge Rodríguez Ortega</a:t>
            </a:r>
          </a:p>
          <a:p>
            <a:pPr marL="0" lvl="0" indent="0" algn="l" rtl="0">
              <a:spcBef>
                <a:spcPts val="1600"/>
              </a:spcBef>
              <a:spcAft>
                <a:spcPts val="1600"/>
              </a:spcAft>
              <a:buNone/>
            </a:pPr>
            <a:endParaRPr dirty="0">
              <a:solidFill>
                <a:srgbClr val="3D85C6"/>
              </a:solidFill>
            </a:endParaRPr>
          </a:p>
        </p:txBody>
      </p:sp>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3" name="Imagen 2" descr="Interfaz de usuario gráfica, Texto, Aplicación&#10;&#10;Descripción generada automáticamente">
            <a:extLst>
              <a:ext uri="{FF2B5EF4-FFF2-40B4-BE49-F238E27FC236}">
                <a16:creationId xmlns:a16="http://schemas.microsoft.com/office/drawing/2014/main" id="{D95BFCB3-F345-7F7D-3436-20F8CC831F5D}"/>
              </a:ext>
            </a:extLst>
          </p:cNvPr>
          <p:cNvPicPr>
            <a:picLocks noChangeAspect="1"/>
          </p:cNvPicPr>
          <p:nvPr/>
        </p:nvPicPr>
        <p:blipFill>
          <a:blip r:embed="rId3"/>
          <a:stretch>
            <a:fillRect/>
          </a:stretch>
        </p:blipFill>
        <p:spPr>
          <a:xfrm>
            <a:off x="0" y="1"/>
            <a:ext cx="2614613" cy="8614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6. Simulación realizada y resultados</a:t>
            </a:r>
            <a:endParaRPr dirty="0">
              <a:solidFill>
                <a:srgbClr val="073763"/>
              </a:solidFill>
            </a:endParaRPr>
          </a:p>
        </p:txBody>
      </p:sp>
      <p:sp>
        <p:nvSpPr>
          <p:cNvPr id="113" name="Google Shape;113;p20"/>
          <p:cNvSpPr txBox="1">
            <a:spLocks noGrp="1"/>
          </p:cNvSpPr>
          <p:nvPr>
            <p:ph type="body" idx="1"/>
          </p:nvPr>
        </p:nvSpPr>
        <p:spPr>
          <a:xfrm>
            <a:off x="311700" y="1392225"/>
            <a:ext cx="8520600" cy="317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Introducción y objetivos de la simulación -&gt; Interferencias multiusuario.</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Modelo de radiación y escenario de uso “realista”.</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Geometría y orientación del panel.</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MATLAB (</a:t>
            </a:r>
            <a:r>
              <a:rPr lang="en" i="1" dirty="0">
                <a:solidFill>
                  <a:srgbClr val="0B5394"/>
                </a:solidFill>
              </a:rPr>
              <a:t>Sensor Array Analyzer</a:t>
            </a:r>
            <a:r>
              <a:rPr lang="en" dirty="0">
                <a:solidFill>
                  <a:srgbClr val="0B5394"/>
                </a:solidFill>
              </a:rPr>
              <a:t>) &lt;-&gt; Array de 8x8 elementos</a:t>
            </a:r>
            <a:endParaRPr lang="es-ES" dirty="0">
              <a:solidFill>
                <a:srgbClr val="0B5394"/>
              </a:solidFill>
            </a:endParaRPr>
          </a:p>
          <a:p>
            <a:pPr marL="914400" lvl="1" indent="-317500" algn="l" rtl="0">
              <a:spcBef>
                <a:spcPts val="0"/>
              </a:spcBef>
              <a:spcAft>
                <a:spcPts val="0"/>
              </a:spcAft>
              <a:buClr>
                <a:srgbClr val="0B5394"/>
              </a:buClr>
              <a:buSzPts val="1400"/>
              <a:buChar char="○"/>
            </a:pPr>
            <a:r>
              <a:rPr lang="es-ES" dirty="0">
                <a:solidFill>
                  <a:srgbClr val="0B5394"/>
                </a:solidFill>
              </a:rPr>
              <a:t>Caso 1 usuario: parámetros del array.</a:t>
            </a:r>
          </a:p>
          <a:p>
            <a:pPr marL="914400" lvl="1" indent="-317500" algn="l" rtl="0">
              <a:spcBef>
                <a:spcPts val="0"/>
              </a:spcBef>
              <a:spcAft>
                <a:spcPts val="0"/>
              </a:spcAft>
              <a:buClr>
                <a:srgbClr val="0B5394"/>
              </a:buClr>
              <a:buSzPts val="1400"/>
              <a:buChar char="○"/>
            </a:pPr>
            <a:r>
              <a:rPr lang="en" dirty="0">
                <a:solidFill>
                  <a:srgbClr val="0B5394"/>
                </a:solidFill>
              </a:rPr>
              <a:t>Caso multiusuario. Diferentes situaciones de análisis.</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Capacidad del Array (nº de usuarios).</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Conclusiones y resultados del estudio en entornos interferentes.</a:t>
            </a:r>
            <a:endParaRPr dirty="0">
              <a:solidFill>
                <a:srgbClr val="0B5394"/>
              </a:solidFill>
            </a:endParaRPr>
          </a:p>
        </p:txBody>
      </p:sp>
      <p:sp>
        <p:nvSpPr>
          <p:cNvPr id="114" name="Google Shape;11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73763"/>
                </a:solidFill>
              </a:rPr>
              <a:t>Objetivos de la simulación</a:t>
            </a:r>
            <a:endParaRPr>
              <a:solidFill>
                <a:srgbClr val="073763"/>
              </a:solidFill>
            </a:endParaRPr>
          </a:p>
        </p:txBody>
      </p:sp>
      <p:sp>
        <p:nvSpPr>
          <p:cNvPr id="120" name="Google Shape;120;p21"/>
          <p:cNvSpPr txBox="1">
            <a:spLocks noGrp="1"/>
          </p:cNvSpPr>
          <p:nvPr>
            <p:ph type="body" idx="1"/>
          </p:nvPr>
        </p:nvSpPr>
        <p:spPr>
          <a:xfrm>
            <a:off x="311700" y="1262700"/>
            <a:ext cx="8520600" cy="330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b="1" dirty="0">
                <a:solidFill>
                  <a:srgbClr val="0B5394"/>
                </a:solidFill>
              </a:rPr>
              <a:t>Principal objetivo</a:t>
            </a:r>
            <a:r>
              <a:rPr lang="en" dirty="0">
                <a:solidFill>
                  <a:srgbClr val="0B5394"/>
                </a:solidFill>
              </a:rPr>
              <a:t>: determinación de la capacidad máxima en una situación “ideal” de un sistema de comunicaciones que emplea MIMO masivo, medido como el máximo número de usuarios que puede atender con el mismo recurso frecuencia-tiempo, sin interferencias significantes.</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Caracterización de un sistema MIMO masivo, en cuanto a niveles de directividad, interferencia y limitaciones del </a:t>
            </a:r>
            <a:r>
              <a:rPr lang="en" i="1" dirty="0">
                <a:solidFill>
                  <a:srgbClr val="0B5394"/>
                </a:solidFill>
              </a:rPr>
              <a:t>beamforming</a:t>
            </a:r>
            <a:r>
              <a:rPr lang="en" dirty="0">
                <a:solidFill>
                  <a:srgbClr val="0B5394"/>
                </a:solidFill>
              </a:rPr>
              <a:t>.</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Demostrar la viabilidad de un sistema novedoso, que está empezando a ser implantado en la sociedad.</a:t>
            </a:r>
            <a:endParaRPr dirty="0">
              <a:solidFill>
                <a:srgbClr val="0B5394"/>
              </a:solidFill>
            </a:endParaRPr>
          </a:p>
        </p:txBody>
      </p:sp>
      <p:sp>
        <p:nvSpPr>
          <p:cNvPr id="121" name="Google Shape;12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6.1 Escenario de uso y modelo de radiación.</a:t>
            </a:r>
            <a:endParaRPr dirty="0">
              <a:solidFill>
                <a:srgbClr val="073763"/>
              </a:solidFill>
            </a:endParaRPr>
          </a:p>
        </p:txBody>
      </p:sp>
      <p:sp>
        <p:nvSpPr>
          <p:cNvPr id="127" name="Google Shape;127;p22"/>
          <p:cNvSpPr txBox="1">
            <a:spLocks noGrp="1"/>
          </p:cNvSpPr>
          <p:nvPr>
            <p:ph type="body" idx="1"/>
          </p:nvPr>
        </p:nvSpPr>
        <p:spPr>
          <a:xfrm>
            <a:off x="387900" y="1309050"/>
            <a:ext cx="8368200" cy="3440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Suponemos un escenario de uso “ideal” en términos de LOS, pero intentando simular una situación real de comunicaciones.</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Altura elevada del panel situado en la EB (visibilidad con los usuarios).</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Apuntamiento electrónico.</a:t>
            </a:r>
            <a:endParaRPr>
              <a:solidFill>
                <a:srgbClr val="0B5394"/>
              </a:solidFill>
            </a:endParaRPr>
          </a:p>
          <a:p>
            <a:pPr marL="457200" lvl="0" indent="0" algn="l" rtl="0">
              <a:spcBef>
                <a:spcPts val="1600"/>
              </a:spcBef>
              <a:spcAft>
                <a:spcPts val="0"/>
              </a:spcAft>
              <a:buNone/>
            </a:pPr>
            <a:endParaRPr>
              <a:solidFill>
                <a:srgbClr val="0B5394"/>
              </a:solidFill>
            </a:endParaRPr>
          </a:p>
          <a:p>
            <a:pPr marL="457200" lvl="0" indent="-342900" algn="l" rtl="0">
              <a:spcBef>
                <a:spcPts val="1600"/>
              </a:spcBef>
              <a:spcAft>
                <a:spcPts val="0"/>
              </a:spcAft>
              <a:buClr>
                <a:srgbClr val="0B5394"/>
              </a:buClr>
              <a:buSzPts val="1800"/>
              <a:buChar char="●"/>
            </a:pPr>
            <a:r>
              <a:rPr lang="en">
                <a:solidFill>
                  <a:srgbClr val="0B5394"/>
                </a:solidFill>
              </a:rPr>
              <a:t>Buscamos haz estrecho.</a:t>
            </a:r>
            <a:endParaRPr>
              <a:solidFill>
                <a:srgbClr val="0B5394"/>
              </a:solidFill>
            </a:endParaRPr>
          </a:p>
          <a:p>
            <a:pPr marL="457200" lvl="0" indent="0" algn="l" rtl="0">
              <a:spcBef>
                <a:spcPts val="1600"/>
              </a:spcBef>
              <a:spcAft>
                <a:spcPts val="0"/>
              </a:spcAft>
              <a:buNone/>
            </a:pPr>
            <a:endParaRPr>
              <a:solidFill>
                <a:srgbClr val="0B5394"/>
              </a:solidFill>
            </a:endParaRPr>
          </a:p>
          <a:p>
            <a:pPr marL="457200" lvl="0" indent="-342900" algn="l" rtl="0">
              <a:spcBef>
                <a:spcPts val="1600"/>
              </a:spcBef>
              <a:spcAft>
                <a:spcPts val="0"/>
              </a:spcAft>
              <a:buClr>
                <a:srgbClr val="0B5394"/>
              </a:buClr>
              <a:buSzPts val="1800"/>
              <a:buChar char="●"/>
            </a:pPr>
            <a:r>
              <a:rPr lang="en">
                <a:solidFill>
                  <a:srgbClr val="0B5394"/>
                </a:solidFill>
              </a:rPr>
              <a:t>Modelo de Taylor en filas y columnas.</a:t>
            </a:r>
            <a:endParaRPr>
              <a:solidFill>
                <a:srgbClr val="0B5394"/>
              </a:solidFill>
            </a:endParaRPr>
          </a:p>
        </p:txBody>
      </p:sp>
      <p:pic>
        <p:nvPicPr>
          <p:cNvPr id="128" name="Google Shape;128;p22"/>
          <p:cNvPicPr preferRelativeResize="0"/>
          <p:nvPr/>
        </p:nvPicPr>
        <p:blipFill rotWithShape="1">
          <a:blip r:embed="rId3">
            <a:alphaModFix/>
          </a:blip>
          <a:srcRect l="3995" t="1793" r="4571" b="12794"/>
          <a:stretch/>
        </p:blipFill>
        <p:spPr>
          <a:xfrm>
            <a:off x="4822044" y="2481500"/>
            <a:ext cx="3934056" cy="2571750"/>
          </a:xfrm>
          <a:prstGeom prst="rect">
            <a:avLst/>
          </a:prstGeom>
          <a:noFill/>
          <a:ln>
            <a:noFill/>
          </a:ln>
        </p:spPr>
      </p:pic>
      <p:sp>
        <p:nvSpPr>
          <p:cNvPr id="129" name="Google Shape;129;p22"/>
          <p:cNvSpPr/>
          <p:nvPr/>
        </p:nvSpPr>
        <p:spPr>
          <a:xfrm>
            <a:off x="1745050" y="2734050"/>
            <a:ext cx="474900" cy="590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a:off x="1745050" y="3776675"/>
            <a:ext cx="474900" cy="590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6.1 Geometría y orientación del panel</a:t>
            </a:r>
            <a:endParaRPr dirty="0">
              <a:solidFill>
                <a:srgbClr val="073763"/>
              </a:solidFill>
            </a:endParaRPr>
          </a:p>
        </p:txBody>
      </p:sp>
      <p:sp>
        <p:nvSpPr>
          <p:cNvPr id="137" name="Google Shape;137;p23"/>
          <p:cNvSpPr txBox="1">
            <a:spLocks noGrp="1"/>
          </p:cNvSpPr>
          <p:nvPr>
            <p:ph type="body" idx="1"/>
          </p:nvPr>
        </p:nvSpPr>
        <p:spPr>
          <a:xfrm>
            <a:off x="311700" y="1366450"/>
            <a:ext cx="8520600" cy="320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8x8 elementos radiantes isotrópicos. Separación espacial de λ/2 entre filas y columnas a la frecuencia central de trabajo de 3,6 GHz. </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Normal del panel hacia </a:t>
            </a:r>
            <a:r>
              <a:rPr lang="en" sz="1850" dirty="0">
                <a:solidFill>
                  <a:srgbClr val="0B5394"/>
                </a:solidFill>
                <a:latin typeface="Arial"/>
                <a:ea typeface="Arial"/>
                <a:cs typeface="Arial"/>
                <a:sym typeface="Arial"/>
              </a:rPr>
              <a:t>x</a:t>
            </a:r>
            <a:r>
              <a:rPr lang="en" sz="1850" baseline="30000" dirty="0">
                <a:solidFill>
                  <a:srgbClr val="0B5394"/>
                </a:solidFill>
                <a:latin typeface="Arial"/>
                <a:ea typeface="Arial"/>
                <a:cs typeface="Arial"/>
                <a:sym typeface="Arial"/>
              </a:rPr>
              <a:t>+</a:t>
            </a:r>
            <a:r>
              <a:rPr lang="en" dirty="0">
                <a:solidFill>
                  <a:srgbClr val="0B5394"/>
                </a:solidFill>
              </a:rPr>
              <a:t>, inclinada unos 20º hacia las </a:t>
            </a:r>
            <a:r>
              <a:rPr lang="en" sz="1850" dirty="0">
                <a:solidFill>
                  <a:srgbClr val="0B5394"/>
                </a:solidFill>
                <a:latin typeface="Arial"/>
                <a:ea typeface="Arial"/>
                <a:cs typeface="Arial"/>
                <a:sym typeface="Arial"/>
              </a:rPr>
              <a:t>z</a:t>
            </a:r>
            <a:r>
              <a:rPr lang="en" sz="1850" baseline="30000" dirty="0">
                <a:solidFill>
                  <a:srgbClr val="0B5394"/>
                </a:solidFill>
                <a:latin typeface="Arial"/>
                <a:ea typeface="Arial"/>
                <a:cs typeface="Arial"/>
                <a:sym typeface="Arial"/>
              </a:rPr>
              <a:t>- </a:t>
            </a:r>
            <a:r>
              <a:rPr lang="en" dirty="0">
                <a:solidFill>
                  <a:srgbClr val="0B5394"/>
                </a:solidFill>
              </a:rPr>
              <a:t>para aumentar el rango de cobertura en elevación.</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Dimensiones del panel: 40x40 cm.</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Parámetros de cobertura:</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Elevación: Θ recorre de 20º a -50º (barrido de 70º).</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Azimut: φ recorre de 45º a -45º (barrido de 90º).</a:t>
            </a:r>
            <a:endParaRPr dirty="0">
              <a:solidFill>
                <a:srgbClr val="0B5394"/>
              </a:solidFill>
            </a:endParaRPr>
          </a:p>
          <a:p>
            <a:pPr marL="0" lvl="0" indent="0" algn="l" rtl="0">
              <a:spcBef>
                <a:spcPts val="1600"/>
              </a:spcBef>
              <a:spcAft>
                <a:spcPts val="0"/>
              </a:spcAft>
              <a:buNone/>
            </a:pPr>
            <a:r>
              <a:rPr lang="en" sz="1400" dirty="0"/>
              <a:t>	</a:t>
            </a:r>
            <a:endParaRPr sz="1400" dirty="0"/>
          </a:p>
          <a:p>
            <a:pPr marL="0" lvl="0" indent="0" algn="l" rtl="0">
              <a:spcBef>
                <a:spcPts val="1600"/>
              </a:spcBef>
              <a:spcAft>
                <a:spcPts val="0"/>
              </a:spcAft>
              <a:buNone/>
            </a:pPr>
            <a:endParaRPr dirty="0"/>
          </a:p>
          <a:p>
            <a:pPr marL="457200" lvl="0" indent="0" algn="l" rtl="0">
              <a:spcBef>
                <a:spcPts val="1600"/>
              </a:spcBef>
              <a:spcAft>
                <a:spcPts val="0"/>
              </a:spcAft>
              <a:buNone/>
            </a:pPr>
            <a:endParaRPr sz="1850" baseline="30000" dirty="0">
              <a:latin typeface="Arial"/>
              <a:ea typeface="Arial"/>
              <a:cs typeface="Arial"/>
              <a:sym typeface="Arial"/>
            </a:endParaRPr>
          </a:p>
          <a:p>
            <a:pPr marL="0" lvl="0" indent="0" algn="l" rtl="0">
              <a:spcBef>
                <a:spcPts val="1600"/>
              </a:spcBef>
              <a:spcAft>
                <a:spcPts val="1600"/>
              </a:spcAft>
              <a:buNone/>
            </a:pPr>
            <a:endParaRPr sz="1850" baseline="30000" dirty="0">
              <a:latin typeface="Arial"/>
              <a:ea typeface="Arial"/>
              <a:cs typeface="Arial"/>
              <a:sym typeface="Arial"/>
            </a:endParaRPr>
          </a:p>
        </p:txBody>
      </p:sp>
      <p:pic>
        <p:nvPicPr>
          <p:cNvPr id="138" name="Google Shape;138;p23"/>
          <p:cNvPicPr preferRelativeResize="0"/>
          <p:nvPr/>
        </p:nvPicPr>
        <p:blipFill rotWithShape="1">
          <a:blip r:embed="rId3">
            <a:alphaModFix/>
          </a:blip>
          <a:srcRect l="3141" t="3155" r="3356" b="2930"/>
          <a:stretch/>
        </p:blipFill>
        <p:spPr>
          <a:xfrm>
            <a:off x="5851025" y="2571750"/>
            <a:ext cx="2353749" cy="2235800"/>
          </a:xfrm>
          <a:prstGeom prst="rect">
            <a:avLst/>
          </a:prstGeom>
          <a:noFill/>
          <a:ln>
            <a:noFill/>
          </a:ln>
        </p:spPr>
      </p:pic>
      <p:sp>
        <p:nvSpPr>
          <p:cNvPr id="139" name="Google Shape;13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6.2 Primer caso: un único usuario.</a:t>
            </a:r>
            <a:endParaRPr dirty="0">
              <a:solidFill>
                <a:srgbClr val="073763"/>
              </a:solidFill>
            </a:endParaRPr>
          </a:p>
        </p:txBody>
      </p:sp>
      <p:sp>
        <p:nvSpPr>
          <p:cNvPr id="145" name="Google Shape;14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Caso general: dirección normal a la estructura del array.</a:t>
            </a:r>
            <a:endParaRPr>
              <a:solidFill>
                <a:srgbClr val="0B5394"/>
              </a:solidFill>
            </a:endParaRPr>
          </a:p>
          <a:p>
            <a:pPr marL="457200" lvl="0" indent="0" algn="l" rtl="0">
              <a:spcBef>
                <a:spcPts val="1600"/>
              </a:spcBef>
              <a:spcAft>
                <a:spcPts val="1600"/>
              </a:spcAft>
              <a:buNone/>
            </a:pPr>
            <a:endParaRPr/>
          </a:p>
        </p:txBody>
      </p:sp>
      <p:pic>
        <p:nvPicPr>
          <p:cNvPr id="146" name="Google Shape;146;p24"/>
          <p:cNvPicPr preferRelativeResize="0"/>
          <p:nvPr/>
        </p:nvPicPr>
        <p:blipFill>
          <a:blip r:embed="rId3">
            <a:alphaModFix/>
          </a:blip>
          <a:stretch>
            <a:fillRect/>
          </a:stretch>
        </p:blipFill>
        <p:spPr>
          <a:xfrm>
            <a:off x="4824575" y="1792540"/>
            <a:ext cx="3570800" cy="3007459"/>
          </a:xfrm>
          <a:prstGeom prst="rect">
            <a:avLst/>
          </a:prstGeom>
          <a:noFill/>
          <a:ln>
            <a:noFill/>
          </a:ln>
        </p:spPr>
      </p:pic>
      <p:pic>
        <p:nvPicPr>
          <p:cNvPr id="147" name="Google Shape;147;p24"/>
          <p:cNvPicPr preferRelativeResize="0"/>
          <p:nvPr/>
        </p:nvPicPr>
        <p:blipFill rotWithShape="1">
          <a:blip r:embed="rId4">
            <a:alphaModFix/>
          </a:blip>
          <a:srcRect l="1937" r="1172"/>
          <a:stretch/>
        </p:blipFill>
        <p:spPr>
          <a:xfrm>
            <a:off x="755875" y="2289575"/>
            <a:ext cx="3570800" cy="1883800"/>
          </a:xfrm>
          <a:prstGeom prst="rect">
            <a:avLst/>
          </a:prstGeom>
          <a:noFill/>
          <a:ln>
            <a:noFill/>
          </a:ln>
        </p:spPr>
      </p:pic>
      <p:sp>
        <p:nvSpPr>
          <p:cNvPr id="148" name="Google Shape;14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87900" y="528525"/>
            <a:ext cx="8368200" cy="9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6.2 </a:t>
            </a:r>
            <a:r>
              <a:rPr lang="en" sz="2800" dirty="0">
                <a:solidFill>
                  <a:srgbClr val="073763"/>
                </a:solidFill>
              </a:rPr>
              <a:t>Primer caso: un único usuario.</a:t>
            </a:r>
            <a:endParaRPr sz="2800" dirty="0">
              <a:solidFill>
                <a:srgbClr val="073763"/>
              </a:solidFill>
            </a:endParaRPr>
          </a:p>
          <a:p>
            <a:pPr marL="0" lvl="0" indent="0" algn="l" rtl="0">
              <a:spcBef>
                <a:spcPts val="0"/>
              </a:spcBef>
              <a:spcAft>
                <a:spcPts val="0"/>
              </a:spcAft>
              <a:buNone/>
            </a:pPr>
            <a:endParaRPr dirty="0"/>
          </a:p>
        </p:txBody>
      </p:sp>
      <p:sp>
        <p:nvSpPr>
          <p:cNvPr id="154" name="Google Shape;154;p25"/>
          <p:cNvSpPr txBox="1">
            <a:spLocks noGrp="1"/>
          </p:cNvSpPr>
          <p:nvPr>
            <p:ph type="body" idx="1"/>
          </p:nvPr>
        </p:nvSpPr>
        <p:spPr>
          <a:xfrm>
            <a:off x="387900" y="1741150"/>
            <a:ext cx="5518200" cy="282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Apuntamiento dentro de la zona de cobertura</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-35º Azimut, -15º Elevación</a:t>
            </a:r>
            <a:endParaRPr>
              <a:solidFill>
                <a:srgbClr val="0B5394"/>
              </a:solidFill>
            </a:endParaRPr>
          </a:p>
          <a:p>
            <a:pPr marL="457200" lvl="0" indent="-342900" algn="l" rtl="0">
              <a:spcBef>
                <a:spcPts val="0"/>
              </a:spcBef>
              <a:spcAft>
                <a:spcPts val="0"/>
              </a:spcAft>
              <a:buClr>
                <a:srgbClr val="0B5394"/>
              </a:buClr>
              <a:buSzPts val="1800"/>
              <a:buChar char="●"/>
            </a:pPr>
            <a:r>
              <a:rPr lang="en" i="1">
                <a:solidFill>
                  <a:srgbClr val="0B5394"/>
                </a:solidFill>
              </a:rPr>
              <a:t>Beamforming </a:t>
            </a:r>
            <a:r>
              <a:rPr lang="en">
                <a:solidFill>
                  <a:srgbClr val="0B5394"/>
                </a:solidFill>
              </a:rPr>
              <a:t>adaptativo mediante desfases progresivos aplicados en cada eje del array.</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Análisis de direcciones interferentes.</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Lóbulos secundarios significativos:</a:t>
            </a:r>
            <a:endParaRPr>
              <a:solidFill>
                <a:srgbClr val="0B5394"/>
              </a:solidFill>
            </a:endParaRPr>
          </a:p>
          <a:p>
            <a:pPr marL="1371600" lvl="2" indent="-317500" algn="l" rtl="0">
              <a:spcBef>
                <a:spcPts val="0"/>
              </a:spcBef>
              <a:spcAft>
                <a:spcPts val="0"/>
              </a:spcAft>
              <a:buClr>
                <a:srgbClr val="0B5394"/>
              </a:buClr>
              <a:buSzPts val="1400"/>
              <a:buChar char="■"/>
            </a:pPr>
            <a:r>
              <a:rPr lang="en">
                <a:solidFill>
                  <a:srgbClr val="0B5394"/>
                </a:solidFill>
              </a:rPr>
              <a:t>Elevación: 12º, -9,74 dB</a:t>
            </a:r>
            <a:endParaRPr>
              <a:solidFill>
                <a:srgbClr val="0B5394"/>
              </a:solidFill>
            </a:endParaRPr>
          </a:p>
          <a:p>
            <a:pPr marL="1371600" lvl="2" indent="-317500" algn="l" rtl="0">
              <a:spcBef>
                <a:spcPts val="0"/>
              </a:spcBef>
              <a:spcAft>
                <a:spcPts val="0"/>
              </a:spcAft>
              <a:buClr>
                <a:srgbClr val="0B5394"/>
              </a:buClr>
              <a:buSzPts val="1400"/>
              <a:buChar char="■"/>
            </a:pPr>
            <a:r>
              <a:rPr lang="en">
                <a:solidFill>
                  <a:srgbClr val="0B5394"/>
                </a:solidFill>
              </a:rPr>
              <a:t>Azimut: 20º, -8,09 dB</a:t>
            </a:r>
            <a:endParaRPr>
              <a:solidFill>
                <a:srgbClr val="0B5394"/>
              </a:solidFill>
            </a:endParaRPr>
          </a:p>
          <a:p>
            <a:pPr marL="0" lvl="0" indent="0" algn="l" rtl="0">
              <a:spcBef>
                <a:spcPts val="1600"/>
              </a:spcBef>
              <a:spcAft>
                <a:spcPts val="1600"/>
              </a:spcAft>
              <a:buNone/>
            </a:pPr>
            <a:endParaRPr/>
          </a:p>
        </p:txBody>
      </p:sp>
      <p:pic>
        <p:nvPicPr>
          <p:cNvPr id="155" name="Google Shape;155;p25"/>
          <p:cNvPicPr preferRelativeResize="0"/>
          <p:nvPr/>
        </p:nvPicPr>
        <p:blipFill>
          <a:blip r:embed="rId3">
            <a:alphaModFix/>
          </a:blip>
          <a:stretch>
            <a:fillRect/>
          </a:stretch>
        </p:blipFill>
        <p:spPr>
          <a:xfrm>
            <a:off x="6035950" y="2571758"/>
            <a:ext cx="2487724" cy="2308567"/>
          </a:xfrm>
          <a:prstGeom prst="rect">
            <a:avLst/>
          </a:prstGeom>
          <a:noFill/>
          <a:ln>
            <a:noFill/>
          </a:ln>
        </p:spPr>
      </p:pic>
      <p:pic>
        <p:nvPicPr>
          <p:cNvPr id="156" name="Google Shape;156;p25"/>
          <p:cNvPicPr preferRelativeResize="0"/>
          <p:nvPr/>
        </p:nvPicPr>
        <p:blipFill>
          <a:blip r:embed="rId4">
            <a:alphaModFix/>
          </a:blip>
          <a:stretch>
            <a:fillRect/>
          </a:stretch>
        </p:blipFill>
        <p:spPr>
          <a:xfrm>
            <a:off x="6035956" y="176175"/>
            <a:ext cx="2487718" cy="2395575"/>
          </a:xfrm>
          <a:prstGeom prst="rect">
            <a:avLst/>
          </a:prstGeom>
          <a:noFill/>
          <a:ln>
            <a:noFill/>
          </a:ln>
        </p:spPr>
      </p:pic>
      <p:sp>
        <p:nvSpPr>
          <p:cNvPr id="157" name="Google Shape;15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87900" y="256100"/>
            <a:ext cx="5382600" cy="10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073763"/>
                </a:solidFill>
              </a:rPr>
              <a:t>6.2 Segundo caso: interferencia dos usuarios</a:t>
            </a:r>
            <a:endParaRPr sz="2700" dirty="0">
              <a:solidFill>
                <a:srgbClr val="073763"/>
              </a:solidFill>
            </a:endParaRPr>
          </a:p>
        </p:txBody>
      </p:sp>
      <p:sp>
        <p:nvSpPr>
          <p:cNvPr id="163" name="Google Shape;163;p26"/>
          <p:cNvSpPr txBox="1">
            <a:spLocks noGrp="1"/>
          </p:cNvSpPr>
          <p:nvPr>
            <p:ph type="body" idx="1"/>
          </p:nvPr>
        </p:nvSpPr>
        <p:spPr>
          <a:xfrm>
            <a:off x="78525" y="1515625"/>
            <a:ext cx="57564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Además del anterior usuario, añadiremos otro situado en 20º Az, 12º El.</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Forzamos que este segundo usuario se encuentre en una dirección interferente (hacia uno de los mayores SSL del primer usuario).</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Analizamos el nivel de interferencia  (C/I) entre dos usuarios.</a:t>
            </a:r>
            <a:endParaRPr dirty="0">
              <a:solidFill>
                <a:srgbClr val="0B5394"/>
              </a:solidFill>
            </a:endParaRPr>
          </a:p>
        </p:txBody>
      </p:sp>
      <p:pic>
        <p:nvPicPr>
          <p:cNvPr id="164" name="Google Shape;164;p26"/>
          <p:cNvPicPr preferRelativeResize="0"/>
          <p:nvPr/>
        </p:nvPicPr>
        <p:blipFill>
          <a:blip r:embed="rId3">
            <a:alphaModFix/>
          </a:blip>
          <a:stretch>
            <a:fillRect/>
          </a:stretch>
        </p:blipFill>
        <p:spPr>
          <a:xfrm>
            <a:off x="5925175" y="2571738"/>
            <a:ext cx="2447676" cy="2395737"/>
          </a:xfrm>
          <a:prstGeom prst="rect">
            <a:avLst/>
          </a:prstGeom>
          <a:noFill/>
          <a:ln>
            <a:noFill/>
          </a:ln>
        </p:spPr>
      </p:pic>
      <p:pic>
        <p:nvPicPr>
          <p:cNvPr id="165" name="Google Shape;165;p26"/>
          <p:cNvPicPr preferRelativeResize="0"/>
          <p:nvPr/>
        </p:nvPicPr>
        <p:blipFill>
          <a:blip r:embed="rId4">
            <a:alphaModFix/>
          </a:blip>
          <a:stretch>
            <a:fillRect/>
          </a:stretch>
        </p:blipFill>
        <p:spPr>
          <a:xfrm>
            <a:off x="5925175" y="152075"/>
            <a:ext cx="2447674" cy="2419675"/>
          </a:xfrm>
          <a:prstGeom prst="rect">
            <a:avLst/>
          </a:prstGeom>
          <a:noFill/>
          <a:ln>
            <a:noFill/>
          </a:ln>
        </p:spPr>
      </p:pic>
      <p:sp>
        <p:nvSpPr>
          <p:cNvPr id="166" name="Google Shape;16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87900" y="283600"/>
            <a:ext cx="5756400" cy="13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073763"/>
                </a:solidFill>
              </a:rPr>
              <a:t>6.4 Usuarios con misma Elevación, distinto Azimut</a:t>
            </a:r>
            <a:endParaRPr sz="2600" dirty="0">
              <a:solidFill>
                <a:srgbClr val="073763"/>
              </a:solidFill>
            </a:endParaRPr>
          </a:p>
          <a:p>
            <a:pPr marL="0" lvl="0" indent="0" algn="l" rtl="0">
              <a:spcBef>
                <a:spcPts val="0"/>
              </a:spcBef>
              <a:spcAft>
                <a:spcPts val="0"/>
              </a:spcAft>
              <a:buNone/>
            </a:pPr>
            <a:endParaRPr dirty="0"/>
          </a:p>
        </p:txBody>
      </p:sp>
      <p:sp>
        <p:nvSpPr>
          <p:cNvPr id="172" name="Google Shape;172;p27"/>
          <p:cNvSpPr txBox="1">
            <a:spLocks noGrp="1"/>
          </p:cNvSpPr>
          <p:nvPr>
            <p:ph type="body" idx="1"/>
          </p:nvPr>
        </p:nvSpPr>
        <p:spPr>
          <a:xfrm>
            <a:off x="387900" y="1489825"/>
            <a:ext cx="52665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Determinar cuántos haces con el mismo HPBW  caben en el rango de apuntamiento en Azimut.</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Los haces no deben solaparse, en el caso de hacerlo -&gt; más recursos f-t.</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Situamos los usuarios uniformemente distribuidos en el plano horizontal, fijando el nivel de Elevación en -20º para todos.</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Máximo 4 usuarios con C/I asumible.</a:t>
            </a:r>
            <a:endParaRPr>
              <a:solidFill>
                <a:srgbClr val="0B5394"/>
              </a:solidFill>
            </a:endParaRPr>
          </a:p>
        </p:txBody>
      </p:sp>
      <p:pic>
        <p:nvPicPr>
          <p:cNvPr id="173" name="Google Shape;173;p27"/>
          <p:cNvPicPr preferRelativeResize="0"/>
          <p:nvPr/>
        </p:nvPicPr>
        <p:blipFill>
          <a:blip r:embed="rId3">
            <a:alphaModFix/>
          </a:blip>
          <a:stretch>
            <a:fillRect/>
          </a:stretch>
        </p:blipFill>
        <p:spPr>
          <a:xfrm>
            <a:off x="5938050" y="2571750"/>
            <a:ext cx="2542875" cy="2414497"/>
          </a:xfrm>
          <a:prstGeom prst="rect">
            <a:avLst/>
          </a:prstGeom>
          <a:noFill/>
          <a:ln>
            <a:noFill/>
          </a:ln>
        </p:spPr>
      </p:pic>
      <p:pic>
        <p:nvPicPr>
          <p:cNvPr id="174" name="Google Shape;174;p27"/>
          <p:cNvPicPr preferRelativeResize="0"/>
          <p:nvPr/>
        </p:nvPicPr>
        <p:blipFill>
          <a:blip r:embed="rId4">
            <a:alphaModFix/>
          </a:blip>
          <a:stretch>
            <a:fillRect/>
          </a:stretch>
        </p:blipFill>
        <p:spPr>
          <a:xfrm>
            <a:off x="5938050" y="167575"/>
            <a:ext cx="2542875" cy="2404176"/>
          </a:xfrm>
          <a:prstGeom prst="rect">
            <a:avLst/>
          </a:prstGeom>
          <a:noFill/>
          <a:ln>
            <a:noFill/>
          </a:ln>
        </p:spPr>
      </p:pic>
      <p:sp>
        <p:nvSpPr>
          <p:cNvPr id="175" name="Google Shape;17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87900" y="373850"/>
            <a:ext cx="5588700" cy="7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073763"/>
                </a:solidFill>
              </a:rPr>
              <a:t>6.5 Usuarios con mismo Azimut, distinta Elevación</a:t>
            </a:r>
            <a:endParaRPr sz="2600" dirty="0">
              <a:solidFill>
                <a:srgbClr val="073763"/>
              </a:solidFill>
            </a:endParaRPr>
          </a:p>
        </p:txBody>
      </p:sp>
      <p:sp>
        <p:nvSpPr>
          <p:cNvPr id="181" name="Google Shape;181;p28"/>
          <p:cNvSpPr txBox="1">
            <a:spLocks noGrp="1"/>
          </p:cNvSpPr>
          <p:nvPr>
            <p:ph type="body" idx="1"/>
          </p:nvPr>
        </p:nvSpPr>
        <p:spPr>
          <a:xfrm>
            <a:off x="387900" y="1489825"/>
            <a:ext cx="55887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Determinar cuántos haces con el mismo HPBW  caben en el rango de apuntamiento en Azimut.</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Los haces no deben solaparse, en el caso de hacerlo -&gt; más recursos f-t.</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Situamos los usuarios uniformemente distribuidos en el plano vertical, fijando el nivel de Azimut en 35º para todos.</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Máximo 3 usuarios con C/I asumible.</a:t>
            </a:r>
            <a:endParaRPr dirty="0">
              <a:solidFill>
                <a:srgbClr val="0B5394"/>
              </a:solidFill>
            </a:endParaRPr>
          </a:p>
        </p:txBody>
      </p:sp>
      <p:pic>
        <p:nvPicPr>
          <p:cNvPr id="182" name="Google Shape;182;p28"/>
          <p:cNvPicPr preferRelativeResize="0"/>
          <p:nvPr/>
        </p:nvPicPr>
        <p:blipFill>
          <a:blip r:embed="rId3">
            <a:alphaModFix/>
          </a:blip>
          <a:stretch>
            <a:fillRect/>
          </a:stretch>
        </p:blipFill>
        <p:spPr>
          <a:xfrm>
            <a:off x="6046700" y="195106"/>
            <a:ext cx="2516424" cy="2376644"/>
          </a:xfrm>
          <a:prstGeom prst="rect">
            <a:avLst/>
          </a:prstGeom>
          <a:noFill/>
          <a:ln>
            <a:noFill/>
          </a:ln>
        </p:spPr>
      </p:pic>
      <p:pic>
        <p:nvPicPr>
          <p:cNvPr id="183" name="Google Shape;183;p28"/>
          <p:cNvPicPr preferRelativeResize="0"/>
          <p:nvPr/>
        </p:nvPicPr>
        <p:blipFill>
          <a:blip r:embed="rId4">
            <a:alphaModFix/>
          </a:blip>
          <a:stretch>
            <a:fillRect/>
          </a:stretch>
        </p:blipFill>
        <p:spPr>
          <a:xfrm>
            <a:off x="6046700" y="2571750"/>
            <a:ext cx="2516425" cy="2442851"/>
          </a:xfrm>
          <a:prstGeom prst="rect">
            <a:avLst/>
          </a:prstGeom>
          <a:noFill/>
          <a:ln>
            <a:noFill/>
          </a:ln>
        </p:spPr>
      </p:pic>
      <p:sp>
        <p:nvSpPr>
          <p:cNvPr id="184" name="Google Shape;18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387900" y="458025"/>
            <a:ext cx="83682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073763"/>
                </a:solidFill>
              </a:rPr>
              <a:t>6.6 Caso multiusuario</a:t>
            </a:r>
            <a:endParaRPr sz="2600" dirty="0">
              <a:solidFill>
                <a:srgbClr val="073763"/>
              </a:solidFill>
            </a:endParaRPr>
          </a:p>
        </p:txBody>
      </p:sp>
      <p:sp>
        <p:nvSpPr>
          <p:cNvPr id="190" name="Google Shape;190;p29"/>
          <p:cNvSpPr txBox="1">
            <a:spLocks noGrp="1"/>
          </p:cNvSpPr>
          <p:nvPr>
            <p:ph type="body" idx="1"/>
          </p:nvPr>
        </p:nvSpPr>
        <p:spPr>
          <a:xfrm>
            <a:off x="387900" y="1302000"/>
            <a:ext cx="5305200" cy="326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Principal objetivo: determinar la mínima separación angular en cada eje, con la que resulten valores aceptables de C/I.</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Determinar a cuántos usuarios podemos dar servicio simultáneamente.</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12 usuarios a la vez, con los mismos recursos radio.</a:t>
            </a:r>
            <a:endParaRPr>
              <a:solidFill>
                <a:srgbClr val="0B5394"/>
              </a:solidFill>
            </a:endParaRPr>
          </a:p>
          <a:p>
            <a:pPr marL="457200" lvl="0" indent="-342900" algn="l" rtl="0">
              <a:spcBef>
                <a:spcPts val="0"/>
              </a:spcBef>
              <a:spcAft>
                <a:spcPts val="0"/>
              </a:spcAft>
              <a:buClr>
                <a:srgbClr val="0B5394"/>
              </a:buClr>
              <a:buSzPts val="1800"/>
              <a:buChar char="●"/>
            </a:pPr>
            <a:r>
              <a:rPr lang="en" b="1">
                <a:solidFill>
                  <a:srgbClr val="0B5394"/>
                </a:solidFill>
              </a:rPr>
              <a:t>Nota</a:t>
            </a:r>
            <a:r>
              <a:rPr lang="en">
                <a:solidFill>
                  <a:srgbClr val="0B5394"/>
                </a:solidFill>
              </a:rPr>
              <a:t>: resultado puramente teórico, difícil de encontrar esta situación en la práctica.</a:t>
            </a:r>
            <a:endParaRPr>
              <a:solidFill>
                <a:srgbClr val="0B5394"/>
              </a:solidFill>
            </a:endParaRPr>
          </a:p>
        </p:txBody>
      </p:sp>
      <p:pic>
        <p:nvPicPr>
          <p:cNvPr id="191" name="Google Shape;191;p29"/>
          <p:cNvPicPr preferRelativeResize="0"/>
          <p:nvPr/>
        </p:nvPicPr>
        <p:blipFill>
          <a:blip r:embed="rId3">
            <a:alphaModFix/>
          </a:blip>
          <a:stretch>
            <a:fillRect/>
          </a:stretch>
        </p:blipFill>
        <p:spPr>
          <a:xfrm>
            <a:off x="5806825" y="1241813"/>
            <a:ext cx="3146100" cy="3387077"/>
          </a:xfrm>
          <a:prstGeom prst="rect">
            <a:avLst/>
          </a:prstGeom>
          <a:noFill/>
          <a:ln>
            <a:noFill/>
          </a:ln>
        </p:spPr>
      </p:pic>
      <p:sp>
        <p:nvSpPr>
          <p:cNvPr id="192" name="Google Shape;19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07100" y="314325"/>
            <a:ext cx="8520600" cy="6776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ÍNDICE DE CONTENIDO</a:t>
            </a:r>
            <a:endParaRPr dirty="0">
              <a:solidFill>
                <a:srgbClr val="073763"/>
              </a:solidFill>
            </a:endParaRPr>
          </a:p>
        </p:txBody>
      </p:sp>
      <p:sp>
        <p:nvSpPr>
          <p:cNvPr id="64" name="Google Shape;64;p14"/>
          <p:cNvSpPr txBox="1">
            <a:spLocks noGrp="1"/>
          </p:cNvSpPr>
          <p:nvPr>
            <p:ph type="body" idx="1"/>
          </p:nvPr>
        </p:nvSpPr>
        <p:spPr>
          <a:xfrm>
            <a:off x="384050" y="1092994"/>
            <a:ext cx="8366700" cy="3814672"/>
          </a:xfrm>
          <a:prstGeom prst="rect">
            <a:avLst/>
          </a:prstGeom>
        </p:spPr>
        <p:txBody>
          <a:bodyPr spcFirstLastPara="1" wrap="square" lIns="182875" tIns="91425" rIns="91425" bIns="91425" anchor="t" anchorCtr="0">
            <a:noAutofit/>
          </a:bodyPr>
          <a:lstStyle/>
          <a:p>
            <a:pPr marL="0" lvl="0" indent="-114300">
              <a:lnSpc>
                <a:spcPct val="100000"/>
              </a:lnSpc>
              <a:buClr>
                <a:srgbClr val="0B5394"/>
              </a:buClr>
              <a:buSzPts val="1800"/>
              <a:buFont typeface="Roboto Slab"/>
              <a:buChar char="●"/>
            </a:pPr>
            <a:r>
              <a:rPr lang="en" dirty="0">
                <a:solidFill>
                  <a:srgbClr val="0B5394"/>
                </a:solidFill>
              </a:rPr>
              <a:t> </a:t>
            </a:r>
            <a:r>
              <a:rPr lang="en" sz="1600" dirty="0">
                <a:solidFill>
                  <a:srgbClr val="0B5394"/>
                </a:solidFill>
                <a:latin typeface="Roboto Slab"/>
                <a:ea typeface="Roboto Slab"/>
                <a:cs typeface="Roboto Slab"/>
              </a:rPr>
              <a:t>Introducción y objetivos</a:t>
            </a:r>
            <a:endParaRPr sz="1600" dirty="0">
              <a:solidFill>
                <a:srgbClr val="0B5394"/>
              </a:solidFill>
              <a:latin typeface="Roboto Slab"/>
              <a:ea typeface="Roboto Slab"/>
              <a:cs typeface="Roboto Slab"/>
            </a:endParaRPr>
          </a:p>
          <a:p>
            <a:pPr marL="914400" lvl="1" indent="-317500">
              <a:lnSpc>
                <a:spcPct val="100000"/>
              </a:lnSpc>
              <a:spcBef>
                <a:spcPts val="0"/>
              </a:spcBef>
              <a:buClr>
                <a:srgbClr val="0B5394"/>
              </a:buClr>
              <a:buSzPts val="1400"/>
              <a:buFont typeface="Roboto Slab"/>
              <a:buChar char="○"/>
            </a:pPr>
            <a:r>
              <a:rPr lang="en" sz="1600" dirty="0">
                <a:solidFill>
                  <a:srgbClr val="0B5394"/>
                </a:solidFill>
                <a:latin typeface="Roboto Slab"/>
                <a:ea typeface="Roboto Slab"/>
                <a:cs typeface="Roboto Slab"/>
              </a:rPr>
              <a:t>Constante actualización tecnológica en las Comunicaciones Móviles. </a:t>
            </a:r>
            <a:endParaRPr sz="1600" dirty="0">
              <a:solidFill>
                <a:srgbClr val="0B5394"/>
              </a:solidFill>
              <a:latin typeface="Roboto Slab"/>
              <a:ea typeface="Roboto Slab"/>
              <a:cs typeface="Roboto Slab"/>
            </a:endParaRPr>
          </a:p>
          <a:p>
            <a:pPr marL="0" lvl="0" indent="-114300">
              <a:lnSpc>
                <a:spcPct val="100000"/>
              </a:lnSpc>
              <a:buClr>
                <a:srgbClr val="0B5394"/>
              </a:buClr>
              <a:buSzPts val="1800"/>
              <a:buFont typeface="Roboto Slab"/>
              <a:buChar char="●"/>
            </a:pPr>
            <a:r>
              <a:rPr lang="en" sz="1600" dirty="0">
                <a:solidFill>
                  <a:srgbClr val="0B5394"/>
                </a:solidFill>
                <a:latin typeface="Roboto Slab"/>
                <a:ea typeface="Roboto Slab"/>
                <a:cs typeface="Roboto Slab"/>
              </a:rPr>
              <a:t> Sistema 5G NR</a:t>
            </a:r>
            <a:endParaRPr sz="1600" dirty="0">
              <a:solidFill>
                <a:srgbClr val="0B5394"/>
              </a:solidFill>
              <a:latin typeface="Roboto Slab"/>
              <a:ea typeface="Roboto Slab"/>
              <a:cs typeface="Roboto Slab"/>
            </a:endParaRPr>
          </a:p>
          <a:p>
            <a:pPr marL="914400" lvl="1" indent="-317500">
              <a:lnSpc>
                <a:spcPct val="100000"/>
              </a:lnSpc>
              <a:spcBef>
                <a:spcPts val="0"/>
              </a:spcBef>
              <a:buClr>
                <a:srgbClr val="0B5394"/>
              </a:buClr>
              <a:buSzPts val="1400"/>
              <a:buFont typeface="Roboto Slab"/>
              <a:buChar char="○"/>
            </a:pPr>
            <a:r>
              <a:rPr lang="en" sz="1600" dirty="0">
                <a:solidFill>
                  <a:srgbClr val="0B5394"/>
                </a:solidFill>
                <a:latin typeface="Roboto Slab"/>
                <a:ea typeface="Roboto Slab"/>
                <a:cs typeface="Roboto Slab"/>
              </a:rPr>
              <a:t>Requisitos, especificaciones técnicas y tecnologías candidatas para su uso.</a:t>
            </a:r>
            <a:endParaRPr sz="1600" dirty="0">
              <a:solidFill>
                <a:srgbClr val="0B5394"/>
              </a:solidFill>
              <a:latin typeface="Roboto Slab"/>
              <a:ea typeface="Roboto Slab"/>
              <a:cs typeface="Roboto Slab"/>
            </a:endParaRPr>
          </a:p>
          <a:p>
            <a:pPr marL="0" lvl="0" indent="-114300">
              <a:lnSpc>
                <a:spcPct val="100000"/>
              </a:lnSpc>
              <a:buClr>
                <a:srgbClr val="0B5394"/>
              </a:buClr>
              <a:buSzPts val="1800"/>
              <a:buFont typeface="Roboto Slab"/>
              <a:buChar char="●"/>
            </a:pPr>
            <a:r>
              <a:rPr lang="en" sz="1600" dirty="0">
                <a:solidFill>
                  <a:srgbClr val="0B5394"/>
                </a:solidFill>
                <a:latin typeface="Roboto Slab"/>
                <a:ea typeface="Roboto Slab"/>
                <a:cs typeface="Roboto Slab"/>
                <a:sym typeface="Roboto Slab"/>
              </a:rPr>
              <a:t> Agrupaciones de antenas y transición a MIMO masivo</a:t>
            </a:r>
            <a:endParaRPr sz="1600" dirty="0">
              <a:solidFill>
                <a:srgbClr val="0B5394"/>
              </a:solidFill>
              <a:latin typeface="Roboto Slab"/>
              <a:ea typeface="Roboto Slab"/>
              <a:cs typeface="Roboto Slab"/>
              <a:sym typeface="Roboto Slab"/>
            </a:endParaRPr>
          </a:p>
          <a:p>
            <a:pPr marL="914400" lvl="1" indent="-317500">
              <a:lnSpc>
                <a:spcPct val="100000"/>
              </a:lnSpc>
              <a:spcBef>
                <a:spcPts val="0"/>
              </a:spcBef>
              <a:buClr>
                <a:srgbClr val="0B5394"/>
              </a:buClr>
              <a:buSzPts val="1400"/>
              <a:buFont typeface="Roboto Slab"/>
              <a:buChar char="○"/>
            </a:pPr>
            <a:r>
              <a:rPr lang="en" sz="1600" dirty="0">
                <a:solidFill>
                  <a:srgbClr val="0B5394"/>
                </a:solidFill>
                <a:latin typeface="Roboto Slab"/>
                <a:ea typeface="Roboto Slab"/>
                <a:cs typeface="Roboto Slab"/>
                <a:sym typeface="Roboto Slab"/>
              </a:rPr>
              <a:t>Fundamentos teóricos, posibles configuraciones, beamforming.</a:t>
            </a:r>
            <a:endParaRPr sz="1600" dirty="0">
              <a:solidFill>
                <a:srgbClr val="0B5394"/>
              </a:solidFill>
              <a:latin typeface="Roboto Slab"/>
              <a:ea typeface="Roboto Slab"/>
              <a:cs typeface="Roboto Slab"/>
              <a:sym typeface="Roboto Slab"/>
            </a:endParaRPr>
          </a:p>
          <a:p>
            <a:pPr marL="914400" lvl="1" indent="-317500">
              <a:lnSpc>
                <a:spcPct val="100000"/>
              </a:lnSpc>
              <a:spcBef>
                <a:spcPts val="0"/>
              </a:spcBef>
              <a:buClr>
                <a:srgbClr val="0B5394"/>
              </a:buClr>
              <a:buSzPts val="1400"/>
              <a:buFont typeface="Roboto Slab"/>
              <a:buChar char="○"/>
            </a:pPr>
            <a:r>
              <a:rPr lang="en" sz="1600" dirty="0">
                <a:solidFill>
                  <a:srgbClr val="0B5394"/>
                </a:solidFill>
                <a:latin typeface="Roboto Slab"/>
                <a:ea typeface="Roboto Slab"/>
                <a:cs typeface="Roboto Slab"/>
                <a:sym typeface="Roboto Slab"/>
              </a:rPr>
              <a:t>Ventajas y desventajas.</a:t>
            </a:r>
            <a:endParaRPr lang="es-ES" sz="1600" dirty="0">
              <a:solidFill>
                <a:srgbClr val="0B5394"/>
              </a:solidFill>
              <a:latin typeface="Roboto Slab"/>
              <a:ea typeface="Roboto Slab"/>
              <a:cs typeface="Roboto Slab"/>
              <a:sym typeface="Roboto Slab"/>
            </a:endParaRPr>
          </a:p>
          <a:p>
            <a:pPr marL="0" lvl="0" indent="-114300">
              <a:lnSpc>
                <a:spcPct val="100000"/>
              </a:lnSpc>
              <a:buClr>
                <a:srgbClr val="0B5394"/>
              </a:buClr>
              <a:buSzPts val="1800"/>
              <a:buFont typeface="Roboto Slab"/>
              <a:buChar char="●"/>
            </a:pPr>
            <a:r>
              <a:rPr lang="es-ES" sz="1600" dirty="0">
                <a:solidFill>
                  <a:srgbClr val="0B5394"/>
                </a:solidFill>
                <a:latin typeface="Roboto Slab"/>
                <a:ea typeface="Roboto Slab"/>
                <a:cs typeface="Roboto Slab"/>
                <a:sym typeface="Roboto Slab"/>
              </a:rPr>
              <a:t>Subsistema de RF</a:t>
            </a:r>
          </a:p>
          <a:p>
            <a:pPr marL="914400" lvl="1" indent="-317500">
              <a:lnSpc>
                <a:spcPct val="100000"/>
              </a:lnSpc>
              <a:spcBef>
                <a:spcPts val="0"/>
              </a:spcBef>
              <a:buClr>
                <a:srgbClr val="0B5394"/>
              </a:buClr>
              <a:buSzPts val="1400"/>
              <a:buFont typeface="Roboto Slab"/>
              <a:buChar char="○"/>
            </a:pPr>
            <a:r>
              <a:rPr lang="es-ES" sz="1600" dirty="0">
                <a:solidFill>
                  <a:srgbClr val="0B5394"/>
                </a:solidFill>
                <a:latin typeface="Roboto Slab"/>
                <a:ea typeface="Roboto Slab"/>
                <a:cs typeface="Roboto Slab"/>
                <a:sym typeface="Roboto Slab"/>
              </a:rPr>
              <a:t>RF Front - End</a:t>
            </a:r>
          </a:p>
          <a:p>
            <a:pPr marL="914400" lvl="1" indent="-317500">
              <a:lnSpc>
                <a:spcPct val="100000"/>
              </a:lnSpc>
              <a:spcBef>
                <a:spcPts val="0"/>
              </a:spcBef>
              <a:buClr>
                <a:srgbClr val="0B5394"/>
              </a:buClr>
              <a:buSzPts val="1400"/>
              <a:buFont typeface="Roboto Slab"/>
              <a:buChar char="○"/>
            </a:pPr>
            <a:r>
              <a:rPr lang="es-ES" sz="1600" dirty="0">
                <a:solidFill>
                  <a:srgbClr val="0B5394"/>
                </a:solidFill>
                <a:latin typeface="Roboto Slab"/>
                <a:ea typeface="Roboto Slab"/>
                <a:cs typeface="Roboto Slab"/>
                <a:sym typeface="Roboto Slab"/>
              </a:rPr>
              <a:t>Red de Beamforming</a:t>
            </a:r>
          </a:p>
          <a:p>
            <a:pPr marL="0" marR="0" lvl="0" indent="-114300" algn="l" rtl="0">
              <a:lnSpc>
                <a:spcPct val="100000"/>
              </a:lnSpc>
              <a:spcBef>
                <a:spcPts val="0"/>
              </a:spcBef>
              <a:spcAft>
                <a:spcPts val="0"/>
              </a:spcAft>
              <a:buClr>
                <a:srgbClr val="0B5394"/>
              </a:buClr>
              <a:buSzPts val="1800"/>
              <a:buFont typeface="Roboto Slab"/>
              <a:buChar char="●"/>
            </a:pPr>
            <a:r>
              <a:rPr lang="en" sz="1600" dirty="0">
                <a:solidFill>
                  <a:srgbClr val="0B5394"/>
                </a:solidFill>
                <a:latin typeface="Roboto Slab"/>
                <a:ea typeface="Roboto Slab"/>
                <a:cs typeface="Roboto Slab"/>
                <a:sym typeface="Roboto Slab"/>
              </a:rPr>
              <a:t>Simulación realizada y resultados</a:t>
            </a:r>
            <a:endParaRPr sz="1600" dirty="0">
              <a:solidFill>
                <a:srgbClr val="0B5394"/>
              </a:solidFill>
              <a:latin typeface="Roboto Slab"/>
              <a:ea typeface="Roboto Slab"/>
              <a:cs typeface="Roboto Slab"/>
              <a:sym typeface="Roboto Slab"/>
            </a:endParaRPr>
          </a:p>
          <a:p>
            <a:pPr marL="914400" marR="0" lvl="1" indent="-317500" algn="l" rtl="0">
              <a:lnSpc>
                <a:spcPct val="100000"/>
              </a:lnSpc>
              <a:spcBef>
                <a:spcPts val="0"/>
              </a:spcBef>
              <a:spcAft>
                <a:spcPts val="0"/>
              </a:spcAft>
              <a:buClr>
                <a:srgbClr val="0B5394"/>
              </a:buClr>
              <a:buSzPts val="1400"/>
              <a:buFont typeface="Roboto Slab"/>
              <a:buChar char="○"/>
            </a:pPr>
            <a:r>
              <a:rPr lang="en" sz="1600" dirty="0">
                <a:solidFill>
                  <a:srgbClr val="0B5394"/>
                </a:solidFill>
                <a:latin typeface="Roboto Slab"/>
                <a:ea typeface="Roboto Slab"/>
                <a:cs typeface="Roboto Slab"/>
                <a:sym typeface="Roboto Slab"/>
              </a:rPr>
              <a:t>Descripción de la herramienta software y del escenario de uso.</a:t>
            </a:r>
            <a:endParaRPr sz="1600" dirty="0">
              <a:solidFill>
                <a:srgbClr val="0B5394"/>
              </a:solidFill>
              <a:latin typeface="Roboto Slab"/>
              <a:ea typeface="Roboto Slab"/>
              <a:cs typeface="Roboto Slab"/>
              <a:sym typeface="Roboto Slab"/>
            </a:endParaRPr>
          </a:p>
          <a:p>
            <a:pPr marL="914400" marR="0" lvl="1" indent="-317500" algn="l" rtl="0">
              <a:lnSpc>
                <a:spcPct val="100000"/>
              </a:lnSpc>
              <a:spcBef>
                <a:spcPts val="0"/>
              </a:spcBef>
              <a:spcAft>
                <a:spcPts val="0"/>
              </a:spcAft>
              <a:buClr>
                <a:srgbClr val="0B5394"/>
              </a:buClr>
              <a:buSzPts val="1400"/>
              <a:buFont typeface="Roboto Slab"/>
              <a:buChar char="○"/>
            </a:pPr>
            <a:r>
              <a:rPr lang="en" sz="1600" dirty="0">
                <a:solidFill>
                  <a:srgbClr val="0B5394"/>
                </a:solidFill>
                <a:latin typeface="Roboto Slab"/>
                <a:ea typeface="Roboto Slab"/>
                <a:cs typeface="Roboto Slab"/>
                <a:sym typeface="Roboto Slab"/>
              </a:rPr>
              <a:t>Estudio de las limitaciones del sistema en diferentes situaciones.</a:t>
            </a:r>
            <a:endParaRPr sz="1600" dirty="0">
              <a:solidFill>
                <a:srgbClr val="0B5394"/>
              </a:solidFill>
              <a:latin typeface="Roboto Slab"/>
              <a:ea typeface="Roboto Slab"/>
              <a:cs typeface="Roboto Slab"/>
              <a:sym typeface="Roboto Slab"/>
            </a:endParaRPr>
          </a:p>
          <a:p>
            <a:pPr marL="0" marR="0" lvl="0" indent="-114300" algn="l" rtl="0">
              <a:lnSpc>
                <a:spcPct val="100000"/>
              </a:lnSpc>
              <a:spcBef>
                <a:spcPts val="0"/>
              </a:spcBef>
              <a:spcAft>
                <a:spcPts val="0"/>
              </a:spcAft>
              <a:buClr>
                <a:srgbClr val="0B5394"/>
              </a:buClr>
              <a:buSzPts val="1800"/>
              <a:buFont typeface="Roboto Slab"/>
              <a:buChar char="●"/>
            </a:pPr>
            <a:r>
              <a:rPr lang="en" sz="1600" dirty="0">
                <a:solidFill>
                  <a:srgbClr val="0B5394"/>
                </a:solidFill>
                <a:latin typeface="Roboto Slab"/>
                <a:ea typeface="Roboto Slab"/>
                <a:cs typeface="Roboto Slab"/>
                <a:sym typeface="Roboto Slab"/>
              </a:rPr>
              <a:t> Conclusiones y líneas futuras</a:t>
            </a:r>
            <a:endParaRPr sz="1600" dirty="0">
              <a:solidFill>
                <a:srgbClr val="0B5394"/>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dirty="0">
              <a:latin typeface="Roboto Slab"/>
              <a:ea typeface="Roboto Slab"/>
              <a:cs typeface="Roboto Slab"/>
              <a:sym typeface="Roboto Slab"/>
            </a:endParaRPr>
          </a:p>
        </p:txBody>
      </p:sp>
      <p:pic>
        <p:nvPicPr>
          <p:cNvPr id="65" name="Google Shape;65;p14"/>
          <p:cNvPicPr preferRelativeResize="0"/>
          <p:nvPr/>
        </p:nvPicPr>
        <p:blipFill>
          <a:blip r:embed="rId3">
            <a:alphaModFix/>
          </a:blip>
          <a:stretch>
            <a:fillRect/>
          </a:stretch>
        </p:blipFill>
        <p:spPr>
          <a:xfrm>
            <a:off x="7600997" y="-3"/>
            <a:ext cx="1543000" cy="1215345"/>
          </a:xfrm>
          <a:prstGeom prst="rect">
            <a:avLst/>
          </a:prstGeom>
          <a:noFill/>
          <a:ln>
            <a:noFill/>
          </a:ln>
        </p:spPr>
      </p:pic>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7. Conclusiones</a:t>
            </a:r>
            <a:endParaRPr dirty="0">
              <a:solidFill>
                <a:srgbClr val="073763"/>
              </a:solidFill>
            </a:endParaRPr>
          </a:p>
        </p:txBody>
      </p:sp>
      <p:sp>
        <p:nvSpPr>
          <p:cNvPr id="198" name="Google Shape;19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buClr>
                <a:srgbClr val="0B5394"/>
              </a:buClr>
            </a:pPr>
            <a:r>
              <a:rPr lang="en" dirty="0">
                <a:solidFill>
                  <a:srgbClr val="0B5394"/>
                </a:solidFill>
                <a:sym typeface="Roboto Slab"/>
              </a:rPr>
              <a:t>Principal objetivo: analizar una tecnología en continuo avance (MIMO masivo) apreciando las grandes ventajas que puede aportar a las futuras redes 5G NR.</a:t>
            </a:r>
            <a:endParaRPr dirty="0">
              <a:solidFill>
                <a:srgbClr val="0B5394"/>
              </a:solidFill>
              <a:sym typeface="Roboto Slab"/>
            </a:endParaRPr>
          </a:p>
          <a:p>
            <a:pPr>
              <a:buClr>
                <a:srgbClr val="0B5394"/>
              </a:buClr>
            </a:pPr>
            <a:r>
              <a:rPr lang="en" dirty="0">
                <a:solidFill>
                  <a:srgbClr val="0B5394"/>
                </a:solidFill>
                <a:sym typeface="Roboto Slab"/>
              </a:rPr>
              <a:t>Grandes mejoras y beneficios que introducirán las nuevas redes 5G.</a:t>
            </a:r>
            <a:endParaRPr dirty="0">
              <a:solidFill>
                <a:srgbClr val="0B5394"/>
              </a:solidFill>
              <a:sym typeface="Roboto Slab"/>
            </a:endParaRPr>
          </a:p>
          <a:p>
            <a:pPr>
              <a:buClr>
                <a:srgbClr val="0B5394"/>
              </a:buClr>
            </a:pPr>
            <a:r>
              <a:rPr lang="en" dirty="0">
                <a:solidFill>
                  <a:srgbClr val="0B5394"/>
                </a:solidFill>
                <a:sym typeface="Roboto Slab"/>
              </a:rPr>
              <a:t>Necesidad de MIMO masivo en el despliegue de estas redes.</a:t>
            </a:r>
            <a:endParaRPr dirty="0">
              <a:solidFill>
                <a:srgbClr val="0B5394"/>
              </a:solidFill>
              <a:sym typeface="Roboto Slab"/>
            </a:endParaRPr>
          </a:p>
          <a:p>
            <a:pPr>
              <a:buClr>
                <a:srgbClr val="0B5394"/>
              </a:buClr>
            </a:pPr>
            <a:r>
              <a:rPr lang="en" dirty="0">
                <a:solidFill>
                  <a:srgbClr val="0B5394"/>
                </a:solidFill>
                <a:sym typeface="Roboto Slab"/>
              </a:rPr>
              <a:t>Propiedades del beamforming:  alta directividad y elevado estrechamiento del haz principal gracias al subsistema de RF.</a:t>
            </a:r>
            <a:endParaRPr dirty="0">
              <a:solidFill>
                <a:srgbClr val="0B5394"/>
              </a:solidFill>
              <a:sym typeface="Roboto Slab"/>
            </a:endParaRPr>
          </a:p>
          <a:p>
            <a:pPr>
              <a:buClr>
                <a:srgbClr val="0B5394"/>
              </a:buClr>
            </a:pPr>
            <a:r>
              <a:rPr lang="en" dirty="0">
                <a:solidFill>
                  <a:srgbClr val="0B5394"/>
                </a:solidFill>
                <a:sym typeface="Roboto Slab"/>
              </a:rPr>
              <a:t>Limitaciones: grandes pérdidas de difracción, o el elevado nivel de interferencia. </a:t>
            </a:r>
            <a:endParaRPr dirty="0">
              <a:solidFill>
                <a:srgbClr val="0B5394"/>
              </a:solidFill>
              <a:sym typeface="Roboto Slab"/>
            </a:endParaRPr>
          </a:p>
          <a:p>
            <a:pPr>
              <a:buClr>
                <a:srgbClr val="0B5394"/>
              </a:buClr>
            </a:pPr>
            <a:r>
              <a:rPr lang="en" dirty="0">
                <a:solidFill>
                  <a:srgbClr val="0B5394"/>
                </a:solidFill>
                <a:sym typeface="Roboto Slab"/>
              </a:rPr>
              <a:t>Restricciones a la hora del uso de TDD, debido al alto de nivel de sincronización que requiere. </a:t>
            </a:r>
            <a:endParaRPr dirty="0">
              <a:solidFill>
                <a:srgbClr val="0B5394"/>
              </a:solidFill>
              <a:sym typeface="Roboto Slab"/>
            </a:endParaRPr>
          </a:p>
          <a:p>
            <a:pPr marL="0" lvl="0" indent="0" algn="l" rtl="0">
              <a:lnSpc>
                <a:spcPct val="150000"/>
              </a:lnSpc>
              <a:spcBef>
                <a:spcPts val="1200"/>
              </a:spcBef>
              <a:spcAft>
                <a:spcPts val="0"/>
              </a:spcAft>
              <a:buNone/>
            </a:pPr>
            <a:endParaRPr sz="11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500" i="1" dirty="0">
              <a:solidFill>
                <a:srgbClr val="FFFFFF"/>
              </a:solidFill>
              <a:latin typeface="Roboto Slab"/>
              <a:ea typeface="Roboto Slab"/>
              <a:cs typeface="Roboto Slab"/>
              <a:sym typeface="Roboto Slab"/>
            </a:endParaRPr>
          </a:p>
        </p:txBody>
      </p:sp>
      <p:sp>
        <p:nvSpPr>
          <p:cNvPr id="199" name="Google Shape;19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8. Líneas futuras</a:t>
            </a:r>
            <a:endParaRPr dirty="0">
              <a:solidFill>
                <a:srgbClr val="073763"/>
              </a:solidFill>
            </a:endParaRPr>
          </a:p>
        </p:txBody>
      </p:sp>
      <p:sp>
        <p:nvSpPr>
          <p:cNvPr id="205" name="Google Shape;205;p31"/>
          <p:cNvSpPr txBox="1">
            <a:spLocks noGrp="1"/>
          </p:cNvSpPr>
          <p:nvPr>
            <p:ph type="body" idx="1"/>
          </p:nvPr>
        </p:nvSpPr>
        <p:spPr>
          <a:xfrm>
            <a:off x="387900" y="1409224"/>
            <a:ext cx="8368200" cy="3078900"/>
          </a:xfrm>
          <a:prstGeom prst="rect">
            <a:avLst/>
          </a:prstGeom>
        </p:spPr>
        <p:txBody>
          <a:bodyPr spcFirstLastPara="1" wrap="square" lIns="91425" tIns="91425" rIns="91425" bIns="91425" anchor="t" anchorCtr="0">
            <a:noAutofit/>
          </a:bodyPr>
          <a:lstStyle/>
          <a:p>
            <a:pPr lvl="0">
              <a:buClr>
                <a:srgbClr val="0B5394"/>
              </a:buClr>
            </a:pPr>
            <a:r>
              <a:rPr lang="en" dirty="0">
                <a:solidFill>
                  <a:srgbClr val="0B5394"/>
                </a:solidFill>
                <a:sym typeface="Roboto Slab"/>
              </a:rPr>
              <a:t>Intentar describir un escenario más realista, donde los usuarios pueden aparecer y desaparecer aleatoriamente.</a:t>
            </a:r>
            <a:endParaRPr dirty="0">
              <a:solidFill>
                <a:srgbClr val="0B5394"/>
              </a:solidFill>
              <a:sym typeface="Roboto Slab"/>
            </a:endParaRPr>
          </a:p>
          <a:p>
            <a:pPr lvl="0">
              <a:buClr>
                <a:srgbClr val="0B5394"/>
              </a:buClr>
            </a:pPr>
            <a:r>
              <a:rPr lang="en" dirty="0">
                <a:solidFill>
                  <a:srgbClr val="0B5394"/>
                </a:solidFill>
                <a:sym typeface="Roboto Slab"/>
              </a:rPr>
              <a:t>Modificar el número de filas y/o columnas, o incluso emplear otras configuraciones como paneles circulares.</a:t>
            </a:r>
            <a:endParaRPr dirty="0">
              <a:solidFill>
                <a:srgbClr val="0B5394"/>
              </a:solidFill>
              <a:sym typeface="Roboto Slab"/>
            </a:endParaRPr>
          </a:p>
          <a:p>
            <a:pPr lvl="0">
              <a:buClr>
                <a:srgbClr val="0B5394"/>
              </a:buClr>
            </a:pPr>
            <a:r>
              <a:rPr lang="en" dirty="0">
                <a:solidFill>
                  <a:srgbClr val="0B5394"/>
                </a:solidFill>
                <a:sym typeface="Roboto Slab"/>
              </a:rPr>
              <a:t>Variar la distancia entre elementos, o aumentar el número de ellos, lo que aumentaría la resolución espectral.</a:t>
            </a:r>
            <a:endParaRPr dirty="0">
              <a:solidFill>
                <a:srgbClr val="0B5394"/>
              </a:solidFill>
              <a:sym typeface="Roboto Slab"/>
            </a:endParaRPr>
          </a:p>
          <a:p>
            <a:pPr marL="457200" lvl="0" indent="0" algn="l" rtl="0">
              <a:spcBef>
                <a:spcPts val="1600"/>
              </a:spcBef>
              <a:spcAft>
                <a:spcPts val="1600"/>
              </a:spcAft>
              <a:buNone/>
            </a:pPr>
            <a:endParaRPr sz="1600" dirty="0">
              <a:solidFill>
                <a:srgbClr val="0B5394"/>
              </a:solidFill>
              <a:latin typeface="Roboto Slab"/>
              <a:ea typeface="Roboto Slab"/>
              <a:cs typeface="Roboto Slab"/>
              <a:sym typeface="Roboto Slab"/>
            </a:endParaRPr>
          </a:p>
        </p:txBody>
      </p:sp>
      <p:sp>
        <p:nvSpPr>
          <p:cNvPr id="206" name="Google Shape;20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073763"/>
              </a:buClr>
              <a:buSzPts val="2800"/>
              <a:buAutoNum type="arabicPeriod"/>
            </a:pPr>
            <a:r>
              <a:rPr lang="en">
                <a:solidFill>
                  <a:srgbClr val="073763"/>
                </a:solidFill>
              </a:rPr>
              <a:t>Introducción y objetivos</a:t>
            </a:r>
            <a:endParaRPr>
              <a:solidFill>
                <a:srgbClr val="073763"/>
              </a:solidFill>
            </a:endParaRPr>
          </a:p>
        </p:txBody>
      </p:sp>
      <p:sp>
        <p:nvSpPr>
          <p:cNvPr id="72" name="Google Shape;72;p15"/>
          <p:cNvSpPr txBox="1">
            <a:spLocks noGrp="1"/>
          </p:cNvSpPr>
          <p:nvPr>
            <p:ph type="body" idx="1"/>
          </p:nvPr>
        </p:nvSpPr>
        <p:spPr>
          <a:xfrm>
            <a:off x="387900" y="1969350"/>
            <a:ext cx="8368200" cy="259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Evolución de las comunicaciones móviles:</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Antiguas generaciones. Transición a 5G.</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“Superevolución” de 4G.</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IMT-2020 establecido por la UIT.	</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Introducción al 5G</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Especificaciones técnicas</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Objetivos.</a:t>
            </a:r>
            <a:endParaRPr>
              <a:solidFill>
                <a:srgbClr val="0B5394"/>
              </a:solidFill>
            </a:endParaRPr>
          </a:p>
          <a:p>
            <a:pPr marL="457200" lvl="0" indent="0" algn="l" rtl="0">
              <a:spcBef>
                <a:spcPts val="1600"/>
              </a:spcBef>
              <a:spcAft>
                <a:spcPts val="1600"/>
              </a:spcAft>
              <a:buNone/>
            </a:pPr>
            <a:endParaRPr/>
          </a:p>
        </p:txBody>
      </p:sp>
      <p:pic>
        <p:nvPicPr>
          <p:cNvPr id="73" name="Google Shape;73;p15"/>
          <p:cNvPicPr preferRelativeResize="0"/>
          <p:nvPr/>
        </p:nvPicPr>
        <p:blipFill>
          <a:blip r:embed="rId3">
            <a:alphaModFix/>
          </a:blip>
          <a:stretch>
            <a:fillRect/>
          </a:stretch>
        </p:blipFill>
        <p:spPr>
          <a:xfrm>
            <a:off x="5376650" y="1508250"/>
            <a:ext cx="3611400" cy="3166350"/>
          </a:xfrm>
          <a:prstGeom prst="rect">
            <a:avLst/>
          </a:prstGeom>
          <a:noFill/>
          <a:ln>
            <a:noFill/>
          </a:ln>
        </p:spPr>
      </p:pic>
      <p:sp>
        <p:nvSpPr>
          <p:cNvPr id="74" name="Google Shape;7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73763"/>
                </a:solidFill>
              </a:rPr>
              <a:t>2. Sistema 5G NR</a:t>
            </a:r>
            <a:endParaRPr>
              <a:solidFill>
                <a:srgbClr val="073763"/>
              </a:solidFill>
            </a:endParaRPr>
          </a:p>
        </p:txBody>
      </p:sp>
      <p:sp>
        <p:nvSpPr>
          <p:cNvPr id="88" name="Google Shape;88;p17"/>
          <p:cNvSpPr txBox="1">
            <a:spLocks noGrp="1"/>
          </p:cNvSpPr>
          <p:nvPr>
            <p:ph type="body" idx="1"/>
          </p:nvPr>
        </p:nvSpPr>
        <p:spPr>
          <a:xfrm>
            <a:off x="311700" y="1549651"/>
            <a:ext cx="8520600" cy="301927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Servicios que ofrece 5G.</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Tecnologías candidatas en 5G:</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MIMO masivo.</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Ondas milimétricas.</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Espectro flexible.</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UDN</a:t>
            </a:r>
            <a:endParaRPr dirty="0">
              <a:solidFill>
                <a:srgbClr val="0B5394"/>
              </a:solidFill>
            </a:endParaRPr>
          </a:p>
          <a:p>
            <a:pPr marL="914400" lvl="1" indent="-317500" algn="l" rtl="0">
              <a:spcBef>
                <a:spcPts val="0"/>
              </a:spcBef>
              <a:spcAft>
                <a:spcPts val="0"/>
              </a:spcAft>
              <a:buClr>
                <a:srgbClr val="0B5394"/>
              </a:buClr>
              <a:buSzPts val="1400"/>
              <a:buChar char="○"/>
            </a:pPr>
            <a:r>
              <a:rPr lang="en" dirty="0">
                <a:solidFill>
                  <a:srgbClr val="0B5394"/>
                </a:solidFill>
              </a:rPr>
              <a:t>Full-dúplex y D2D.</a:t>
            </a:r>
            <a:endParaRPr dirty="0">
              <a:solidFill>
                <a:srgbClr val="0B5394"/>
              </a:solidFill>
            </a:endParaRPr>
          </a:p>
          <a:p>
            <a:pPr marL="0" lvl="0" indent="0" algn="l" rtl="0">
              <a:spcBef>
                <a:spcPts val="1600"/>
              </a:spcBef>
              <a:spcAft>
                <a:spcPts val="1600"/>
              </a:spcAft>
              <a:buNone/>
            </a:pPr>
            <a:endParaRPr dirty="0"/>
          </a:p>
        </p:txBody>
      </p:sp>
      <p:pic>
        <p:nvPicPr>
          <p:cNvPr id="89" name="Google Shape;89;p17"/>
          <p:cNvPicPr preferRelativeResize="0"/>
          <p:nvPr/>
        </p:nvPicPr>
        <p:blipFill>
          <a:blip r:embed="rId3">
            <a:alphaModFix/>
          </a:blip>
          <a:stretch>
            <a:fillRect/>
          </a:stretch>
        </p:blipFill>
        <p:spPr>
          <a:xfrm>
            <a:off x="4572000" y="976951"/>
            <a:ext cx="4166350" cy="3189600"/>
          </a:xfrm>
          <a:prstGeom prst="rect">
            <a:avLst/>
          </a:prstGeom>
          <a:noFill/>
          <a:ln>
            <a:noFill/>
          </a:ln>
        </p:spPr>
      </p:pic>
      <p:sp>
        <p:nvSpPr>
          <p:cNvPr id="90" name="Google Shape;9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167575"/>
            <a:ext cx="8368200" cy="11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73763"/>
                </a:solidFill>
              </a:rPr>
              <a:t>3. Agrupaciones de antenas e introducción a MIMO masivo</a:t>
            </a:r>
            <a:endParaRPr>
              <a:solidFill>
                <a:srgbClr val="073763"/>
              </a:solidFill>
            </a:endParaRPr>
          </a:p>
        </p:txBody>
      </p:sp>
      <p:sp>
        <p:nvSpPr>
          <p:cNvPr id="96" name="Google Shape;9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Arrays, agrupaciones planas -&gt; Transición a MIMO masivo.</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Diferentes configuraciones.</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Modelado y capacidad de canal en MIMO masivo.</a:t>
            </a:r>
            <a:endParaRPr dirty="0">
              <a:solidFill>
                <a:srgbClr val="0B5394"/>
              </a:solidFill>
            </a:endParaRPr>
          </a:p>
          <a:p>
            <a:pPr marL="457200" lvl="0" indent="-342900" algn="l" rtl="0">
              <a:spcBef>
                <a:spcPts val="0"/>
              </a:spcBef>
              <a:spcAft>
                <a:spcPts val="0"/>
              </a:spcAft>
              <a:buClr>
                <a:srgbClr val="0B5394"/>
              </a:buClr>
              <a:buSzPts val="1800"/>
              <a:buChar char="●"/>
            </a:pPr>
            <a:r>
              <a:rPr lang="en" dirty="0">
                <a:solidFill>
                  <a:srgbClr val="0B5394"/>
                </a:solidFill>
              </a:rPr>
              <a:t>Prestaciones en Tx/Rx.</a:t>
            </a:r>
            <a:endParaRPr dirty="0">
              <a:solidFill>
                <a:srgbClr val="0B5394"/>
              </a:solidFill>
            </a:endParaRPr>
          </a:p>
        </p:txBody>
      </p:sp>
      <p:pic>
        <p:nvPicPr>
          <p:cNvPr id="97" name="Google Shape;97;p18"/>
          <p:cNvPicPr preferRelativeResize="0"/>
          <p:nvPr/>
        </p:nvPicPr>
        <p:blipFill>
          <a:blip r:embed="rId3">
            <a:alphaModFix/>
          </a:blip>
          <a:stretch>
            <a:fillRect/>
          </a:stretch>
        </p:blipFill>
        <p:spPr>
          <a:xfrm>
            <a:off x="5538400" y="2851675"/>
            <a:ext cx="2708700" cy="1922475"/>
          </a:xfrm>
          <a:prstGeom prst="rect">
            <a:avLst/>
          </a:prstGeom>
          <a:noFill/>
          <a:ln>
            <a:noFill/>
          </a:ln>
        </p:spPr>
      </p:pic>
      <p:pic>
        <p:nvPicPr>
          <p:cNvPr id="98" name="Google Shape;98;p18"/>
          <p:cNvPicPr preferRelativeResize="0"/>
          <p:nvPr/>
        </p:nvPicPr>
        <p:blipFill rotWithShape="1">
          <a:blip r:embed="rId4">
            <a:alphaModFix/>
          </a:blip>
          <a:srcRect l="4013" t="4700" r="4770" b="5070"/>
          <a:stretch/>
        </p:blipFill>
        <p:spPr>
          <a:xfrm>
            <a:off x="1223750" y="3056950"/>
            <a:ext cx="3348250" cy="1511925"/>
          </a:xfrm>
          <a:prstGeom prst="rect">
            <a:avLst/>
          </a:prstGeom>
          <a:noFill/>
          <a:ln>
            <a:noFill/>
          </a:ln>
        </p:spPr>
      </p:pic>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35175"/>
            <a:ext cx="8520600" cy="6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73763"/>
                </a:solidFill>
              </a:rPr>
              <a:t>4. MIMO masivo</a:t>
            </a:r>
            <a:endParaRPr>
              <a:solidFill>
                <a:srgbClr val="073763"/>
              </a:solidFill>
            </a:endParaRPr>
          </a:p>
        </p:txBody>
      </p:sp>
      <p:sp>
        <p:nvSpPr>
          <p:cNvPr id="105" name="Google Shape;10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a:solidFill>
                  <a:srgbClr val="0B5394"/>
                </a:solidFill>
              </a:rPr>
              <a:t>Características generales</a:t>
            </a:r>
            <a:endParaRPr>
              <a:solidFill>
                <a:srgbClr val="0B5394"/>
              </a:solidFill>
            </a:endParaRPr>
          </a:p>
          <a:p>
            <a:pPr marL="914400" lvl="1" indent="-317500" algn="l" rtl="0">
              <a:spcBef>
                <a:spcPts val="0"/>
              </a:spcBef>
              <a:spcAft>
                <a:spcPts val="0"/>
              </a:spcAft>
              <a:buClr>
                <a:srgbClr val="0B5394"/>
              </a:buClr>
              <a:buSzPts val="1400"/>
              <a:buChar char="○"/>
            </a:pPr>
            <a:r>
              <a:rPr lang="en" i="1">
                <a:solidFill>
                  <a:srgbClr val="0B5394"/>
                </a:solidFill>
              </a:rPr>
              <a:t>Beamforming </a:t>
            </a:r>
            <a:r>
              <a:rPr lang="en">
                <a:solidFill>
                  <a:srgbClr val="0B5394"/>
                </a:solidFill>
              </a:rPr>
              <a:t>tridimensional.</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Mayor ganancia, eficiencia espectral.</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Uso de TDD para la estima del canal.</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Ventajas </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Capacidad, latencia.</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Bajo consumo.</a:t>
            </a:r>
            <a:endParaRPr>
              <a:solidFill>
                <a:srgbClr val="0B5394"/>
              </a:solidFill>
            </a:endParaRPr>
          </a:p>
          <a:p>
            <a:pPr marL="457200" lvl="0" indent="-342900" algn="l" rtl="0">
              <a:spcBef>
                <a:spcPts val="0"/>
              </a:spcBef>
              <a:spcAft>
                <a:spcPts val="0"/>
              </a:spcAft>
              <a:buClr>
                <a:srgbClr val="0B5394"/>
              </a:buClr>
              <a:buSzPts val="1800"/>
              <a:buChar char="●"/>
            </a:pPr>
            <a:r>
              <a:rPr lang="en">
                <a:solidFill>
                  <a:srgbClr val="0B5394"/>
                </a:solidFill>
              </a:rPr>
              <a:t>Desventajas</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Contaminación de pilotos.</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Estimación del canal en un sentido (TDD).</a:t>
            </a:r>
            <a:endParaRPr>
              <a:solidFill>
                <a:srgbClr val="0B5394"/>
              </a:solidFill>
            </a:endParaRPr>
          </a:p>
          <a:p>
            <a:pPr marL="914400" lvl="1" indent="-317500" algn="l" rtl="0">
              <a:spcBef>
                <a:spcPts val="0"/>
              </a:spcBef>
              <a:spcAft>
                <a:spcPts val="0"/>
              </a:spcAft>
              <a:buClr>
                <a:srgbClr val="0B5394"/>
              </a:buClr>
              <a:buSzPts val="1400"/>
              <a:buChar char="○"/>
            </a:pPr>
            <a:r>
              <a:rPr lang="en">
                <a:solidFill>
                  <a:srgbClr val="0B5394"/>
                </a:solidFill>
              </a:rPr>
              <a:t>Gran tamaño de los paneles de antenas.</a:t>
            </a:r>
            <a:endParaRPr>
              <a:solidFill>
                <a:srgbClr val="0B5394"/>
              </a:solidFill>
            </a:endParaRPr>
          </a:p>
          <a:p>
            <a:pPr marL="0" lvl="0" indent="0" algn="l" rtl="0">
              <a:spcBef>
                <a:spcPts val="1600"/>
              </a:spcBef>
              <a:spcAft>
                <a:spcPts val="1600"/>
              </a:spcAft>
              <a:buNone/>
            </a:pPr>
            <a:endParaRPr/>
          </a:p>
        </p:txBody>
      </p:sp>
      <p:pic>
        <p:nvPicPr>
          <p:cNvPr id="106" name="Google Shape;106;p19"/>
          <p:cNvPicPr preferRelativeResize="0"/>
          <p:nvPr/>
        </p:nvPicPr>
        <p:blipFill>
          <a:blip r:embed="rId3">
            <a:alphaModFix/>
          </a:blip>
          <a:stretch>
            <a:fillRect/>
          </a:stretch>
        </p:blipFill>
        <p:spPr>
          <a:xfrm>
            <a:off x="4915450" y="1521125"/>
            <a:ext cx="3693825" cy="2333300"/>
          </a:xfrm>
          <a:prstGeom prst="rect">
            <a:avLst/>
          </a:prstGeom>
          <a:noFill/>
          <a:ln>
            <a:noFill/>
          </a:ln>
        </p:spPr>
      </p:pic>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35175"/>
            <a:ext cx="8520600" cy="6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5. Subsistema de RF</a:t>
            </a:r>
            <a:endParaRPr dirty="0">
              <a:solidFill>
                <a:srgbClr val="073763"/>
              </a:solidFill>
            </a:endParaRPr>
          </a:p>
        </p:txBody>
      </p:sp>
      <p:sp>
        <p:nvSpPr>
          <p:cNvPr id="105" name="Google Shape;105;p19"/>
          <p:cNvSpPr txBox="1">
            <a:spLocks noGrp="1"/>
          </p:cNvSpPr>
          <p:nvPr>
            <p:ph type="body" idx="1"/>
          </p:nvPr>
        </p:nvSpPr>
        <p:spPr>
          <a:xfrm>
            <a:off x="393539" y="1678329"/>
            <a:ext cx="8438761" cy="289054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RF Front-End:</a:t>
            </a:r>
          </a:p>
          <a:p>
            <a:pPr lvl="1" indent="-342900">
              <a:spcBef>
                <a:spcPts val="0"/>
              </a:spcBef>
              <a:buClr>
                <a:srgbClr val="0B5394"/>
              </a:buClr>
              <a:buSzPts val="1800"/>
              <a:buChar char="●"/>
            </a:pPr>
            <a:r>
              <a:rPr lang="en" dirty="0">
                <a:solidFill>
                  <a:srgbClr val="0B5394"/>
                </a:solidFill>
              </a:rPr>
              <a:t>64 elementos radiantes</a:t>
            </a:r>
          </a:p>
          <a:p>
            <a:pPr lvl="2" indent="-342900">
              <a:spcBef>
                <a:spcPts val="0"/>
              </a:spcBef>
              <a:buClr>
                <a:srgbClr val="0B5394"/>
              </a:buClr>
              <a:buSzPts val="1800"/>
              <a:buChar char="●"/>
            </a:pPr>
            <a:r>
              <a:rPr lang="en" dirty="0">
                <a:solidFill>
                  <a:srgbClr val="0B5394"/>
                </a:solidFill>
              </a:rPr>
              <a:t>P</a:t>
            </a:r>
            <a:r>
              <a:rPr lang="es-ES" dirty="0">
                <a:solidFill>
                  <a:srgbClr val="0B5394"/>
                </a:solidFill>
              </a:rPr>
              <a:t>a</a:t>
            </a:r>
            <a:r>
              <a:rPr lang="en" dirty="0">
                <a:solidFill>
                  <a:srgbClr val="0B5394"/>
                </a:solidFill>
              </a:rPr>
              <a:t>rches microstrip</a:t>
            </a:r>
          </a:p>
          <a:p>
            <a:pPr lvl="2" indent="-342900">
              <a:spcBef>
                <a:spcPts val="0"/>
              </a:spcBef>
              <a:buClr>
                <a:srgbClr val="0B5394"/>
              </a:buClr>
              <a:buSzPts val="1800"/>
              <a:buChar char="●"/>
            </a:pPr>
            <a:r>
              <a:rPr lang="en" dirty="0">
                <a:solidFill>
                  <a:srgbClr val="0B5394"/>
                </a:solidFill>
              </a:rPr>
              <a:t>Separación de </a:t>
            </a:r>
            <a:r>
              <a:rPr lang="el-GR" dirty="0">
                <a:solidFill>
                  <a:srgbClr val="0B5394"/>
                </a:solidFill>
              </a:rPr>
              <a:t>λ</a:t>
            </a:r>
            <a:r>
              <a:rPr lang="es-ES" dirty="0">
                <a:solidFill>
                  <a:srgbClr val="0B5394"/>
                </a:solidFill>
              </a:rPr>
              <a:t>/2</a:t>
            </a:r>
            <a:endParaRPr lang="en" dirty="0">
              <a:solidFill>
                <a:srgbClr val="0B5394"/>
              </a:solidFill>
            </a:endParaRPr>
          </a:p>
          <a:p>
            <a:pPr lvl="1" indent="-342900">
              <a:spcBef>
                <a:spcPts val="0"/>
              </a:spcBef>
              <a:buClr>
                <a:srgbClr val="0B5394"/>
              </a:buClr>
              <a:buSzPts val="1800"/>
              <a:buChar char="●"/>
            </a:pPr>
            <a:r>
              <a:rPr lang="en" dirty="0">
                <a:solidFill>
                  <a:srgbClr val="0B5394"/>
                </a:solidFill>
              </a:rPr>
              <a:t>64 módulos de amplificación</a:t>
            </a:r>
          </a:p>
          <a:p>
            <a:pPr lvl="2" indent="-342900">
              <a:spcBef>
                <a:spcPts val="0"/>
              </a:spcBef>
              <a:buClr>
                <a:srgbClr val="0B5394"/>
              </a:buClr>
              <a:buSzPts val="1800"/>
              <a:buChar char="●"/>
            </a:pPr>
            <a:r>
              <a:rPr lang="en" dirty="0">
                <a:solidFill>
                  <a:srgbClr val="0B5394"/>
                </a:solidFill>
              </a:rPr>
              <a:t>Tx: SSPA (Solid State Power Amplifier)</a:t>
            </a:r>
          </a:p>
          <a:p>
            <a:pPr lvl="2" indent="-342900">
              <a:spcBef>
                <a:spcPts val="0"/>
              </a:spcBef>
              <a:buClr>
                <a:srgbClr val="0B5394"/>
              </a:buClr>
              <a:buSzPts val="1800"/>
              <a:buChar char="●"/>
            </a:pPr>
            <a:r>
              <a:rPr lang="en" dirty="0">
                <a:solidFill>
                  <a:srgbClr val="0B5394"/>
                </a:solidFill>
              </a:rPr>
              <a:t>Rx: LNA (Low Noise Amplifier)</a:t>
            </a:r>
          </a:p>
          <a:p>
            <a:pPr lvl="1" indent="-342900">
              <a:spcBef>
                <a:spcPts val="0"/>
              </a:spcBef>
              <a:buClr>
                <a:srgbClr val="0B5394"/>
              </a:buClr>
              <a:buSzPts val="1800"/>
              <a:buChar char="●"/>
            </a:pPr>
            <a:endParaRPr lang="en" dirty="0">
              <a:solidFill>
                <a:srgbClr val="0B5394"/>
              </a:solidFill>
            </a:endParaRPr>
          </a:p>
          <a:p>
            <a:pPr lvl="2" indent="-342900">
              <a:spcBef>
                <a:spcPts val="0"/>
              </a:spcBef>
              <a:buClr>
                <a:srgbClr val="0B5394"/>
              </a:buClr>
              <a:buSzPts val="1800"/>
              <a:buChar char="●"/>
            </a:pPr>
            <a:endParaRPr dirty="0">
              <a:solidFill>
                <a:srgbClr val="0B5394"/>
              </a:solidFill>
            </a:endParaRPr>
          </a:p>
          <a:p>
            <a:pPr marL="0" lvl="0" indent="0" algn="l" rtl="0">
              <a:spcBef>
                <a:spcPts val="1600"/>
              </a:spcBef>
              <a:spcAft>
                <a:spcPts val="1600"/>
              </a:spcAft>
              <a:buNone/>
            </a:pPr>
            <a:endParaRPr dirty="0"/>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Imagen 3">
            <a:extLst>
              <a:ext uri="{FF2B5EF4-FFF2-40B4-BE49-F238E27FC236}">
                <a16:creationId xmlns:a16="http://schemas.microsoft.com/office/drawing/2014/main" id="{7F020ABC-46AB-2D39-D2E9-EE1BDF221BAD}"/>
              </a:ext>
            </a:extLst>
          </p:cNvPr>
          <p:cNvPicPr>
            <a:picLocks noChangeAspect="1"/>
          </p:cNvPicPr>
          <p:nvPr/>
        </p:nvPicPr>
        <p:blipFill>
          <a:blip r:embed="rId3"/>
          <a:stretch>
            <a:fillRect/>
          </a:stretch>
        </p:blipFill>
        <p:spPr>
          <a:xfrm>
            <a:off x="5466837" y="500792"/>
            <a:ext cx="1933575" cy="4162425"/>
          </a:xfrm>
          <a:prstGeom prst="rect">
            <a:avLst/>
          </a:prstGeom>
        </p:spPr>
      </p:pic>
    </p:spTree>
    <p:extLst>
      <p:ext uri="{BB962C8B-B14F-4D97-AF65-F5344CB8AC3E}">
        <p14:creationId xmlns:p14="http://schemas.microsoft.com/office/powerpoint/2010/main" val="136297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35175"/>
            <a:ext cx="8520600" cy="6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5. Subsistema de RF</a:t>
            </a:r>
            <a:endParaRPr dirty="0">
              <a:solidFill>
                <a:srgbClr val="073763"/>
              </a:solidFill>
            </a:endParaRPr>
          </a:p>
        </p:txBody>
      </p:sp>
      <p:sp>
        <p:nvSpPr>
          <p:cNvPr id="105" name="Google Shape;105;p19"/>
          <p:cNvSpPr txBox="1">
            <a:spLocks noGrp="1"/>
          </p:cNvSpPr>
          <p:nvPr>
            <p:ph type="body" idx="1"/>
          </p:nvPr>
        </p:nvSpPr>
        <p:spPr>
          <a:xfrm>
            <a:off x="122841" y="1678329"/>
            <a:ext cx="8709459" cy="289054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 dirty="0">
                <a:solidFill>
                  <a:srgbClr val="0B5394"/>
                </a:solidFill>
              </a:rPr>
              <a:t>Red de Beamforming:</a:t>
            </a:r>
          </a:p>
          <a:p>
            <a:pPr lvl="1" indent="-342900">
              <a:spcBef>
                <a:spcPts val="0"/>
              </a:spcBef>
              <a:buClr>
                <a:srgbClr val="0B5394"/>
              </a:buClr>
              <a:buSzPts val="1800"/>
              <a:buChar char="●"/>
            </a:pPr>
            <a:r>
              <a:rPr lang="en" dirty="0">
                <a:solidFill>
                  <a:srgbClr val="0B5394"/>
                </a:solidFill>
              </a:rPr>
              <a:t>Controladores de atenuación y fase</a:t>
            </a:r>
          </a:p>
          <a:p>
            <a:pPr lvl="2" indent="-342900">
              <a:spcBef>
                <a:spcPts val="0"/>
              </a:spcBef>
              <a:buClr>
                <a:srgbClr val="0B5394"/>
              </a:buClr>
              <a:buSzPts val="1800"/>
              <a:buChar char="●"/>
            </a:pPr>
            <a:r>
              <a:rPr lang="es-ES" dirty="0">
                <a:solidFill>
                  <a:srgbClr val="0B5394"/>
                </a:solidFill>
              </a:rPr>
              <a:t>DATT (Digital </a:t>
            </a:r>
            <a:r>
              <a:rPr lang="es-ES" dirty="0" err="1">
                <a:solidFill>
                  <a:srgbClr val="0B5394"/>
                </a:solidFill>
              </a:rPr>
              <a:t>Attenuator</a:t>
            </a:r>
            <a:r>
              <a:rPr lang="es-ES" dirty="0">
                <a:solidFill>
                  <a:srgbClr val="0B5394"/>
                </a:solidFill>
              </a:rPr>
              <a:t>)</a:t>
            </a:r>
            <a:endParaRPr lang="en" dirty="0">
              <a:solidFill>
                <a:srgbClr val="0B5394"/>
              </a:solidFill>
            </a:endParaRPr>
          </a:p>
          <a:p>
            <a:pPr lvl="2" indent="-342900">
              <a:spcBef>
                <a:spcPts val="0"/>
              </a:spcBef>
              <a:buClr>
                <a:srgbClr val="0B5394"/>
              </a:buClr>
              <a:buSzPts val="1800"/>
              <a:buChar char="●"/>
            </a:pPr>
            <a:r>
              <a:rPr lang="es-ES" dirty="0">
                <a:solidFill>
                  <a:srgbClr val="0B5394"/>
                </a:solidFill>
              </a:rPr>
              <a:t>PS (</a:t>
            </a:r>
            <a:r>
              <a:rPr lang="es-ES" dirty="0" err="1">
                <a:solidFill>
                  <a:srgbClr val="0B5394"/>
                </a:solidFill>
              </a:rPr>
              <a:t>Phase</a:t>
            </a:r>
            <a:r>
              <a:rPr lang="es-ES" dirty="0">
                <a:solidFill>
                  <a:srgbClr val="0B5394"/>
                </a:solidFill>
              </a:rPr>
              <a:t> </a:t>
            </a:r>
            <a:r>
              <a:rPr lang="es-ES" dirty="0" err="1">
                <a:solidFill>
                  <a:srgbClr val="0B5394"/>
                </a:solidFill>
              </a:rPr>
              <a:t>Shifter</a:t>
            </a:r>
            <a:r>
              <a:rPr lang="es-ES" dirty="0">
                <a:solidFill>
                  <a:srgbClr val="0B5394"/>
                </a:solidFill>
              </a:rPr>
              <a:t>)</a:t>
            </a:r>
          </a:p>
          <a:p>
            <a:pPr lvl="2" indent="-342900">
              <a:spcBef>
                <a:spcPts val="0"/>
              </a:spcBef>
              <a:buClr>
                <a:srgbClr val="0B5394"/>
              </a:buClr>
              <a:buSzPts val="1800"/>
              <a:buChar char="●"/>
            </a:pPr>
            <a:r>
              <a:rPr lang="es-ES" dirty="0">
                <a:solidFill>
                  <a:srgbClr val="0B5394"/>
                </a:solidFill>
              </a:rPr>
              <a:t>Asignación de pesos a los </a:t>
            </a:r>
            <a:r>
              <a:rPr lang="es-ES" dirty="0" err="1">
                <a:solidFill>
                  <a:srgbClr val="0B5394"/>
                </a:solidFill>
              </a:rPr>
              <a:t>RCs</a:t>
            </a:r>
            <a:endParaRPr lang="en" dirty="0">
              <a:solidFill>
                <a:srgbClr val="0B5394"/>
              </a:solidFill>
            </a:endParaRPr>
          </a:p>
          <a:p>
            <a:pPr lvl="1" indent="-342900">
              <a:spcBef>
                <a:spcPts val="0"/>
              </a:spcBef>
              <a:buClr>
                <a:srgbClr val="0B5394"/>
              </a:buClr>
              <a:buSzPts val="1800"/>
              <a:buChar char="●"/>
            </a:pPr>
            <a:r>
              <a:rPr lang="en" dirty="0">
                <a:solidFill>
                  <a:srgbClr val="0B5394"/>
                </a:solidFill>
              </a:rPr>
              <a:t>Red de combinación/distribución </a:t>
            </a:r>
          </a:p>
          <a:p>
            <a:pPr lvl="2" indent="-342900">
              <a:spcBef>
                <a:spcPts val="0"/>
              </a:spcBef>
              <a:buClr>
                <a:srgbClr val="0B5394"/>
              </a:buClr>
              <a:buSzPts val="1800"/>
              <a:buChar char="●"/>
            </a:pPr>
            <a:r>
              <a:rPr lang="en" dirty="0">
                <a:solidFill>
                  <a:srgbClr val="0B5394"/>
                </a:solidFill>
              </a:rPr>
              <a:t>Primer elemento cadena transmisora</a:t>
            </a:r>
          </a:p>
          <a:p>
            <a:pPr lvl="2" indent="-342900">
              <a:spcBef>
                <a:spcPts val="0"/>
              </a:spcBef>
              <a:buClr>
                <a:srgbClr val="0B5394"/>
              </a:buClr>
              <a:buSzPts val="1800"/>
              <a:buChar char="●"/>
            </a:pPr>
            <a:r>
              <a:rPr lang="en" dirty="0">
                <a:solidFill>
                  <a:srgbClr val="0B5394"/>
                </a:solidFill>
              </a:rPr>
              <a:t>Último elemento cadena receptora</a:t>
            </a:r>
          </a:p>
          <a:p>
            <a:pPr lvl="2" indent="-342900">
              <a:spcBef>
                <a:spcPts val="0"/>
              </a:spcBef>
              <a:buClr>
                <a:srgbClr val="0B5394"/>
              </a:buClr>
              <a:buSzPts val="1800"/>
              <a:buChar char="●"/>
            </a:pPr>
            <a:r>
              <a:rPr lang="en" dirty="0">
                <a:solidFill>
                  <a:srgbClr val="0B5394"/>
                </a:solidFill>
              </a:rPr>
              <a:t>Posibilidad de llegar a todos los elementos desde (hasta) una única entrada (salida)</a:t>
            </a:r>
          </a:p>
          <a:p>
            <a:pPr lvl="2" indent="-342900">
              <a:spcBef>
                <a:spcPts val="0"/>
              </a:spcBef>
              <a:buClr>
                <a:srgbClr val="0B5394"/>
              </a:buClr>
              <a:buSzPts val="1800"/>
              <a:buChar char="●"/>
            </a:pPr>
            <a:r>
              <a:rPr lang="es-ES" dirty="0">
                <a:solidFill>
                  <a:srgbClr val="0B5394"/>
                </a:solidFill>
              </a:rPr>
              <a:t>E</a:t>
            </a:r>
            <a:r>
              <a:rPr lang="en" dirty="0">
                <a:solidFill>
                  <a:srgbClr val="0B5394"/>
                </a:solidFill>
              </a:rPr>
              <a:t>levadas pérdidas (compensación en Front-End)</a:t>
            </a:r>
          </a:p>
          <a:p>
            <a:pPr lvl="1" indent="-342900">
              <a:spcBef>
                <a:spcPts val="0"/>
              </a:spcBef>
              <a:buClr>
                <a:srgbClr val="0B5394"/>
              </a:buClr>
              <a:buSzPts val="1800"/>
              <a:buChar char="●"/>
            </a:pPr>
            <a:endParaRPr lang="en" dirty="0">
              <a:solidFill>
                <a:srgbClr val="0B5394"/>
              </a:solidFill>
            </a:endParaRPr>
          </a:p>
          <a:p>
            <a:pPr lvl="2" indent="-342900">
              <a:spcBef>
                <a:spcPts val="0"/>
              </a:spcBef>
              <a:buClr>
                <a:srgbClr val="0B5394"/>
              </a:buClr>
              <a:buSzPts val="1800"/>
              <a:buChar char="●"/>
            </a:pPr>
            <a:endParaRPr dirty="0">
              <a:solidFill>
                <a:srgbClr val="0B5394"/>
              </a:solidFill>
            </a:endParaRPr>
          </a:p>
          <a:p>
            <a:pPr marL="0" lvl="0" indent="0" algn="l" rtl="0">
              <a:spcBef>
                <a:spcPts val="1600"/>
              </a:spcBef>
              <a:spcAft>
                <a:spcPts val="1600"/>
              </a:spcAft>
              <a:buNone/>
            </a:pPr>
            <a:endParaRPr dirty="0"/>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Imagen 1" descr="Diagrama, Esquemático&#10;&#10;Descripción generada automáticamente">
            <a:extLst>
              <a:ext uri="{FF2B5EF4-FFF2-40B4-BE49-F238E27FC236}">
                <a16:creationId xmlns:a16="http://schemas.microsoft.com/office/drawing/2014/main" id="{AAD061A5-F44B-D62E-3141-7CE452AE257D}"/>
              </a:ext>
            </a:extLst>
          </p:cNvPr>
          <p:cNvPicPr>
            <a:picLocks noChangeAspect="1"/>
          </p:cNvPicPr>
          <p:nvPr/>
        </p:nvPicPr>
        <p:blipFill>
          <a:blip r:embed="rId3"/>
          <a:stretch>
            <a:fillRect/>
          </a:stretch>
        </p:blipFill>
        <p:spPr>
          <a:xfrm>
            <a:off x="4575442" y="1257797"/>
            <a:ext cx="4171366" cy="2238833"/>
          </a:xfrm>
          <a:prstGeom prst="rect">
            <a:avLst/>
          </a:prstGeom>
        </p:spPr>
      </p:pic>
    </p:spTree>
    <p:extLst>
      <p:ext uri="{BB962C8B-B14F-4D97-AF65-F5344CB8AC3E}">
        <p14:creationId xmlns:p14="http://schemas.microsoft.com/office/powerpoint/2010/main" val="417870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167575"/>
            <a:ext cx="8368200" cy="7682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rPr>
              <a:t>5. Subsistema de RF</a:t>
            </a:r>
            <a:endParaRPr dirty="0">
              <a:solidFill>
                <a:srgbClr val="073763"/>
              </a:solidFill>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Imagen 1" descr="Diagrama&#10;&#10;Descripción generada automáticamente">
            <a:extLst>
              <a:ext uri="{FF2B5EF4-FFF2-40B4-BE49-F238E27FC236}">
                <a16:creationId xmlns:a16="http://schemas.microsoft.com/office/drawing/2014/main" id="{15C55C5A-0280-1E6D-D93A-9A6613EBA15D}"/>
              </a:ext>
            </a:extLst>
          </p:cNvPr>
          <p:cNvPicPr>
            <a:picLocks noChangeAspect="1"/>
          </p:cNvPicPr>
          <p:nvPr/>
        </p:nvPicPr>
        <p:blipFill>
          <a:blip r:embed="rId3"/>
          <a:stretch>
            <a:fillRect/>
          </a:stretch>
        </p:blipFill>
        <p:spPr>
          <a:xfrm>
            <a:off x="1645220" y="1090244"/>
            <a:ext cx="5853560" cy="3418560"/>
          </a:xfrm>
          <a:prstGeom prst="rect">
            <a:avLst/>
          </a:prstGeom>
        </p:spPr>
      </p:pic>
    </p:spTree>
    <p:extLst>
      <p:ext uri="{BB962C8B-B14F-4D97-AF65-F5344CB8AC3E}">
        <p14:creationId xmlns:p14="http://schemas.microsoft.com/office/powerpoint/2010/main" val="8751199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1238</Words>
  <Application>Microsoft Office PowerPoint</Application>
  <PresentationFormat>Presentación en pantalla (16:9)</PresentationFormat>
  <Paragraphs>166</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Roboto Slab</vt:lpstr>
      <vt:lpstr>Times New Roman</vt:lpstr>
      <vt:lpstr>Simple Light</vt:lpstr>
      <vt:lpstr>ANÁLISIS DE UN PANEL 5G: SUBSISTEMA DE RF Y SIMULACIÓN DE LA CAPACIDAD DE USUARIOS</vt:lpstr>
      <vt:lpstr>ÍNDICE DE CONTENIDO</vt:lpstr>
      <vt:lpstr>Introducción y objetivos</vt:lpstr>
      <vt:lpstr>2. Sistema 5G NR</vt:lpstr>
      <vt:lpstr>3. Agrupaciones de antenas e introducción a MIMO masivo</vt:lpstr>
      <vt:lpstr>4. MIMO masivo</vt:lpstr>
      <vt:lpstr>5. Subsistema de RF</vt:lpstr>
      <vt:lpstr>5. Subsistema de RF</vt:lpstr>
      <vt:lpstr>5. Subsistema de RF</vt:lpstr>
      <vt:lpstr>6. Simulación realizada y resultados</vt:lpstr>
      <vt:lpstr>Objetivos de la simulación</vt:lpstr>
      <vt:lpstr>6.1 Escenario de uso y modelo de radiación.</vt:lpstr>
      <vt:lpstr>6.1 Geometría y orientación del panel</vt:lpstr>
      <vt:lpstr>6.2 Primer caso: un único usuario.</vt:lpstr>
      <vt:lpstr>6.2 Primer caso: un único usuario. </vt:lpstr>
      <vt:lpstr>6.2 Segundo caso: interferencia dos usuarios</vt:lpstr>
      <vt:lpstr>6.4 Usuarios con misma Elevación, distinto Azimut </vt:lpstr>
      <vt:lpstr>6.5 Usuarios con mismo Azimut, distinta Elevación</vt:lpstr>
      <vt:lpstr>6.6 Caso multiusuario</vt:lpstr>
      <vt:lpstr>7. Conclusiones</vt:lpstr>
      <vt:lpstr>8. Líneas futuras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UN PANEL 5G: SUBSISTEMA DE RF Y SIMULACIÓN DE LA CAPACIDAD DE USUARIOS</dc:title>
  <cp:lastModifiedBy>Jorge Rodríguez Ortega</cp:lastModifiedBy>
  <cp:revision>2</cp:revision>
  <dcterms:modified xsi:type="dcterms:W3CDTF">2023-02-04T08:57:38Z</dcterms:modified>
</cp:coreProperties>
</file>