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0" r:id="rId5"/>
    <p:sldId id="265" r:id="rId6"/>
    <p:sldId id="269" r:id="rId7"/>
    <p:sldId id="271" r:id="rId8"/>
    <p:sldId id="270" r:id="rId9"/>
    <p:sldId id="272" r:id="rId10"/>
    <p:sldId id="273" r:id="rId11"/>
    <p:sldId id="280" r:id="rId12"/>
    <p:sldId id="274" r:id="rId13"/>
    <p:sldId id="275" r:id="rId14"/>
    <p:sldId id="284" r:id="rId15"/>
    <p:sldId id="276" r:id="rId16"/>
    <p:sldId id="277" r:id="rId17"/>
    <p:sldId id="288" r:id="rId18"/>
    <p:sldId id="268" r:id="rId19"/>
    <p:sldId id="279" r:id="rId20"/>
    <p:sldId id="287" r:id="rId21"/>
    <p:sldId id="285" r:id="rId22"/>
    <p:sldId id="286" r:id="rId23"/>
    <p:sldId id="278" r:id="rId24"/>
    <p:sldId id="267" r:id="rId25"/>
    <p:sldId id="266" r:id="rId26"/>
    <p:sldId id="259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373"/>
    <a:srgbClr val="071689"/>
    <a:srgbClr val="15E3FF"/>
    <a:srgbClr val="73EDFF"/>
    <a:srgbClr val="FF99CC"/>
    <a:srgbClr val="FF71B8"/>
    <a:srgbClr val="C0C7FC"/>
    <a:srgbClr val="9CA7FA"/>
    <a:srgbClr val="FFA347"/>
    <a:srgbClr val="F6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BB9C69-5666-4FBF-BFD0-C770FB93488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0F21F22-F071-44C4-B59F-504233DE042B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S" sz="2200" dirty="0" err="1">
              <a:latin typeface="Arial" panose="020B0604020202020204" pitchFamily="34" charset="0"/>
              <a:cs typeface="Arial" panose="020B0604020202020204" pitchFamily="34" charset="0"/>
            </a:rPr>
            <a:t>eMBB</a:t>
          </a:r>
          <a:endParaRPr lang="es-E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BB37C8-283B-4BAD-8D48-A630BAA487E3}" type="parTrans" cxnId="{85283BDC-A8A9-4A6A-9491-A94351AE2B79}">
      <dgm:prSet/>
      <dgm:spPr/>
      <dgm:t>
        <a:bodyPr/>
        <a:lstStyle/>
        <a:p>
          <a:endParaRPr lang="es-ES" sz="2200"/>
        </a:p>
      </dgm:t>
    </dgm:pt>
    <dgm:pt modelId="{B43D3EC0-64B3-4BC3-BA41-56DD4FD2E71E}" type="sibTrans" cxnId="{85283BDC-A8A9-4A6A-9491-A94351AE2B79}">
      <dgm:prSet/>
      <dgm:spPr/>
      <dgm:t>
        <a:bodyPr/>
        <a:lstStyle/>
        <a:p>
          <a:endParaRPr lang="es-ES" sz="2200"/>
        </a:p>
      </dgm:t>
    </dgm:pt>
    <dgm:pt modelId="{AF8FE57C-1214-47B0-AF65-01E79E29EA5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S" sz="2200" dirty="0" err="1">
              <a:latin typeface="Arial" panose="020B0604020202020204" pitchFamily="34" charset="0"/>
              <a:cs typeface="Arial" panose="020B0604020202020204" pitchFamily="34" charset="0"/>
            </a:rPr>
            <a:t>uRLLC</a:t>
          </a:r>
          <a:endParaRPr lang="es-E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09F83-3AB3-407D-ACC5-724AF2649F35}" type="parTrans" cxnId="{8A77A266-68E6-4DED-938C-05BCC4C4375D}">
      <dgm:prSet/>
      <dgm:spPr/>
      <dgm:t>
        <a:bodyPr/>
        <a:lstStyle/>
        <a:p>
          <a:endParaRPr lang="es-ES" sz="2200"/>
        </a:p>
      </dgm:t>
    </dgm:pt>
    <dgm:pt modelId="{337B6D35-293E-416E-B74A-570C9CB35509}" type="sibTrans" cxnId="{8A77A266-68E6-4DED-938C-05BCC4C4375D}">
      <dgm:prSet/>
      <dgm:spPr/>
      <dgm:t>
        <a:bodyPr/>
        <a:lstStyle/>
        <a:p>
          <a:endParaRPr lang="es-ES" sz="2200"/>
        </a:p>
      </dgm:t>
    </dgm:pt>
    <dgm:pt modelId="{B168A209-11F8-4061-BABD-1694B4A3E3BE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S" sz="2200" dirty="0" err="1">
              <a:latin typeface="Arial" panose="020B0604020202020204" pitchFamily="34" charset="0"/>
              <a:cs typeface="Arial" panose="020B0604020202020204" pitchFamily="34" charset="0"/>
            </a:rPr>
            <a:t>mMTC</a:t>
          </a:r>
          <a:endParaRPr lang="es-ES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7E731A-5AF2-47B2-8474-BB9DAD0AACB7}" type="parTrans" cxnId="{CCEF04A4-B4CA-4BC0-95D4-191943B39929}">
      <dgm:prSet/>
      <dgm:spPr/>
      <dgm:t>
        <a:bodyPr/>
        <a:lstStyle/>
        <a:p>
          <a:endParaRPr lang="es-ES" sz="2200"/>
        </a:p>
      </dgm:t>
    </dgm:pt>
    <dgm:pt modelId="{3928A06D-5D47-4B4F-B285-B6A6A941E674}" type="sibTrans" cxnId="{CCEF04A4-B4CA-4BC0-95D4-191943B39929}">
      <dgm:prSet/>
      <dgm:spPr/>
      <dgm:t>
        <a:bodyPr/>
        <a:lstStyle/>
        <a:p>
          <a:endParaRPr lang="es-ES" sz="2200"/>
        </a:p>
      </dgm:t>
    </dgm:pt>
    <dgm:pt modelId="{31A80BD4-812B-4EF3-95CC-F1894325E816}">
      <dgm:prSet/>
      <dgm:spPr>
        <a:ln w="19050">
          <a:solidFill>
            <a:schemeClr val="accent4"/>
          </a:solidFill>
        </a:ln>
      </dgm:spPr>
      <dgm:t>
        <a:bodyPr/>
        <a:lstStyle/>
        <a:p>
          <a:pPr algn="l">
            <a:buNone/>
          </a:pP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Banda ancha móvil mejorada</a:t>
          </a:r>
          <a:endParaRPr lang="es-ES" dirty="0"/>
        </a:p>
      </dgm:t>
    </dgm:pt>
    <dgm:pt modelId="{3162A6ED-1F02-42D2-BD1E-719EAD938916}" type="parTrans" cxnId="{7901BF1E-94EA-48EE-90DB-437F79243ABB}">
      <dgm:prSet/>
      <dgm:spPr/>
      <dgm:t>
        <a:bodyPr/>
        <a:lstStyle/>
        <a:p>
          <a:endParaRPr lang="es-ES"/>
        </a:p>
      </dgm:t>
    </dgm:pt>
    <dgm:pt modelId="{1F95EF82-F73D-40D2-B575-045FB8D328DB}" type="sibTrans" cxnId="{7901BF1E-94EA-48EE-90DB-437F79243ABB}">
      <dgm:prSet/>
      <dgm:spPr/>
      <dgm:t>
        <a:bodyPr/>
        <a:lstStyle/>
        <a:p>
          <a:endParaRPr lang="es-ES"/>
        </a:p>
      </dgm:t>
    </dgm:pt>
    <dgm:pt modelId="{356CCAFB-5572-4326-92E0-183ADB00E8A1}">
      <dgm:prSet/>
      <dgm:spPr>
        <a:ln w="19050">
          <a:solidFill>
            <a:schemeClr val="accent4"/>
          </a:solidFill>
        </a:ln>
      </dgm:spPr>
      <dgm:t>
        <a:bodyPr/>
        <a:lstStyle/>
        <a:p>
          <a:pPr algn="l">
            <a:buNone/>
          </a:pP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Comunicaciones masivas tipo máquina</a:t>
          </a:r>
          <a:endParaRPr lang="es-ES" dirty="0"/>
        </a:p>
      </dgm:t>
    </dgm:pt>
    <dgm:pt modelId="{3FACDA10-A8B1-464A-8BCA-F289609F7542}" type="parTrans" cxnId="{7126F58D-6422-477A-A0B7-FB21F2F0D5B6}">
      <dgm:prSet/>
      <dgm:spPr/>
      <dgm:t>
        <a:bodyPr/>
        <a:lstStyle/>
        <a:p>
          <a:endParaRPr lang="es-ES"/>
        </a:p>
      </dgm:t>
    </dgm:pt>
    <dgm:pt modelId="{725A8FF6-BE16-44F5-AC1A-6F03384EFE18}" type="sibTrans" cxnId="{7126F58D-6422-477A-A0B7-FB21F2F0D5B6}">
      <dgm:prSet/>
      <dgm:spPr/>
      <dgm:t>
        <a:bodyPr/>
        <a:lstStyle/>
        <a:p>
          <a:endParaRPr lang="es-ES"/>
        </a:p>
      </dgm:t>
    </dgm:pt>
    <dgm:pt modelId="{2B2D482E-721E-4D5F-8481-08314F9FB507}">
      <dgm:prSet/>
      <dgm:spPr>
        <a:ln w="19050">
          <a:solidFill>
            <a:schemeClr val="accent4"/>
          </a:solidFill>
        </a:ln>
      </dgm:spPr>
      <dgm:t>
        <a:bodyPr/>
        <a:lstStyle/>
        <a:p>
          <a:pPr algn="l">
            <a:buNone/>
          </a:pP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Comunicaciones </a:t>
          </a:r>
          <a:r>
            <a:rPr lang="es-ES" dirty="0" err="1">
              <a:latin typeface="Arial" panose="020B0604020202020204" pitchFamily="34" charset="0"/>
              <a:cs typeface="Arial" panose="020B0604020202020204" pitchFamily="34" charset="0"/>
            </a:rPr>
            <a:t>ultrafiables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 y de baja latencia</a:t>
          </a:r>
          <a:endParaRPr lang="es-ES" dirty="0"/>
        </a:p>
      </dgm:t>
    </dgm:pt>
    <dgm:pt modelId="{BFAE8928-DD81-4EC7-A4DD-9B2D46217EA8}" type="parTrans" cxnId="{24D6CCEE-C4F9-4FAB-A635-DE2965B380F2}">
      <dgm:prSet/>
      <dgm:spPr/>
      <dgm:t>
        <a:bodyPr/>
        <a:lstStyle/>
        <a:p>
          <a:endParaRPr lang="es-ES"/>
        </a:p>
      </dgm:t>
    </dgm:pt>
    <dgm:pt modelId="{D1C34AC8-27FC-41AC-80EF-8779527137C5}" type="sibTrans" cxnId="{24D6CCEE-C4F9-4FAB-A635-DE2965B380F2}">
      <dgm:prSet/>
      <dgm:spPr/>
      <dgm:t>
        <a:bodyPr/>
        <a:lstStyle/>
        <a:p>
          <a:endParaRPr lang="es-ES"/>
        </a:p>
      </dgm:t>
    </dgm:pt>
    <dgm:pt modelId="{DBDC154E-B4BA-42EB-A20C-C78986870F4E}" type="pres">
      <dgm:prSet presAssocID="{C4BB9C69-5666-4FBF-BFD0-C770FB934889}" presName="linear" presStyleCnt="0">
        <dgm:presLayoutVars>
          <dgm:dir/>
          <dgm:animLvl val="lvl"/>
          <dgm:resizeHandles val="exact"/>
        </dgm:presLayoutVars>
      </dgm:prSet>
      <dgm:spPr/>
    </dgm:pt>
    <dgm:pt modelId="{E3965556-DE1C-45AB-9059-1B2C5BDA4F91}" type="pres">
      <dgm:prSet presAssocID="{D0F21F22-F071-44C4-B59F-504233DE042B}" presName="parentLin" presStyleCnt="0"/>
      <dgm:spPr/>
    </dgm:pt>
    <dgm:pt modelId="{EF28BFAA-1AAB-43F8-A3DC-52EF994D7D6E}" type="pres">
      <dgm:prSet presAssocID="{D0F21F22-F071-44C4-B59F-504233DE042B}" presName="parentLeftMargin" presStyleLbl="node1" presStyleIdx="0" presStyleCnt="3"/>
      <dgm:spPr/>
    </dgm:pt>
    <dgm:pt modelId="{F4E4214D-8D99-4D90-A048-172F95668C62}" type="pres">
      <dgm:prSet presAssocID="{D0F21F22-F071-44C4-B59F-504233DE042B}" presName="parentText" presStyleLbl="node1" presStyleIdx="0" presStyleCnt="3" custScaleX="36443">
        <dgm:presLayoutVars>
          <dgm:chMax val="0"/>
          <dgm:bulletEnabled val="1"/>
        </dgm:presLayoutVars>
      </dgm:prSet>
      <dgm:spPr/>
    </dgm:pt>
    <dgm:pt modelId="{4EAF6943-9CA0-4B10-932B-8B3D24132746}" type="pres">
      <dgm:prSet presAssocID="{D0F21F22-F071-44C4-B59F-504233DE042B}" presName="negativeSpace" presStyleCnt="0"/>
      <dgm:spPr/>
    </dgm:pt>
    <dgm:pt modelId="{28283EC2-F328-459B-871F-FF9AB3EDD263}" type="pres">
      <dgm:prSet presAssocID="{D0F21F22-F071-44C4-B59F-504233DE042B}" presName="childText" presStyleLbl="conFgAcc1" presStyleIdx="0" presStyleCnt="3">
        <dgm:presLayoutVars>
          <dgm:bulletEnabled val="1"/>
        </dgm:presLayoutVars>
      </dgm:prSet>
      <dgm:spPr/>
    </dgm:pt>
    <dgm:pt modelId="{3F2137F9-34C8-4030-8D04-2C32D7B7E576}" type="pres">
      <dgm:prSet presAssocID="{B43D3EC0-64B3-4BC3-BA41-56DD4FD2E71E}" presName="spaceBetweenRectangles" presStyleCnt="0"/>
      <dgm:spPr/>
    </dgm:pt>
    <dgm:pt modelId="{82DF8740-9DA9-4B54-8B45-3B99BDEC68F0}" type="pres">
      <dgm:prSet presAssocID="{B168A209-11F8-4061-BABD-1694B4A3E3BE}" presName="parentLin" presStyleCnt="0"/>
      <dgm:spPr/>
    </dgm:pt>
    <dgm:pt modelId="{8DD4647A-986C-4544-A28F-C86FA8996B2C}" type="pres">
      <dgm:prSet presAssocID="{B168A209-11F8-4061-BABD-1694B4A3E3BE}" presName="parentLeftMargin" presStyleLbl="node1" presStyleIdx="0" presStyleCnt="3"/>
      <dgm:spPr/>
    </dgm:pt>
    <dgm:pt modelId="{7DA04F8E-861B-4D77-8CA7-F87C4FB65B2D}" type="pres">
      <dgm:prSet presAssocID="{B168A209-11F8-4061-BABD-1694B4A3E3BE}" presName="parentText" presStyleLbl="node1" presStyleIdx="1" presStyleCnt="3" custScaleX="36443">
        <dgm:presLayoutVars>
          <dgm:chMax val="0"/>
          <dgm:bulletEnabled val="1"/>
        </dgm:presLayoutVars>
      </dgm:prSet>
      <dgm:spPr/>
    </dgm:pt>
    <dgm:pt modelId="{0EA0562B-4220-4598-85CA-848DA6288ADA}" type="pres">
      <dgm:prSet presAssocID="{B168A209-11F8-4061-BABD-1694B4A3E3BE}" presName="negativeSpace" presStyleCnt="0"/>
      <dgm:spPr/>
    </dgm:pt>
    <dgm:pt modelId="{B561C01C-D339-4E51-A726-B79D0FE8035F}" type="pres">
      <dgm:prSet presAssocID="{B168A209-11F8-4061-BABD-1694B4A3E3BE}" presName="childText" presStyleLbl="conFgAcc1" presStyleIdx="1" presStyleCnt="3">
        <dgm:presLayoutVars>
          <dgm:bulletEnabled val="1"/>
        </dgm:presLayoutVars>
      </dgm:prSet>
      <dgm:spPr/>
    </dgm:pt>
    <dgm:pt modelId="{D2DF2970-BB89-468F-94DA-60B51857AD42}" type="pres">
      <dgm:prSet presAssocID="{3928A06D-5D47-4B4F-B285-B6A6A941E674}" presName="spaceBetweenRectangles" presStyleCnt="0"/>
      <dgm:spPr/>
    </dgm:pt>
    <dgm:pt modelId="{A5D9FF89-4D57-4650-A5F5-30D901D8D508}" type="pres">
      <dgm:prSet presAssocID="{AF8FE57C-1214-47B0-AF65-01E79E29EA5A}" presName="parentLin" presStyleCnt="0"/>
      <dgm:spPr/>
    </dgm:pt>
    <dgm:pt modelId="{8E912922-EF18-414D-A486-2B5F09E5933A}" type="pres">
      <dgm:prSet presAssocID="{AF8FE57C-1214-47B0-AF65-01E79E29EA5A}" presName="parentLeftMargin" presStyleLbl="node1" presStyleIdx="1" presStyleCnt="3"/>
      <dgm:spPr/>
    </dgm:pt>
    <dgm:pt modelId="{0609F67D-9B5A-466B-B5A4-F5ECBD6139A9}" type="pres">
      <dgm:prSet presAssocID="{AF8FE57C-1214-47B0-AF65-01E79E29EA5A}" presName="parentText" presStyleLbl="node1" presStyleIdx="2" presStyleCnt="3" custScaleX="36443">
        <dgm:presLayoutVars>
          <dgm:chMax val="0"/>
          <dgm:bulletEnabled val="1"/>
        </dgm:presLayoutVars>
      </dgm:prSet>
      <dgm:spPr/>
    </dgm:pt>
    <dgm:pt modelId="{5C26FC2E-DB1F-4FAD-A751-1585B8586D92}" type="pres">
      <dgm:prSet presAssocID="{AF8FE57C-1214-47B0-AF65-01E79E29EA5A}" presName="negativeSpace" presStyleCnt="0"/>
      <dgm:spPr/>
    </dgm:pt>
    <dgm:pt modelId="{A2F31118-430E-442E-8FD6-B5B46D6B6384}" type="pres">
      <dgm:prSet presAssocID="{AF8FE57C-1214-47B0-AF65-01E79E29EA5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BD6F31D-6078-4D85-BC00-5EA0EE336557}" type="presOf" srcId="{D0F21F22-F071-44C4-B59F-504233DE042B}" destId="{F4E4214D-8D99-4D90-A048-172F95668C62}" srcOrd="1" destOrd="0" presId="urn:microsoft.com/office/officeart/2005/8/layout/list1"/>
    <dgm:cxn modelId="{5E6E4C1E-5FE5-4EFE-B138-C2C59EAEF3B3}" type="presOf" srcId="{2B2D482E-721E-4D5F-8481-08314F9FB507}" destId="{A2F31118-430E-442E-8FD6-B5B46D6B6384}" srcOrd="0" destOrd="0" presId="urn:microsoft.com/office/officeart/2005/8/layout/list1"/>
    <dgm:cxn modelId="{7901BF1E-94EA-48EE-90DB-437F79243ABB}" srcId="{D0F21F22-F071-44C4-B59F-504233DE042B}" destId="{31A80BD4-812B-4EF3-95CC-F1894325E816}" srcOrd="0" destOrd="0" parTransId="{3162A6ED-1F02-42D2-BD1E-719EAD938916}" sibTransId="{1F95EF82-F73D-40D2-B575-045FB8D328DB}"/>
    <dgm:cxn modelId="{1B11212C-C65D-44F9-96B6-6552F7F8EAF6}" type="presOf" srcId="{C4BB9C69-5666-4FBF-BFD0-C770FB934889}" destId="{DBDC154E-B4BA-42EB-A20C-C78986870F4E}" srcOrd="0" destOrd="0" presId="urn:microsoft.com/office/officeart/2005/8/layout/list1"/>
    <dgm:cxn modelId="{8A77A266-68E6-4DED-938C-05BCC4C4375D}" srcId="{C4BB9C69-5666-4FBF-BFD0-C770FB934889}" destId="{AF8FE57C-1214-47B0-AF65-01E79E29EA5A}" srcOrd="2" destOrd="0" parTransId="{10E09F83-3AB3-407D-ACC5-724AF2649F35}" sibTransId="{337B6D35-293E-416E-B74A-570C9CB35509}"/>
    <dgm:cxn modelId="{4859D06D-9CCD-458A-B488-DA8CD14461C0}" type="presOf" srcId="{B168A209-11F8-4061-BABD-1694B4A3E3BE}" destId="{7DA04F8E-861B-4D77-8CA7-F87C4FB65B2D}" srcOrd="1" destOrd="0" presId="urn:microsoft.com/office/officeart/2005/8/layout/list1"/>
    <dgm:cxn modelId="{7DAA4D74-3A93-4137-AE21-7AEB5C97D3AF}" type="presOf" srcId="{AF8FE57C-1214-47B0-AF65-01E79E29EA5A}" destId="{0609F67D-9B5A-466B-B5A4-F5ECBD6139A9}" srcOrd="1" destOrd="0" presId="urn:microsoft.com/office/officeart/2005/8/layout/list1"/>
    <dgm:cxn modelId="{B0A1B955-F144-4E3B-93A6-FE44CE62DFFC}" type="presOf" srcId="{31A80BD4-812B-4EF3-95CC-F1894325E816}" destId="{28283EC2-F328-459B-871F-FF9AB3EDD263}" srcOrd="0" destOrd="0" presId="urn:microsoft.com/office/officeart/2005/8/layout/list1"/>
    <dgm:cxn modelId="{1F84057A-945B-419C-B0D3-FAD1E5AF5858}" type="presOf" srcId="{356CCAFB-5572-4326-92E0-183ADB00E8A1}" destId="{B561C01C-D339-4E51-A726-B79D0FE8035F}" srcOrd="0" destOrd="0" presId="urn:microsoft.com/office/officeart/2005/8/layout/list1"/>
    <dgm:cxn modelId="{7126F58D-6422-477A-A0B7-FB21F2F0D5B6}" srcId="{B168A209-11F8-4061-BABD-1694B4A3E3BE}" destId="{356CCAFB-5572-4326-92E0-183ADB00E8A1}" srcOrd="0" destOrd="0" parTransId="{3FACDA10-A8B1-464A-8BCA-F289609F7542}" sibTransId="{725A8FF6-BE16-44F5-AC1A-6F03384EFE18}"/>
    <dgm:cxn modelId="{A921A98F-51B9-457C-A08B-9CFF810D8983}" type="presOf" srcId="{AF8FE57C-1214-47B0-AF65-01E79E29EA5A}" destId="{8E912922-EF18-414D-A486-2B5F09E5933A}" srcOrd="0" destOrd="0" presId="urn:microsoft.com/office/officeart/2005/8/layout/list1"/>
    <dgm:cxn modelId="{13BFB99F-BEE2-4D55-9F94-9B6A971F12AE}" type="presOf" srcId="{D0F21F22-F071-44C4-B59F-504233DE042B}" destId="{EF28BFAA-1AAB-43F8-A3DC-52EF994D7D6E}" srcOrd="0" destOrd="0" presId="urn:microsoft.com/office/officeart/2005/8/layout/list1"/>
    <dgm:cxn modelId="{CCEF04A4-B4CA-4BC0-95D4-191943B39929}" srcId="{C4BB9C69-5666-4FBF-BFD0-C770FB934889}" destId="{B168A209-11F8-4061-BABD-1694B4A3E3BE}" srcOrd="1" destOrd="0" parTransId="{217E731A-5AF2-47B2-8474-BB9DAD0AACB7}" sibTransId="{3928A06D-5D47-4B4F-B285-B6A6A941E674}"/>
    <dgm:cxn modelId="{85283BDC-A8A9-4A6A-9491-A94351AE2B79}" srcId="{C4BB9C69-5666-4FBF-BFD0-C770FB934889}" destId="{D0F21F22-F071-44C4-B59F-504233DE042B}" srcOrd="0" destOrd="0" parTransId="{77BB37C8-283B-4BAD-8D48-A630BAA487E3}" sibTransId="{B43D3EC0-64B3-4BC3-BA41-56DD4FD2E71E}"/>
    <dgm:cxn modelId="{24D6CCEE-C4F9-4FAB-A635-DE2965B380F2}" srcId="{AF8FE57C-1214-47B0-AF65-01E79E29EA5A}" destId="{2B2D482E-721E-4D5F-8481-08314F9FB507}" srcOrd="0" destOrd="0" parTransId="{BFAE8928-DD81-4EC7-A4DD-9B2D46217EA8}" sibTransId="{D1C34AC8-27FC-41AC-80EF-8779527137C5}"/>
    <dgm:cxn modelId="{6C9B3EF7-7E16-4B0B-AA0A-8773683C1A51}" type="presOf" srcId="{B168A209-11F8-4061-BABD-1694B4A3E3BE}" destId="{8DD4647A-986C-4544-A28F-C86FA8996B2C}" srcOrd="0" destOrd="0" presId="urn:microsoft.com/office/officeart/2005/8/layout/list1"/>
    <dgm:cxn modelId="{D848C9F4-032C-44A6-AB4A-824B539C3801}" type="presParOf" srcId="{DBDC154E-B4BA-42EB-A20C-C78986870F4E}" destId="{E3965556-DE1C-45AB-9059-1B2C5BDA4F91}" srcOrd="0" destOrd="0" presId="urn:microsoft.com/office/officeart/2005/8/layout/list1"/>
    <dgm:cxn modelId="{759622CF-4CD8-458E-86BE-700062D4A853}" type="presParOf" srcId="{E3965556-DE1C-45AB-9059-1B2C5BDA4F91}" destId="{EF28BFAA-1AAB-43F8-A3DC-52EF994D7D6E}" srcOrd="0" destOrd="0" presId="urn:microsoft.com/office/officeart/2005/8/layout/list1"/>
    <dgm:cxn modelId="{D323FBAD-1C0C-412A-93B2-7C218CA375FC}" type="presParOf" srcId="{E3965556-DE1C-45AB-9059-1B2C5BDA4F91}" destId="{F4E4214D-8D99-4D90-A048-172F95668C62}" srcOrd="1" destOrd="0" presId="urn:microsoft.com/office/officeart/2005/8/layout/list1"/>
    <dgm:cxn modelId="{2F004D67-5357-4C99-99A0-4E1527244A3E}" type="presParOf" srcId="{DBDC154E-B4BA-42EB-A20C-C78986870F4E}" destId="{4EAF6943-9CA0-4B10-932B-8B3D24132746}" srcOrd="1" destOrd="0" presId="urn:microsoft.com/office/officeart/2005/8/layout/list1"/>
    <dgm:cxn modelId="{2A2D5805-EFAE-41E6-B630-B9243022132B}" type="presParOf" srcId="{DBDC154E-B4BA-42EB-A20C-C78986870F4E}" destId="{28283EC2-F328-459B-871F-FF9AB3EDD263}" srcOrd="2" destOrd="0" presId="urn:microsoft.com/office/officeart/2005/8/layout/list1"/>
    <dgm:cxn modelId="{DBB70C5A-B6DE-4DAF-B4D8-4AA8A2136C8C}" type="presParOf" srcId="{DBDC154E-B4BA-42EB-A20C-C78986870F4E}" destId="{3F2137F9-34C8-4030-8D04-2C32D7B7E576}" srcOrd="3" destOrd="0" presId="urn:microsoft.com/office/officeart/2005/8/layout/list1"/>
    <dgm:cxn modelId="{F61A2DB1-FC82-4B70-82E5-63EFF79F3B98}" type="presParOf" srcId="{DBDC154E-B4BA-42EB-A20C-C78986870F4E}" destId="{82DF8740-9DA9-4B54-8B45-3B99BDEC68F0}" srcOrd="4" destOrd="0" presId="urn:microsoft.com/office/officeart/2005/8/layout/list1"/>
    <dgm:cxn modelId="{34E7E0EE-D048-44A7-8750-2EDA1297BF1F}" type="presParOf" srcId="{82DF8740-9DA9-4B54-8B45-3B99BDEC68F0}" destId="{8DD4647A-986C-4544-A28F-C86FA8996B2C}" srcOrd="0" destOrd="0" presId="urn:microsoft.com/office/officeart/2005/8/layout/list1"/>
    <dgm:cxn modelId="{D1C945D8-31E7-43C8-8135-1BDEC86DE94B}" type="presParOf" srcId="{82DF8740-9DA9-4B54-8B45-3B99BDEC68F0}" destId="{7DA04F8E-861B-4D77-8CA7-F87C4FB65B2D}" srcOrd="1" destOrd="0" presId="urn:microsoft.com/office/officeart/2005/8/layout/list1"/>
    <dgm:cxn modelId="{F3D2500C-3C16-4CA3-A40A-FA88B85025B4}" type="presParOf" srcId="{DBDC154E-B4BA-42EB-A20C-C78986870F4E}" destId="{0EA0562B-4220-4598-85CA-848DA6288ADA}" srcOrd="5" destOrd="0" presId="urn:microsoft.com/office/officeart/2005/8/layout/list1"/>
    <dgm:cxn modelId="{4434F4F4-1F97-4D93-84DE-C356A29D0351}" type="presParOf" srcId="{DBDC154E-B4BA-42EB-A20C-C78986870F4E}" destId="{B561C01C-D339-4E51-A726-B79D0FE8035F}" srcOrd="6" destOrd="0" presId="urn:microsoft.com/office/officeart/2005/8/layout/list1"/>
    <dgm:cxn modelId="{C27E6715-86EC-4A09-A7FD-08DC12F0E8DD}" type="presParOf" srcId="{DBDC154E-B4BA-42EB-A20C-C78986870F4E}" destId="{D2DF2970-BB89-468F-94DA-60B51857AD42}" srcOrd="7" destOrd="0" presId="urn:microsoft.com/office/officeart/2005/8/layout/list1"/>
    <dgm:cxn modelId="{C65B00C2-DDC7-4955-A062-A6C6DA3AA4B3}" type="presParOf" srcId="{DBDC154E-B4BA-42EB-A20C-C78986870F4E}" destId="{A5D9FF89-4D57-4650-A5F5-30D901D8D508}" srcOrd="8" destOrd="0" presId="urn:microsoft.com/office/officeart/2005/8/layout/list1"/>
    <dgm:cxn modelId="{3D1CAE52-5057-4849-B61E-7C24CA4C30F0}" type="presParOf" srcId="{A5D9FF89-4D57-4650-A5F5-30D901D8D508}" destId="{8E912922-EF18-414D-A486-2B5F09E5933A}" srcOrd="0" destOrd="0" presId="urn:microsoft.com/office/officeart/2005/8/layout/list1"/>
    <dgm:cxn modelId="{02DEF88D-F27B-4DC7-8117-A3E047B43FE5}" type="presParOf" srcId="{A5D9FF89-4D57-4650-A5F5-30D901D8D508}" destId="{0609F67D-9B5A-466B-B5A4-F5ECBD6139A9}" srcOrd="1" destOrd="0" presId="urn:microsoft.com/office/officeart/2005/8/layout/list1"/>
    <dgm:cxn modelId="{F1EFCB6E-66EA-44EF-8274-443436988052}" type="presParOf" srcId="{DBDC154E-B4BA-42EB-A20C-C78986870F4E}" destId="{5C26FC2E-DB1F-4FAD-A751-1585B8586D92}" srcOrd="9" destOrd="0" presId="urn:microsoft.com/office/officeart/2005/8/layout/list1"/>
    <dgm:cxn modelId="{B68AB084-4CD3-453F-A243-51615AE93BC6}" type="presParOf" srcId="{DBDC154E-B4BA-42EB-A20C-C78986870F4E}" destId="{A2F31118-430E-442E-8FD6-B5B46D6B638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90954-E8D2-4486-9230-814408D12463}" type="doc">
      <dgm:prSet loTypeId="urn:microsoft.com/office/officeart/2008/layout/VerticalCurved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E4A91BE5-F2C8-4040-8B23-6B191AB54820}">
      <dgm:prSet phldrT="[Texto]" custT="1"/>
      <dgm:spPr>
        <a:solidFill>
          <a:srgbClr val="99CCFF"/>
        </a:solidFill>
      </dgm:spPr>
      <dgm:t>
        <a:bodyPr/>
        <a:lstStyle/>
        <a:p>
          <a:pPr algn="just"/>
          <a:r>
            <a:rPr lang="es-E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papel de la Red 5G en el cumplimiento de los 17 Objetivos de Desarrollo Sostenible.</a:t>
          </a:r>
        </a:p>
      </dgm:t>
    </dgm:pt>
    <dgm:pt modelId="{280CA0BE-E0E5-478A-8B72-08897D82A0C1}" type="parTrans" cxnId="{D549BF05-26E3-43AF-BA8D-3292C775813C}">
      <dgm:prSet/>
      <dgm:spPr/>
      <dgm:t>
        <a:bodyPr/>
        <a:lstStyle/>
        <a:p>
          <a:endParaRPr lang="es-ES"/>
        </a:p>
      </dgm:t>
    </dgm:pt>
    <dgm:pt modelId="{001D6F3D-AEE4-4FCF-95B3-0112BA3D5A10}" type="sibTrans" cxnId="{D549BF05-26E3-43AF-BA8D-3292C775813C}">
      <dgm:prSet/>
      <dgm:spPr>
        <a:solidFill>
          <a:srgbClr val="D60093"/>
        </a:solidFill>
        <a:ln>
          <a:solidFill>
            <a:srgbClr val="071689"/>
          </a:solidFill>
        </a:ln>
      </dgm:spPr>
      <dgm:t>
        <a:bodyPr/>
        <a:lstStyle/>
        <a:p>
          <a:endParaRPr lang="es-ES"/>
        </a:p>
      </dgm:t>
    </dgm:pt>
    <dgm:pt modelId="{5F35BD1E-D4DD-49DA-9AB7-78340F81AE39}">
      <dgm:prSet phldrT="[Texto]" custT="1"/>
      <dgm:spPr>
        <a:solidFill>
          <a:srgbClr val="3366FF"/>
        </a:solidFill>
      </dgm:spPr>
      <dgm:t>
        <a:bodyPr/>
        <a:lstStyle/>
        <a:p>
          <a:r>
            <a:rPr lang="es-E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Implementación y optimización de una Red 5G SA.</a:t>
          </a:r>
        </a:p>
      </dgm:t>
    </dgm:pt>
    <dgm:pt modelId="{5E32E5B2-B490-48BE-AB8C-3AB70E39C21B}" type="parTrans" cxnId="{E2854BBB-BA94-40CC-9602-DDA1D0698692}">
      <dgm:prSet/>
      <dgm:spPr/>
      <dgm:t>
        <a:bodyPr/>
        <a:lstStyle/>
        <a:p>
          <a:endParaRPr lang="es-ES"/>
        </a:p>
      </dgm:t>
    </dgm:pt>
    <dgm:pt modelId="{43DAF2CD-E5F6-4CFD-99BE-341EF20D3E41}" type="sibTrans" cxnId="{E2854BBB-BA94-40CC-9602-DDA1D0698692}">
      <dgm:prSet/>
      <dgm:spPr/>
      <dgm:t>
        <a:bodyPr/>
        <a:lstStyle/>
        <a:p>
          <a:endParaRPr lang="es-ES"/>
        </a:p>
      </dgm:t>
    </dgm:pt>
    <dgm:pt modelId="{E4B0ECAF-1E53-47AD-A6D6-AA2D11EC1AC0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banda de los 26 GHz.</a:t>
          </a:r>
        </a:p>
      </dgm:t>
    </dgm:pt>
    <dgm:pt modelId="{A01D3B8B-6584-4A6E-829A-9A47FF71749C}" type="parTrans" cxnId="{682E41CA-1CE1-478C-8E22-1F96EFA44808}">
      <dgm:prSet/>
      <dgm:spPr/>
      <dgm:t>
        <a:bodyPr/>
        <a:lstStyle/>
        <a:p>
          <a:endParaRPr lang="es-ES"/>
        </a:p>
      </dgm:t>
    </dgm:pt>
    <dgm:pt modelId="{D1B78778-4B0E-4F22-AC1D-47F9A01A393B}" type="sibTrans" cxnId="{682E41CA-1CE1-478C-8E22-1F96EFA44808}">
      <dgm:prSet/>
      <dgm:spPr/>
      <dgm:t>
        <a:bodyPr/>
        <a:lstStyle/>
        <a:p>
          <a:endParaRPr lang="es-ES"/>
        </a:p>
      </dgm:t>
    </dgm:pt>
    <dgm:pt modelId="{AA344C5E-4993-44EC-B62A-D2A10B89A66F}" type="pres">
      <dgm:prSet presAssocID="{87F90954-E8D2-4486-9230-814408D12463}" presName="Name0" presStyleCnt="0">
        <dgm:presLayoutVars>
          <dgm:chMax val="7"/>
          <dgm:chPref val="7"/>
          <dgm:dir/>
        </dgm:presLayoutVars>
      </dgm:prSet>
      <dgm:spPr/>
    </dgm:pt>
    <dgm:pt modelId="{B0E74F22-1F05-47DF-9602-48CE3F62BF83}" type="pres">
      <dgm:prSet presAssocID="{87F90954-E8D2-4486-9230-814408D12463}" presName="Name1" presStyleCnt="0"/>
      <dgm:spPr/>
    </dgm:pt>
    <dgm:pt modelId="{1C12EFB5-189E-4B1A-B58B-4D8B8113B06C}" type="pres">
      <dgm:prSet presAssocID="{87F90954-E8D2-4486-9230-814408D12463}" presName="cycle" presStyleCnt="0"/>
      <dgm:spPr/>
    </dgm:pt>
    <dgm:pt modelId="{184444DD-B5D2-4B90-80DF-B7B521F34CDE}" type="pres">
      <dgm:prSet presAssocID="{87F90954-E8D2-4486-9230-814408D12463}" presName="srcNode" presStyleLbl="node1" presStyleIdx="0" presStyleCnt="3"/>
      <dgm:spPr/>
    </dgm:pt>
    <dgm:pt modelId="{0512ED0F-8D33-453B-962B-FF322D67E7D8}" type="pres">
      <dgm:prSet presAssocID="{87F90954-E8D2-4486-9230-814408D12463}" presName="conn" presStyleLbl="parChTrans1D2" presStyleIdx="0" presStyleCnt="1"/>
      <dgm:spPr/>
    </dgm:pt>
    <dgm:pt modelId="{19688591-2BD7-479C-8D74-56EEF3FE882E}" type="pres">
      <dgm:prSet presAssocID="{87F90954-E8D2-4486-9230-814408D12463}" presName="extraNode" presStyleLbl="node1" presStyleIdx="0" presStyleCnt="3"/>
      <dgm:spPr/>
    </dgm:pt>
    <dgm:pt modelId="{DC9190F1-8962-4F73-974F-8C98E7206DCF}" type="pres">
      <dgm:prSet presAssocID="{87F90954-E8D2-4486-9230-814408D12463}" presName="dstNode" presStyleLbl="node1" presStyleIdx="0" presStyleCnt="3"/>
      <dgm:spPr/>
    </dgm:pt>
    <dgm:pt modelId="{1AF93738-B9C1-4C51-8575-A680C2E8E706}" type="pres">
      <dgm:prSet presAssocID="{E4A91BE5-F2C8-4040-8B23-6B191AB54820}" presName="text_1" presStyleLbl="node1" presStyleIdx="0" presStyleCnt="3" custScaleX="98517" custScaleY="84083" custLinFactNeighborX="47" custLinFactNeighborY="-1081">
        <dgm:presLayoutVars>
          <dgm:bulletEnabled val="1"/>
        </dgm:presLayoutVars>
      </dgm:prSet>
      <dgm:spPr/>
    </dgm:pt>
    <dgm:pt modelId="{AC056C62-F399-476B-AA25-49887D0E981E}" type="pres">
      <dgm:prSet presAssocID="{E4A91BE5-F2C8-4040-8B23-6B191AB54820}" presName="accent_1" presStyleCnt="0"/>
      <dgm:spPr/>
    </dgm:pt>
    <dgm:pt modelId="{A39171F1-55F7-48B4-A529-5EDF6AB699EF}" type="pres">
      <dgm:prSet presAssocID="{E4A91BE5-F2C8-4040-8B23-6B191AB54820}" presName="accentRepeatNode" presStyleLbl="solidFgAcc1" presStyleIdx="0" presStyleCnt="3" custScaleX="65454" custScaleY="66084"/>
      <dgm:spPr>
        <a:ln w="12700">
          <a:solidFill>
            <a:srgbClr val="071689"/>
          </a:solidFill>
        </a:ln>
      </dgm:spPr>
    </dgm:pt>
    <dgm:pt modelId="{1C968554-1B34-4E27-A906-EBA950EB48B5}" type="pres">
      <dgm:prSet presAssocID="{5F35BD1E-D4DD-49DA-9AB7-78340F81AE39}" presName="text_2" presStyleLbl="node1" presStyleIdx="1" presStyleCnt="3" custScaleY="62851">
        <dgm:presLayoutVars>
          <dgm:bulletEnabled val="1"/>
        </dgm:presLayoutVars>
      </dgm:prSet>
      <dgm:spPr/>
    </dgm:pt>
    <dgm:pt modelId="{FE9BBFF9-7105-4932-BF52-32DFD6037B27}" type="pres">
      <dgm:prSet presAssocID="{5F35BD1E-D4DD-49DA-9AB7-78340F81AE39}" presName="accent_2" presStyleCnt="0"/>
      <dgm:spPr/>
    </dgm:pt>
    <dgm:pt modelId="{16EF99D8-79AE-404D-BFCE-50AA6BAFCFB0}" type="pres">
      <dgm:prSet presAssocID="{5F35BD1E-D4DD-49DA-9AB7-78340F81AE39}" presName="accentRepeatNode" presStyleLbl="solidFgAcc1" presStyleIdx="1" presStyleCnt="3" custScaleX="50285" custScaleY="46356"/>
      <dgm:spPr>
        <a:ln w="12700">
          <a:solidFill>
            <a:srgbClr val="071689"/>
          </a:solidFill>
        </a:ln>
      </dgm:spPr>
    </dgm:pt>
    <dgm:pt modelId="{71C8C4DD-B516-4889-A34A-DCDD4D9C2A47}" type="pres">
      <dgm:prSet presAssocID="{E4B0ECAF-1E53-47AD-A6D6-AA2D11EC1AC0}" presName="text_3" presStyleLbl="node1" presStyleIdx="2" presStyleCnt="3" custScaleY="73079">
        <dgm:presLayoutVars>
          <dgm:bulletEnabled val="1"/>
        </dgm:presLayoutVars>
      </dgm:prSet>
      <dgm:spPr/>
    </dgm:pt>
    <dgm:pt modelId="{178113B1-F1D2-451F-BA33-4A42325BAC2C}" type="pres">
      <dgm:prSet presAssocID="{E4B0ECAF-1E53-47AD-A6D6-AA2D11EC1AC0}" presName="accent_3" presStyleCnt="0"/>
      <dgm:spPr/>
    </dgm:pt>
    <dgm:pt modelId="{79CA6BCF-78C0-4EAC-8C2E-7196ACE23B47}" type="pres">
      <dgm:prSet presAssocID="{E4B0ECAF-1E53-47AD-A6D6-AA2D11EC1AC0}" presName="accentRepeatNode" presStyleLbl="solidFgAcc1" presStyleIdx="2" presStyleCnt="3" custScaleX="58693" custScaleY="57439"/>
      <dgm:spPr>
        <a:ln>
          <a:solidFill>
            <a:srgbClr val="071689"/>
          </a:solidFill>
        </a:ln>
      </dgm:spPr>
    </dgm:pt>
  </dgm:ptLst>
  <dgm:cxnLst>
    <dgm:cxn modelId="{D549BF05-26E3-43AF-BA8D-3292C775813C}" srcId="{87F90954-E8D2-4486-9230-814408D12463}" destId="{E4A91BE5-F2C8-4040-8B23-6B191AB54820}" srcOrd="0" destOrd="0" parTransId="{280CA0BE-E0E5-478A-8B72-08897D82A0C1}" sibTransId="{001D6F3D-AEE4-4FCF-95B3-0112BA3D5A10}"/>
    <dgm:cxn modelId="{EB36E820-A01C-4EE9-9D84-CAD7C38BAFAD}" type="presOf" srcId="{E4B0ECAF-1E53-47AD-A6D6-AA2D11EC1AC0}" destId="{71C8C4DD-B516-4889-A34A-DCDD4D9C2A47}" srcOrd="0" destOrd="0" presId="urn:microsoft.com/office/officeart/2008/layout/VerticalCurvedList"/>
    <dgm:cxn modelId="{49B9DB2A-3380-4D96-A499-8E37B6B25849}" type="presOf" srcId="{87F90954-E8D2-4486-9230-814408D12463}" destId="{AA344C5E-4993-44EC-B62A-D2A10B89A66F}" srcOrd="0" destOrd="0" presId="urn:microsoft.com/office/officeart/2008/layout/VerticalCurvedList"/>
    <dgm:cxn modelId="{99CE8375-50BF-4177-B897-88D64359324B}" type="presOf" srcId="{001D6F3D-AEE4-4FCF-95B3-0112BA3D5A10}" destId="{0512ED0F-8D33-453B-962B-FF322D67E7D8}" srcOrd="0" destOrd="0" presId="urn:microsoft.com/office/officeart/2008/layout/VerticalCurvedList"/>
    <dgm:cxn modelId="{4283607F-EE36-4BBF-9BD1-6406E30374BB}" type="presOf" srcId="{E4A91BE5-F2C8-4040-8B23-6B191AB54820}" destId="{1AF93738-B9C1-4C51-8575-A680C2E8E706}" srcOrd="0" destOrd="0" presId="urn:microsoft.com/office/officeart/2008/layout/VerticalCurvedList"/>
    <dgm:cxn modelId="{E2854BBB-BA94-40CC-9602-DDA1D0698692}" srcId="{87F90954-E8D2-4486-9230-814408D12463}" destId="{5F35BD1E-D4DD-49DA-9AB7-78340F81AE39}" srcOrd="1" destOrd="0" parTransId="{5E32E5B2-B490-48BE-AB8C-3AB70E39C21B}" sibTransId="{43DAF2CD-E5F6-4CFD-99BE-341EF20D3E41}"/>
    <dgm:cxn modelId="{682E41CA-1CE1-478C-8E22-1F96EFA44808}" srcId="{87F90954-E8D2-4486-9230-814408D12463}" destId="{E4B0ECAF-1E53-47AD-A6D6-AA2D11EC1AC0}" srcOrd="2" destOrd="0" parTransId="{A01D3B8B-6584-4A6E-829A-9A47FF71749C}" sibTransId="{D1B78778-4B0E-4F22-AC1D-47F9A01A393B}"/>
    <dgm:cxn modelId="{BC41DFF8-464D-42CD-8CCE-B648E9E6A268}" type="presOf" srcId="{5F35BD1E-D4DD-49DA-9AB7-78340F81AE39}" destId="{1C968554-1B34-4E27-A906-EBA950EB48B5}" srcOrd="0" destOrd="0" presId="urn:microsoft.com/office/officeart/2008/layout/VerticalCurvedList"/>
    <dgm:cxn modelId="{ADCA9CCC-1E5A-4DA0-9F6B-10675B8334D4}" type="presParOf" srcId="{AA344C5E-4993-44EC-B62A-D2A10B89A66F}" destId="{B0E74F22-1F05-47DF-9602-48CE3F62BF83}" srcOrd="0" destOrd="0" presId="urn:microsoft.com/office/officeart/2008/layout/VerticalCurvedList"/>
    <dgm:cxn modelId="{0CA3BB43-06C8-47BC-869F-18E5654CC547}" type="presParOf" srcId="{B0E74F22-1F05-47DF-9602-48CE3F62BF83}" destId="{1C12EFB5-189E-4B1A-B58B-4D8B8113B06C}" srcOrd="0" destOrd="0" presId="urn:microsoft.com/office/officeart/2008/layout/VerticalCurvedList"/>
    <dgm:cxn modelId="{26FB1518-0DED-40BD-A896-5F124350992A}" type="presParOf" srcId="{1C12EFB5-189E-4B1A-B58B-4D8B8113B06C}" destId="{184444DD-B5D2-4B90-80DF-B7B521F34CDE}" srcOrd="0" destOrd="0" presId="urn:microsoft.com/office/officeart/2008/layout/VerticalCurvedList"/>
    <dgm:cxn modelId="{73EFB2B5-F764-40FA-A271-725790614FFE}" type="presParOf" srcId="{1C12EFB5-189E-4B1A-B58B-4D8B8113B06C}" destId="{0512ED0F-8D33-453B-962B-FF322D67E7D8}" srcOrd="1" destOrd="0" presId="urn:microsoft.com/office/officeart/2008/layout/VerticalCurvedList"/>
    <dgm:cxn modelId="{185FD944-5290-4502-B5A7-61D19E52AD8C}" type="presParOf" srcId="{1C12EFB5-189E-4B1A-B58B-4D8B8113B06C}" destId="{19688591-2BD7-479C-8D74-56EEF3FE882E}" srcOrd="2" destOrd="0" presId="urn:microsoft.com/office/officeart/2008/layout/VerticalCurvedList"/>
    <dgm:cxn modelId="{9E700FF0-FC3C-4969-A075-292F5A61D772}" type="presParOf" srcId="{1C12EFB5-189E-4B1A-B58B-4D8B8113B06C}" destId="{DC9190F1-8962-4F73-974F-8C98E7206DCF}" srcOrd="3" destOrd="0" presId="urn:microsoft.com/office/officeart/2008/layout/VerticalCurvedList"/>
    <dgm:cxn modelId="{5C553AC4-A766-4EAD-95E7-A7FAAAC31D9D}" type="presParOf" srcId="{B0E74F22-1F05-47DF-9602-48CE3F62BF83}" destId="{1AF93738-B9C1-4C51-8575-A680C2E8E706}" srcOrd="1" destOrd="0" presId="urn:microsoft.com/office/officeart/2008/layout/VerticalCurvedList"/>
    <dgm:cxn modelId="{22AC5EF6-369E-4CBC-A8C0-2E9A5BB58627}" type="presParOf" srcId="{B0E74F22-1F05-47DF-9602-48CE3F62BF83}" destId="{AC056C62-F399-476B-AA25-49887D0E981E}" srcOrd="2" destOrd="0" presId="urn:microsoft.com/office/officeart/2008/layout/VerticalCurvedList"/>
    <dgm:cxn modelId="{BF7FBCC4-C6EE-4C26-AC7D-8D11B373E872}" type="presParOf" srcId="{AC056C62-F399-476B-AA25-49887D0E981E}" destId="{A39171F1-55F7-48B4-A529-5EDF6AB699EF}" srcOrd="0" destOrd="0" presId="urn:microsoft.com/office/officeart/2008/layout/VerticalCurvedList"/>
    <dgm:cxn modelId="{4811739B-6CC8-4AD5-A8FC-967C19B32322}" type="presParOf" srcId="{B0E74F22-1F05-47DF-9602-48CE3F62BF83}" destId="{1C968554-1B34-4E27-A906-EBA950EB48B5}" srcOrd="3" destOrd="0" presId="urn:microsoft.com/office/officeart/2008/layout/VerticalCurvedList"/>
    <dgm:cxn modelId="{29051BDD-6C4D-4C28-AB96-968D8294FC3A}" type="presParOf" srcId="{B0E74F22-1F05-47DF-9602-48CE3F62BF83}" destId="{FE9BBFF9-7105-4932-BF52-32DFD6037B27}" srcOrd="4" destOrd="0" presId="urn:microsoft.com/office/officeart/2008/layout/VerticalCurvedList"/>
    <dgm:cxn modelId="{7DA8467C-8BFA-4DA4-9772-0C0A02C79EB1}" type="presParOf" srcId="{FE9BBFF9-7105-4932-BF52-32DFD6037B27}" destId="{16EF99D8-79AE-404D-BFCE-50AA6BAFCFB0}" srcOrd="0" destOrd="0" presId="urn:microsoft.com/office/officeart/2008/layout/VerticalCurvedList"/>
    <dgm:cxn modelId="{A66BB2A2-8CDA-49FF-BEED-EA7BEF276F47}" type="presParOf" srcId="{B0E74F22-1F05-47DF-9602-48CE3F62BF83}" destId="{71C8C4DD-B516-4889-A34A-DCDD4D9C2A47}" srcOrd="5" destOrd="0" presId="urn:microsoft.com/office/officeart/2008/layout/VerticalCurvedList"/>
    <dgm:cxn modelId="{92FC61A8-1409-4B80-976B-8B2D8E390729}" type="presParOf" srcId="{B0E74F22-1F05-47DF-9602-48CE3F62BF83}" destId="{178113B1-F1D2-451F-BA33-4A42325BAC2C}" srcOrd="6" destOrd="0" presId="urn:microsoft.com/office/officeart/2008/layout/VerticalCurvedList"/>
    <dgm:cxn modelId="{86A56E75-06DB-4D95-8E31-E93FA6A7DBAE}" type="presParOf" srcId="{178113B1-F1D2-451F-BA33-4A42325BAC2C}" destId="{79CA6BCF-78C0-4EAC-8C2E-7196ACE23B47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83EC2-F328-459B-871F-FF9AB3EDD263}">
      <dsp:nvSpPr>
        <dsp:cNvPr id="0" name=""/>
        <dsp:cNvSpPr/>
      </dsp:nvSpPr>
      <dsp:spPr>
        <a:xfrm>
          <a:off x="0" y="459430"/>
          <a:ext cx="564896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422" tIns="374904" rIns="43842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Banda ancha móvil mejorada</a:t>
          </a:r>
          <a:endParaRPr lang="es-ES" sz="1800" kern="1200" dirty="0"/>
        </a:p>
      </dsp:txBody>
      <dsp:txXfrm>
        <a:off x="0" y="459430"/>
        <a:ext cx="5648960" cy="765450"/>
      </dsp:txXfrm>
    </dsp:sp>
    <dsp:sp modelId="{F4E4214D-8D99-4D90-A048-172F95668C62}">
      <dsp:nvSpPr>
        <dsp:cNvPr id="0" name=""/>
        <dsp:cNvSpPr/>
      </dsp:nvSpPr>
      <dsp:spPr>
        <a:xfrm>
          <a:off x="282448" y="193750"/>
          <a:ext cx="1441055" cy="53136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462" tIns="0" rIns="14946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eMBB</a:t>
          </a:r>
          <a:endParaRPr lang="es-E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387" y="219689"/>
        <a:ext cx="1389177" cy="479482"/>
      </dsp:txXfrm>
    </dsp:sp>
    <dsp:sp modelId="{B561C01C-D339-4E51-A726-B79D0FE8035F}">
      <dsp:nvSpPr>
        <dsp:cNvPr id="0" name=""/>
        <dsp:cNvSpPr/>
      </dsp:nvSpPr>
      <dsp:spPr>
        <a:xfrm>
          <a:off x="0" y="1587760"/>
          <a:ext cx="564896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422" tIns="374904" rIns="43842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Comunicaciones masivas tipo máquina</a:t>
          </a:r>
          <a:endParaRPr lang="es-ES" sz="1800" kern="1200" dirty="0"/>
        </a:p>
      </dsp:txBody>
      <dsp:txXfrm>
        <a:off x="0" y="1587760"/>
        <a:ext cx="5648960" cy="765450"/>
      </dsp:txXfrm>
    </dsp:sp>
    <dsp:sp modelId="{7DA04F8E-861B-4D77-8CA7-F87C4FB65B2D}">
      <dsp:nvSpPr>
        <dsp:cNvPr id="0" name=""/>
        <dsp:cNvSpPr/>
      </dsp:nvSpPr>
      <dsp:spPr>
        <a:xfrm>
          <a:off x="282448" y="1322080"/>
          <a:ext cx="1441055" cy="53136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462" tIns="0" rIns="14946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mMTC</a:t>
          </a:r>
          <a:endParaRPr lang="es-E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387" y="1348019"/>
        <a:ext cx="1389177" cy="479482"/>
      </dsp:txXfrm>
    </dsp:sp>
    <dsp:sp modelId="{A2F31118-430E-442E-8FD6-B5B46D6B6384}">
      <dsp:nvSpPr>
        <dsp:cNvPr id="0" name=""/>
        <dsp:cNvSpPr/>
      </dsp:nvSpPr>
      <dsp:spPr>
        <a:xfrm>
          <a:off x="0" y="2716091"/>
          <a:ext cx="5648960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422" tIns="374904" rIns="43842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Comunicaciones </a:t>
          </a:r>
          <a:r>
            <a:rPr lang="es-E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ultrafiables</a:t>
          </a: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 y de baja latencia</a:t>
          </a:r>
          <a:endParaRPr lang="es-ES" sz="1800" kern="1200" dirty="0"/>
        </a:p>
      </dsp:txBody>
      <dsp:txXfrm>
        <a:off x="0" y="2716091"/>
        <a:ext cx="5648960" cy="765450"/>
      </dsp:txXfrm>
    </dsp:sp>
    <dsp:sp modelId="{0609F67D-9B5A-466B-B5A4-F5ECBD6139A9}">
      <dsp:nvSpPr>
        <dsp:cNvPr id="0" name=""/>
        <dsp:cNvSpPr/>
      </dsp:nvSpPr>
      <dsp:spPr>
        <a:xfrm>
          <a:off x="282448" y="2450411"/>
          <a:ext cx="1441055" cy="53136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462" tIns="0" rIns="14946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uRLLC</a:t>
          </a:r>
          <a:endParaRPr lang="es-E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387" y="2476350"/>
        <a:ext cx="1389177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2ED0F-8D33-453B-962B-FF322D67E7D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solidFill>
          <a:srgbClr val="D60093"/>
        </a:solidFill>
        <a:ln w="12700" cap="flat" cmpd="sng" algn="ctr">
          <a:solidFill>
            <a:srgbClr val="0716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93738-B9C1-4C51-8575-A680C2E8E706}">
      <dsp:nvSpPr>
        <dsp:cNvPr id="0" name=""/>
        <dsp:cNvSpPr/>
      </dsp:nvSpPr>
      <dsp:spPr>
        <a:xfrm>
          <a:off x="626344" y="462300"/>
          <a:ext cx="7667057" cy="683426"/>
        </a:xfrm>
        <a:prstGeom prst="rect">
          <a:avLst/>
        </a:prstGeom>
        <a:solidFill>
          <a:srgbClr val="99CC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papel de la Red 5G en el cumplimiento de los 17 Objetivos de Desarrollo Sostenible.</a:t>
          </a:r>
        </a:p>
      </dsp:txBody>
      <dsp:txXfrm>
        <a:off x="626344" y="462300"/>
        <a:ext cx="7667057" cy="683426"/>
      </dsp:txXfrm>
    </dsp:sp>
    <dsp:sp modelId="{A39171F1-55F7-48B4-A529-5EDF6AB699EF}">
      <dsp:nvSpPr>
        <dsp:cNvPr id="0" name=""/>
        <dsp:cNvSpPr/>
      </dsp:nvSpPr>
      <dsp:spPr>
        <a:xfrm>
          <a:off x="232473" y="477093"/>
          <a:ext cx="665012" cy="6714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716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968554-1B34-4E27-A906-EBA950EB48B5}">
      <dsp:nvSpPr>
        <dsp:cNvPr id="0" name=""/>
        <dsp:cNvSpPr/>
      </dsp:nvSpPr>
      <dsp:spPr>
        <a:xfrm>
          <a:off x="860432" y="1776573"/>
          <a:ext cx="7487018" cy="510852"/>
        </a:xfrm>
        <a:prstGeom prst="rect">
          <a:avLst/>
        </a:prstGeom>
        <a:solidFill>
          <a:srgbClr val="3366F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Implementación y optimización de una Red 5G SA.</a:t>
          </a:r>
        </a:p>
      </dsp:txBody>
      <dsp:txXfrm>
        <a:off x="860432" y="1776573"/>
        <a:ext cx="7487018" cy="510852"/>
      </dsp:txXfrm>
    </dsp:sp>
    <dsp:sp modelId="{16EF99D8-79AE-404D-BFCE-50AA6BAFCFB0}">
      <dsp:nvSpPr>
        <dsp:cNvPr id="0" name=""/>
        <dsp:cNvSpPr/>
      </dsp:nvSpPr>
      <dsp:spPr>
        <a:xfrm>
          <a:off x="604984" y="1796511"/>
          <a:ext cx="510895" cy="4709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716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C8C4DD-B516-4889-A34A-DCDD4D9C2A47}">
      <dsp:nvSpPr>
        <dsp:cNvPr id="0" name=""/>
        <dsp:cNvSpPr/>
      </dsp:nvSpPr>
      <dsp:spPr>
        <a:xfrm>
          <a:off x="564979" y="2954206"/>
          <a:ext cx="7782471" cy="593986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banda de los 26 GHz.</a:t>
          </a:r>
        </a:p>
      </dsp:txBody>
      <dsp:txXfrm>
        <a:off x="564979" y="2954206"/>
        <a:ext cx="7782471" cy="593986"/>
      </dsp:txXfrm>
    </dsp:sp>
    <dsp:sp modelId="{79CA6BCF-78C0-4EAC-8C2E-7196ACE23B47}">
      <dsp:nvSpPr>
        <dsp:cNvPr id="0" name=""/>
        <dsp:cNvSpPr/>
      </dsp:nvSpPr>
      <dsp:spPr>
        <a:xfrm>
          <a:off x="266819" y="2959409"/>
          <a:ext cx="596320" cy="5835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716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998E5-6BFF-7032-9FF5-AC26F5672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CC6756-0C6D-D94F-1430-1885B295C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1F15CA-A120-F0C0-69A9-51360965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CC12-E3DC-40ED-95B5-BB50CF3AC2A6}" type="datetimeFigureOut">
              <a:rPr lang="es-ES" smtClean="0"/>
              <a:t>04/02/2023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91B36A-2656-566B-1345-794CB8FA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518CFD-D0AD-FD55-610E-9DE101B6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E589-BAB5-486E-B8BC-F86662A09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97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47052-8189-4419-A9A4-9177DB577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5E8F75-6783-D9AF-2442-9B052B250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A534A7-7510-D26B-027C-CCD54F75F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CC12-E3DC-40ED-95B5-BB50CF3AC2A6}" type="datetimeFigureOut">
              <a:rPr lang="es-ES" smtClean="0"/>
              <a:t>04/02/2023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73E869-A689-3998-4901-87069273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67307D-D149-F35B-AD7C-2183E22BA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E589-BAB5-486E-B8BC-F86662A09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45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FB4A31-D345-137B-40AB-0BD8ABE4D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1C9612-F97C-FEB0-E8A6-5A227878E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2C6993-7D85-BBCD-ACED-2144742F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CC12-E3DC-40ED-95B5-BB50CF3AC2A6}" type="datetimeFigureOut">
              <a:rPr lang="es-ES" smtClean="0"/>
              <a:t>04/02/2023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6B2214-71E6-3191-BB39-DAD42355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E95398-F03E-C608-B578-A278B67F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E589-BAB5-486E-B8BC-F86662A09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42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D9F42-5914-65E8-B0CC-88919AC0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35E045-96B1-128D-3619-14BE1DAAC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775237-4DCA-F877-C7E9-650E38FAA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CC12-E3DC-40ED-95B5-BB50CF3AC2A6}" type="datetimeFigureOut">
              <a:rPr lang="es-ES" smtClean="0"/>
              <a:t>04/02/2023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E7B956-F2F0-1655-305A-829C4EA4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BAC42F-9790-6024-A90B-E48B03994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E589-BAB5-486E-B8BC-F86662A09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59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3ACDD-103A-3EC6-7975-22AFA81FF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B77C3C-C2E5-4518-60BA-431006674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47434-D8A4-E199-36B5-D4A954EC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CC12-E3DC-40ED-95B5-BB50CF3AC2A6}" type="datetimeFigureOut">
              <a:rPr lang="es-ES" smtClean="0"/>
              <a:t>04/02/2023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FBAFE3-6843-F950-4BCB-C3B638A4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952E4D-1149-3A5F-E878-69DE6895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E589-BAB5-486E-B8BC-F86662A09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2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0DC8A-AEF6-1CF7-2542-06ADF303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191EFA-6D60-1393-662F-442F1DEE9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E288C4-AAC7-91CB-B0D6-ABAAC4DA9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88F80A-8DBE-3601-7EAD-36CA01B82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CC12-E3DC-40ED-95B5-BB50CF3AC2A6}" type="datetimeFigureOut">
              <a:rPr lang="es-ES" smtClean="0"/>
              <a:t>04/02/2023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776A38-9D7C-60D4-5990-B5C49F650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BE87AB-D9A7-E893-658F-47C298AC1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E589-BAB5-486E-B8BC-F86662A09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9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6FB3A-D320-F457-CF54-88D8FB8A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167D43-2E87-EABD-9AD3-2EEDC8C8E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3CFF5E-8BFA-ECBB-ACBF-77AC564FF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E335EB-F406-CECC-10B9-BD87141125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1D0BDC-1149-DCA7-9A03-61F925C6C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4BA002-9BC3-AF3C-DF35-DB39E88BD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CC12-E3DC-40ED-95B5-BB50CF3AC2A6}" type="datetimeFigureOut">
              <a:rPr lang="es-ES" smtClean="0"/>
              <a:t>04/02/2023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8E10F6D-D7D1-FDAC-9F5C-B65D3024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B2083F-5A5B-8D2A-950F-EE82FAFA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E589-BAB5-486E-B8BC-F86662A09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893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30D3F-1CD1-6FBD-7BC2-E92D53A4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967B3D-2FD1-CAE5-B043-9E179088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CC12-E3DC-40ED-95B5-BB50CF3AC2A6}" type="datetimeFigureOut">
              <a:rPr lang="es-ES" smtClean="0"/>
              <a:t>04/02/2023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F7F0FA-3E6B-33F6-1CC1-FFADFBF1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25BB8B-2707-346C-EE02-E3B82859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E589-BAB5-486E-B8BC-F86662A09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95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807CB15-19D7-D473-FEF5-C57409560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CC12-E3DC-40ED-95B5-BB50CF3AC2A6}" type="datetimeFigureOut">
              <a:rPr lang="es-ES" smtClean="0"/>
              <a:t>04/02/2023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8455FE-A0C8-397C-A590-399DD3936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383A70-8910-32F3-1027-AF2D5824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E589-BAB5-486E-B8BC-F86662A09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10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72312-A708-DB7B-1AA6-61D88533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4EDEDF-C215-43D0-765E-D4FC11712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066B46-E709-D338-6E3D-0BECCE7B6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8B63F7-2777-7564-F45A-FF437CC6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CC12-E3DC-40ED-95B5-BB50CF3AC2A6}" type="datetimeFigureOut">
              <a:rPr lang="es-ES" smtClean="0"/>
              <a:t>04/02/2023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25821A-A2F6-363F-4D0A-CC7C01DD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2F929F-E116-1814-0624-1D72F02C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E589-BAB5-486E-B8BC-F86662A09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80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7863D-34E9-FEE1-A949-D89BF43C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AB197E-F324-C2C0-C3A0-4F02865EC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3CB551-FDB8-A6AB-6A02-676F087C8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1BD338-56EA-943D-97B3-0D6E83F4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CC12-E3DC-40ED-95B5-BB50CF3AC2A6}" type="datetimeFigureOut">
              <a:rPr lang="es-ES" smtClean="0"/>
              <a:t>04/02/2023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EB11F5-B932-BBA4-FD0B-43FB037B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70EF7B-B194-5ED1-DFEC-D7B598DA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E589-BAB5-486E-B8BC-F86662A09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1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2661A5-1736-B9E9-AC32-5402302E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E1CAAC-39D5-69C0-2124-E16A1FA3F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99B7E7-5A08-AD02-6A62-BAD7A321B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CC12-E3DC-40ED-95B5-BB50CF3AC2A6}" type="datetimeFigureOut">
              <a:rPr lang="es-ES" smtClean="0"/>
              <a:t>04/02/2023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1B9F8D-9810-DD75-FE98-53ACA2E65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4594BD-AE90-F09E-97F5-3BF304CD0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E589-BAB5-486E-B8BC-F86662A09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80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334B376-9079-BA7A-AF1D-7CBB27857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701" y="153674"/>
            <a:ext cx="5843587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Trabajo Fin de Máster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1B1D981E-7620-FC01-4735-4B5252240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727" y="1915320"/>
            <a:ext cx="9144000" cy="120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ES" sz="2900" b="1" dirty="0">
                <a:latin typeface="Arial Black" panose="020B0A04020102020204" pitchFamily="34" charset="0"/>
              </a:rPr>
              <a:t>Red </a:t>
            </a:r>
            <a:r>
              <a:rPr lang="en-US" altLang="es-ES" sz="2900" b="1" dirty="0" err="1">
                <a:latin typeface="Arial Black" panose="020B0A04020102020204" pitchFamily="34" charset="0"/>
              </a:rPr>
              <a:t>Móvil</a:t>
            </a:r>
            <a:r>
              <a:rPr lang="en-US" altLang="es-ES" sz="2900" b="1" dirty="0">
                <a:latin typeface="Arial Black" panose="020B0A04020102020204" pitchFamily="34" charset="0"/>
              </a:rPr>
              <a:t> 5G: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ES" sz="2900" b="1" dirty="0" err="1">
                <a:latin typeface="Arial Black" panose="020B0A04020102020204" pitchFamily="34" charset="0"/>
              </a:rPr>
              <a:t>Implementación</a:t>
            </a:r>
            <a:r>
              <a:rPr lang="en-US" altLang="es-ES" sz="2900" b="1" dirty="0">
                <a:latin typeface="Arial Black" panose="020B0A04020102020204" pitchFamily="34" charset="0"/>
              </a:rPr>
              <a:t> y Casos de </a:t>
            </a:r>
            <a:r>
              <a:rPr lang="en-US" altLang="es-ES" sz="2900" b="1" dirty="0" err="1">
                <a:latin typeface="Arial Black" panose="020B0A04020102020204" pitchFamily="34" charset="0"/>
              </a:rPr>
              <a:t>Uso</a:t>
            </a:r>
            <a:r>
              <a:rPr lang="en-US" altLang="es-ES" sz="2900" b="1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938EBDCE-D480-D3AF-1888-D2AD14F3C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490" y="3369470"/>
            <a:ext cx="6394450" cy="76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s-ES" altLang="es-ES" sz="2300" b="1" dirty="0">
                <a:latin typeface="Arial Narrow" panose="020B0606020202030204" pitchFamily="34" charset="0"/>
              </a:rPr>
              <a:t>Realizado por: </a:t>
            </a:r>
            <a:r>
              <a:rPr lang="es-ES" altLang="es-ES" sz="2300" b="1" dirty="0" err="1">
                <a:latin typeface="Arial Narrow" panose="020B0606020202030204" pitchFamily="34" charset="0"/>
              </a:rPr>
              <a:t>Mª</a:t>
            </a:r>
            <a:r>
              <a:rPr lang="es-ES" altLang="es-ES" sz="2300" b="1" dirty="0">
                <a:latin typeface="Arial Narrow" panose="020B0606020202030204" pitchFamily="34" charset="0"/>
              </a:rPr>
              <a:t> Inmaculada Linares Heredia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s-ES" altLang="es-ES" sz="2300" b="1" dirty="0">
                <a:latin typeface="Arial Narrow" panose="020B0606020202030204" pitchFamily="34" charset="0"/>
              </a:rPr>
              <a:t>Dirigido por: Jaume Anguera Pros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4397210B-26BF-107A-D0D8-35874B739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927" y="4406107"/>
            <a:ext cx="5969000" cy="79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s-ES" sz="1600" dirty="0" err="1">
                <a:latin typeface="Arial Narrow" panose="020B0606020202030204" pitchFamily="34" charset="0"/>
              </a:rPr>
              <a:t>Máster</a:t>
            </a:r>
            <a:r>
              <a:rPr lang="en-US" altLang="es-ES" sz="1600" dirty="0">
                <a:latin typeface="Arial Narrow" panose="020B0606020202030204" pitchFamily="34" charset="0"/>
              </a:rPr>
              <a:t> </a:t>
            </a:r>
            <a:r>
              <a:rPr lang="en-US" altLang="es-ES" sz="1600" dirty="0" err="1">
                <a:latin typeface="Arial Narrow" panose="020B0606020202030204" pitchFamily="34" charset="0"/>
              </a:rPr>
              <a:t>en</a:t>
            </a:r>
            <a:r>
              <a:rPr lang="en-US" altLang="es-ES" sz="1600" dirty="0">
                <a:latin typeface="Arial Narrow" panose="020B0606020202030204" pitchFamily="34" charset="0"/>
              </a:rPr>
              <a:t> </a:t>
            </a:r>
            <a:r>
              <a:rPr lang="en-US" altLang="es-ES" sz="1600" dirty="0" err="1">
                <a:latin typeface="Arial Narrow" panose="020B0606020202030204" pitchFamily="34" charset="0"/>
              </a:rPr>
              <a:t>Ingeniería</a:t>
            </a:r>
            <a:r>
              <a:rPr lang="en-US" altLang="es-ES" sz="1600" dirty="0">
                <a:latin typeface="Arial Narrow" panose="020B0606020202030204" pitchFamily="34" charset="0"/>
              </a:rPr>
              <a:t> de </a:t>
            </a:r>
            <a:r>
              <a:rPr lang="en-US" altLang="es-ES" sz="1600" dirty="0" err="1">
                <a:latin typeface="Arial Narrow" panose="020B0606020202030204" pitchFamily="34" charset="0"/>
              </a:rPr>
              <a:t>Telecomunicación</a:t>
            </a:r>
            <a:endParaRPr lang="en-US" altLang="es-ES" sz="1600" dirty="0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s-ES" sz="1600" dirty="0" err="1">
                <a:latin typeface="Arial Narrow" panose="020B0606020202030204" pitchFamily="34" charset="0"/>
              </a:rPr>
              <a:t>Tecnología</a:t>
            </a:r>
            <a:r>
              <a:rPr lang="en-US" altLang="es-ES" sz="1600" dirty="0">
                <a:latin typeface="Arial Narrow" panose="020B0606020202030204" pitchFamily="34" charset="0"/>
              </a:rPr>
              <a:t> de </a:t>
            </a:r>
            <a:r>
              <a:rPr lang="en-US" altLang="es-ES" sz="1600" dirty="0" err="1">
                <a:latin typeface="Arial Narrow" panose="020B0606020202030204" pitchFamily="34" charset="0"/>
              </a:rPr>
              <a:t>Antenas</a:t>
            </a:r>
            <a:r>
              <a:rPr lang="en-US" altLang="es-ES" sz="1600" dirty="0">
                <a:latin typeface="Arial Narrow" panose="020B0606020202030204" pitchFamily="34" charset="0"/>
              </a:rPr>
              <a:t>, UNIVERSITAT OBERTA DE CATALUNYA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s-ES" sz="1600" dirty="0" err="1">
                <a:latin typeface="Arial Narrow" panose="020B0606020202030204" pitchFamily="34" charset="0"/>
              </a:rPr>
              <a:t>Enero</a:t>
            </a:r>
            <a:r>
              <a:rPr lang="en-US" altLang="es-ES" sz="1600" dirty="0">
                <a:latin typeface="Arial Narrow" panose="020B0606020202030204" pitchFamily="34" charset="0"/>
              </a:rPr>
              <a:t> de 2023</a:t>
            </a:r>
          </a:p>
        </p:txBody>
      </p:sp>
    </p:spTree>
    <p:extLst>
      <p:ext uri="{BB962C8B-B14F-4D97-AF65-F5344CB8AC3E}">
        <p14:creationId xmlns:p14="http://schemas.microsoft.com/office/powerpoint/2010/main" val="2925795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284" y="118505"/>
            <a:ext cx="707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Arquitecturas 5G</a:t>
            </a:r>
          </a:p>
        </p:txBody>
      </p:sp>
      <p:pic>
        <p:nvPicPr>
          <p:cNvPr id="3076" name="Imagen 1">
            <a:extLst>
              <a:ext uri="{FF2B5EF4-FFF2-40B4-BE49-F238E27FC236}">
                <a16:creationId xmlns:a16="http://schemas.microsoft.com/office/drawing/2014/main" id="{C1546047-ED79-9AC9-A971-065C1F41C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342" y="1301741"/>
            <a:ext cx="2685582" cy="382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Imagen 1">
            <a:extLst>
              <a:ext uri="{FF2B5EF4-FFF2-40B4-BE49-F238E27FC236}">
                <a16:creationId xmlns:a16="http://schemas.microsoft.com/office/drawing/2014/main" id="{308BF4D6-1146-88A7-949F-A66A1E645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97"/>
          <a:stretch/>
        </p:blipFill>
        <p:spPr bwMode="auto">
          <a:xfrm>
            <a:off x="2396859" y="1380589"/>
            <a:ext cx="2627300" cy="375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28E0963E-3646-F431-3F06-C5F16B7DE05C}"/>
              </a:ext>
            </a:extLst>
          </p:cNvPr>
          <p:cNvSpPr/>
          <p:nvPr/>
        </p:nvSpPr>
        <p:spPr>
          <a:xfrm>
            <a:off x="2500448" y="5230396"/>
            <a:ext cx="2439303" cy="608428"/>
          </a:xfrm>
          <a:prstGeom prst="roundRect">
            <a:avLst/>
          </a:prstGeom>
          <a:solidFill>
            <a:srgbClr val="FFA347"/>
          </a:solidFill>
          <a:ln w="28575">
            <a:solidFill>
              <a:srgbClr val="FFA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Standalone</a:t>
            </a:r>
            <a:endParaRPr lang="es-E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8CD414E-8FAB-06C1-B074-65A8B065F9D7}"/>
              </a:ext>
            </a:extLst>
          </p:cNvPr>
          <p:cNvSpPr/>
          <p:nvPr/>
        </p:nvSpPr>
        <p:spPr>
          <a:xfrm>
            <a:off x="6862453" y="5215779"/>
            <a:ext cx="2439303" cy="608428"/>
          </a:xfrm>
          <a:prstGeom prst="roundRect">
            <a:avLst/>
          </a:prstGeom>
          <a:solidFill>
            <a:srgbClr val="FFA347"/>
          </a:solidFill>
          <a:ln w="28575">
            <a:solidFill>
              <a:srgbClr val="FFA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Standalone</a:t>
            </a:r>
            <a:endParaRPr lang="es-E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80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184" y="2429658"/>
            <a:ext cx="9144000" cy="1655762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284" y="118505"/>
            <a:ext cx="707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Arquitecturas 5G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28E0963E-3646-F431-3F06-C5F16B7DE05C}"/>
              </a:ext>
            </a:extLst>
          </p:cNvPr>
          <p:cNvSpPr/>
          <p:nvPr/>
        </p:nvSpPr>
        <p:spPr>
          <a:xfrm>
            <a:off x="1244184" y="1102964"/>
            <a:ext cx="4242216" cy="701199"/>
          </a:xfrm>
          <a:prstGeom prst="roundRect">
            <a:avLst/>
          </a:prstGeom>
          <a:solidFill>
            <a:srgbClr val="FFA347"/>
          </a:solidFill>
          <a:ln>
            <a:solidFill>
              <a:srgbClr val="FFA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5G Non Standalone Option 3x</a:t>
            </a:r>
            <a:endParaRPr lang="es-E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lobo: flecha derecha 12">
            <a:extLst>
              <a:ext uri="{FF2B5EF4-FFF2-40B4-BE49-F238E27FC236}">
                <a16:creationId xmlns:a16="http://schemas.microsoft.com/office/drawing/2014/main" id="{5D9142D2-A5B9-2375-2EF2-19661FE92A63}"/>
              </a:ext>
            </a:extLst>
          </p:cNvPr>
          <p:cNvSpPr/>
          <p:nvPr/>
        </p:nvSpPr>
        <p:spPr>
          <a:xfrm>
            <a:off x="1055077" y="2264898"/>
            <a:ext cx="1786597" cy="1820522"/>
          </a:xfrm>
          <a:prstGeom prst="rightArrowCallout">
            <a:avLst/>
          </a:prstGeom>
          <a:noFill/>
          <a:ln w="28575">
            <a:solidFill>
              <a:srgbClr val="FFA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 </a:t>
            </a:r>
            <a:r>
              <a:rPr lang="es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Bearer</a:t>
            </a:r>
            <a:endParaRPr lang="es-E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lobo: flecha derecha 13">
            <a:extLst>
              <a:ext uri="{FF2B5EF4-FFF2-40B4-BE49-F238E27FC236}">
                <a16:creationId xmlns:a16="http://schemas.microsoft.com/office/drawing/2014/main" id="{80B69CEA-7D29-A706-077D-B6ED62A8C7ED}"/>
              </a:ext>
            </a:extLst>
          </p:cNvPr>
          <p:cNvSpPr/>
          <p:nvPr/>
        </p:nvSpPr>
        <p:spPr>
          <a:xfrm>
            <a:off x="1055076" y="4281760"/>
            <a:ext cx="1786597" cy="1820522"/>
          </a:xfrm>
          <a:prstGeom prst="rightArrowCallout">
            <a:avLst/>
          </a:prstGeom>
          <a:noFill/>
          <a:ln w="28575">
            <a:solidFill>
              <a:srgbClr val="FFA3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581D3B8-FF15-8BC0-AD3A-F58A14DE317F}"/>
              </a:ext>
            </a:extLst>
          </p:cNvPr>
          <p:cNvSpPr txBox="1"/>
          <p:nvPr/>
        </p:nvSpPr>
        <p:spPr>
          <a:xfrm>
            <a:off x="3008946" y="2686921"/>
            <a:ext cx="5320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El 5G NSA </a:t>
            </a:r>
            <a:r>
              <a:rPr lang="es-E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Option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3x, ofrece conectividad dual y, gracias al Split </a:t>
            </a:r>
            <a:r>
              <a:rPr lang="es-E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Bearer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se mantienen activas tanto la conectividad LTE como NR</a:t>
            </a:r>
            <a:endParaRPr lang="es-ES" dirty="0"/>
          </a:p>
        </p:txBody>
      </p:sp>
      <p:pic>
        <p:nvPicPr>
          <p:cNvPr id="8194" name="Imagen 1">
            <a:extLst>
              <a:ext uri="{FF2B5EF4-FFF2-40B4-BE49-F238E27FC236}">
                <a16:creationId xmlns:a16="http://schemas.microsoft.com/office/drawing/2014/main" id="{FAE08D4D-3D99-7DE1-8B0E-78ECB1F1C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518" y="1005386"/>
            <a:ext cx="2505700" cy="316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B09EC4A-7284-9556-BE5F-DFCB0EC03F74}"/>
              </a:ext>
            </a:extLst>
          </p:cNvPr>
          <p:cNvSpPr txBox="1"/>
          <p:nvPr/>
        </p:nvSpPr>
        <p:spPr>
          <a:xfrm>
            <a:off x="3065218" y="4868855"/>
            <a:ext cx="5192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Dynamic </a:t>
            </a:r>
            <a:r>
              <a:rPr lang="es-E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Spectrum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Sharing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permite compartir y usar dinámicamente el espectro</a:t>
            </a:r>
            <a:endParaRPr lang="es-ES" dirty="0"/>
          </a:p>
        </p:txBody>
      </p:sp>
      <p:pic>
        <p:nvPicPr>
          <p:cNvPr id="8195" name="Imagen 1">
            <a:extLst>
              <a:ext uri="{FF2B5EF4-FFF2-40B4-BE49-F238E27FC236}">
                <a16:creationId xmlns:a16="http://schemas.microsoft.com/office/drawing/2014/main" id="{8A2381E4-01CC-2BBB-A1BC-F567B7591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7" t="4331" b="8351"/>
          <a:stretch/>
        </p:blipFill>
        <p:spPr bwMode="auto">
          <a:xfrm>
            <a:off x="8679766" y="4173217"/>
            <a:ext cx="3507471" cy="21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903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274" y="117840"/>
            <a:ext cx="707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Índice</a:t>
            </a:r>
            <a:r>
              <a:rPr lang="en-029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 de </a:t>
            </a: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contenidos</a:t>
            </a:r>
            <a:endParaRPr lang="en-029" alt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48CDE726-FD22-CA87-ED09-47605EF1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91" y="1092994"/>
            <a:ext cx="7594600" cy="417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118800" rIns="91432" bIns="11880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Introducción y objetivos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Escenarios de aplicación del 5G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Despliegue de frecuencias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Arquitecturas 5G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latin typeface="Arial Narrow" panose="020B0606020202030204" pitchFamily="34" charset="0"/>
              </a:rPr>
              <a:t>Antenas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Implementación banda 700 MHz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Casos reales</a:t>
            </a: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Conclusiones y líneas futuras</a:t>
            </a:r>
            <a:endParaRPr lang="en-029" altLang="es-E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68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618" y="1166718"/>
            <a:ext cx="9144000" cy="2387600"/>
          </a:xfrm>
        </p:spPr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284" y="118505"/>
            <a:ext cx="707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Antenas</a:t>
            </a:r>
          </a:p>
        </p:txBody>
      </p:sp>
      <p:pic>
        <p:nvPicPr>
          <p:cNvPr id="4098" name="Imagen 1">
            <a:extLst>
              <a:ext uri="{FF2B5EF4-FFF2-40B4-BE49-F238E27FC236}">
                <a16:creationId xmlns:a16="http://schemas.microsoft.com/office/drawing/2014/main" id="{2D9E29B1-A88C-7703-1947-AA49C7EDE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r="53559" b="6101"/>
          <a:stretch/>
        </p:blipFill>
        <p:spPr bwMode="auto">
          <a:xfrm>
            <a:off x="10112087" y="1216623"/>
            <a:ext cx="810633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1">
            <a:extLst>
              <a:ext uri="{FF2B5EF4-FFF2-40B4-BE49-F238E27FC236}">
                <a16:creationId xmlns:a16="http://schemas.microsoft.com/office/drawing/2014/main" id="{F1107CF3-45BA-F869-3567-848535B95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19771" r="12820" b="15472"/>
          <a:stretch>
            <a:fillRect/>
          </a:stretch>
        </p:blipFill>
        <p:spPr bwMode="auto">
          <a:xfrm>
            <a:off x="9383587" y="3836247"/>
            <a:ext cx="2220388" cy="2103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0C69ECE-A24F-7EAC-A306-6FEA3EB350C6}"/>
              </a:ext>
            </a:extLst>
          </p:cNvPr>
          <p:cNvSpPr/>
          <p:nvPr/>
        </p:nvSpPr>
        <p:spPr>
          <a:xfrm>
            <a:off x="758632" y="2050441"/>
            <a:ext cx="2439303" cy="608428"/>
          </a:xfrm>
          <a:prstGeom prst="roundRect">
            <a:avLst/>
          </a:prstGeom>
          <a:solidFill>
            <a:srgbClr val="B7F6FF"/>
          </a:solidFill>
          <a:ln w="28575">
            <a:solidFill>
              <a:srgbClr val="73E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Antena Pasiva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E8607661-3914-480E-6221-B21159F44210}"/>
              </a:ext>
            </a:extLst>
          </p:cNvPr>
          <p:cNvSpPr/>
          <p:nvPr/>
        </p:nvSpPr>
        <p:spPr>
          <a:xfrm>
            <a:off x="846023" y="4514212"/>
            <a:ext cx="2439303" cy="608428"/>
          </a:xfrm>
          <a:prstGeom prst="roundRect">
            <a:avLst/>
          </a:prstGeom>
          <a:solidFill>
            <a:srgbClr val="B7F6FF"/>
          </a:solidFill>
          <a:ln w="28575">
            <a:solidFill>
              <a:srgbClr val="73E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Antena Activa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56F3FA-C4DE-F0B1-22A3-AD3D197B176B}"/>
              </a:ext>
            </a:extLst>
          </p:cNvPr>
          <p:cNvSpPr txBox="1"/>
          <p:nvPr/>
        </p:nvSpPr>
        <p:spPr>
          <a:xfrm>
            <a:off x="3876514" y="1975854"/>
            <a:ext cx="4296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La antena pasiva es un elemento de radiación compuesto únicamente por componentes pasivos.</a:t>
            </a:r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922270-2D40-4C57-0364-906343630698}"/>
              </a:ext>
            </a:extLst>
          </p:cNvPr>
          <p:cNvSpPr txBox="1"/>
          <p:nvPr/>
        </p:nvSpPr>
        <p:spPr>
          <a:xfrm>
            <a:off x="3890581" y="4652722"/>
            <a:ext cx="4486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nidad de radio integrada con la antena.</a:t>
            </a:r>
            <a:endParaRPr lang="es-ES" dirty="0"/>
          </a:p>
        </p:txBody>
      </p:sp>
      <p:sp>
        <p:nvSpPr>
          <p:cNvPr id="15" name="Flecha: a la izquierda y derecha 14">
            <a:extLst>
              <a:ext uri="{FF2B5EF4-FFF2-40B4-BE49-F238E27FC236}">
                <a16:creationId xmlns:a16="http://schemas.microsoft.com/office/drawing/2014/main" id="{DEFBA0CD-3A33-4354-99EA-13A6EC7470A4}"/>
              </a:ext>
            </a:extLst>
          </p:cNvPr>
          <p:cNvSpPr/>
          <p:nvPr/>
        </p:nvSpPr>
        <p:spPr>
          <a:xfrm>
            <a:off x="8686421" y="2050441"/>
            <a:ext cx="626826" cy="453608"/>
          </a:xfrm>
          <a:prstGeom prst="leftRightArrow">
            <a:avLst/>
          </a:prstGeom>
          <a:solidFill>
            <a:srgbClr val="73EDFF"/>
          </a:solidFill>
          <a:ln>
            <a:solidFill>
              <a:srgbClr val="73E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a la izquierda y derecha 15">
            <a:extLst>
              <a:ext uri="{FF2B5EF4-FFF2-40B4-BE49-F238E27FC236}">
                <a16:creationId xmlns:a16="http://schemas.microsoft.com/office/drawing/2014/main" id="{032B90AA-F6F4-C5E6-F941-663D3AA72B43}"/>
              </a:ext>
            </a:extLst>
          </p:cNvPr>
          <p:cNvSpPr/>
          <p:nvPr/>
        </p:nvSpPr>
        <p:spPr>
          <a:xfrm>
            <a:off x="8686421" y="4596451"/>
            <a:ext cx="626826" cy="453608"/>
          </a:xfrm>
          <a:prstGeom prst="leftRightArrow">
            <a:avLst/>
          </a:prstGeom>
          <a:solidFill>
            <a:srgbClr val="73EDFF"/>
          </a:solidFill>
          <a:ln>
            <a:solidFill>
              <a:srgbClr val="73E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03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284" y="118505"/>
            <a:ext cx="707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Arquitecturas 5G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46418AA-3B69-6175-826C-1BA0E739CC56}"/>
              </a:ext>
            </a:extLst>
          </p:cNvPr>
          <p:cNvSpPr/>
          <p:nvPr/>
        </p:nvSpPr>
        <p:spPr>
          <a:xfrm>
            <a:off x="1244184" y="1104905"/>
            <a:ext cx="3018327" cy="699258"/>
          </a:xfrm>
          <a:prstGeom prst="roundRect">
            <a:avLst/>
          </a:prstGeom>
          <a:solidFill>
            <a:srgbClr val="15E3FF"/>
          </a:solidFill>
          <a:ln w="28575">
            <a:solidFill>
              <a:srgbClr val="15E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Antena Activa</a:t>
            </a:r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03F3785F-0238-97D1-2CBA-421917643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184" y="2022643"/>
            <a:ext cx="9144000" cy="1655762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ED092C63-2B24-B8A7-A646-C586661F9BFE}"/>
              </a:ext>
            </a:extLst>
          </p:cNvPr>
          <p:cNvGrpSpPr/>
          <p:nvPr/>
        </p:nvGrpSpPr>
        <p:grpSpPr>
          <a:xfrm>
            <a:off x="140569" y="2679383"/>
            <a:ext cx="11573456" cy="1429773"/>
            <a:chOff x="140569" y="2679383"/>
            <a:chExt cx="11573456" cy="1429773"/>
          </a:xfrm>
        </p:grpSpPr>
        <p:sp>
          <p:nvSpPr>
            <p:cNvPr id="14" name="Globo: flecha derecha 13">
              <a:extLst>
                <a:ext uri="{FF2B5EF4-FFF2-40B4-BE49-F238E27FC236}">
                  <a16:creationId xmlns:a16="http://schemas.microsoft.com/office/drawing/2014/main" id="{CB186855-8C1F-CDB1-900D-2F064036ED21}"/>
                </a:ext>
              </a:extLst>
            </p:cNvPr>
            <p:cNvSpPr/>
            <p:nvPr/>
          </p:nvSpPr>
          <p:spPr>
            <a:xfrm rot="16200000">
              <a:off x="9563166" y="1728856"/>
              <a:ext cx="1200331" cy="3101386"/>
            </a:xfrm>
            <a:prstGeom prst="rightArrowCallout">
              <a:avLst/>
            </a:prstGeom>
            <a:noFill/>
            <a:ln w="28575"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s-E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Formación de haces</a:t>
              </a:r>
            </a:p>
            <a:p>
              <a:pPr algn="ctr"/>
              <a:r>
                <a:rPr lang="es-ES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“Beamforming”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4C503A5-98A4-A9F5-7A63-21C074AB3D8E}"/>
                </a:ext>
              </a:extLst>
            </p:cNvPr>
            <p:cNvSpPr txBox="1"/>
            <p:nvPr/>
          </p:nvSpPr>
          <p:spPr>
            <a:xfrm>
              <a:off x="140569" y="3185826"/>
              <a:ext cx="670308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S" sz="1800" dirty="0" err="1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mMIMO</a:t>
              </a:r>
              <a:r>
                <a:rPr lang="es-ES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 es un conjunto de múltiples elementos de antenas que se integran en un sistema en forma de matriz y que se utiliza para transmitir varios flujos de datos.</a:t>
              </a:r>
              <a:endParaRPr lang="es-ES" dirty="0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6B39A76-1FB5-6913-6F07-DDCEB977A73A}"/>
              </a:ext>
            </a:extLst>
          </p:cNvPr>
          <p:cNvGrpSpPr/>
          <p:nvPr/>
        </p:nvGrpSpPr>
        <p:grpSpPr>
          <a:xfrm>
            <a:off x="200635" y="2022643"/>
            <a:ext cx="11297927" cy="1209184"/>
            <a:chOff x="200635" y="2022643"/>
            <a:chExt cx="11297927" cy="1209184"/>
          </a:xfrm>
        </p:grpSpPr>
        <p:sp>
          <p:nvSpPr>
            <p:cNvPr id="13" name="Globo: flecha derecha 12">
              <a:extLst>
                <a:ext uri="{FF2B5EF4-FFF2-40B4-BE49-F238E27FC236}">
                  <a16:creationId xmlns:a16="http://schemas.microsoft.com/office/drawing/2014/main" id="{FCB32DDC-466D-242E-1685-491D5852704A}"/>
                </a:ext>
              </a:extLst>
            </p:cNvPr>
            <p:cNvSpPr/>
            <p:nvPr/>
          </p:nvSpPr>
          <p:spPr>
            <a:xfrm rot="5400000">
              <a:off x="682791" y="1549342"/>
              <a:ext cx="1200329" cy="2164641"/>
            </a:xfrm>
            <a:prstGeom prst="rightArrowCallout">
              <a:avLst/>
            </a:prstGeom>
            <a:noFill/>
            <a:ln w="28575"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s-ES" sz="2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Massive</a:t>
              </a:r>
              <a:r>
                <a:rPr lang="es-ES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MIMO</a:t>
              </a: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3482747F-B113-2359-D8B0-A12CF9B0394B}"/>
                </a:ext>
              </a:extLst>
            </p:cNvPr>
            <p:cNvSpPr txBox="1"/>
            <p:nvPr/>
          </p:nvSpPr>
          <p:spPr>
            <a:xfrm>
              <a:off x="2753347" y="2022643"/>
              <a:ext cx="874521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S" dirty="0"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S</a:t>
              </a:r>
              <a:r>
                <a:rPr lang="es-ES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rPr>
                <a:t>e trata de</a:t>
              </a:r>
              <a:r>
                <a:rPr lang="es-E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un sistema de tratamiento de señales que permite generar haces más estrechos y direccionales, de forma que será posible orientar cada uno de ellos hacia el punto donde se encuentra el usuario.</a:t>
              </a:r>
              <a:endParaRPr lang="es-ES" dirty="0"/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F6908AF5-2657-3A3E-2866-8B7E27CC5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529" y="3936882"/>
            <a:ext cx="4465599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36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274" y="117840"/>
            <a:ext cx="707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Índice</a:t>
            </a:r>
            <a:r>
              <a:rPr lang="en-029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 de </a:t>
            </a: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contenidos</a:t>
            </a:r>
            <a:endParaRPr lang="en-029" alt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48CDE726-FD22-CA87-ED09-47605EF1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91" y="1092994"/>
            <a:ext cx="7594600" cy="417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118800" rIns="91432" bIns="11880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Introducción y objetivos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Escenarios de aplicación del 5G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Despliegue de frecuencias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Arquitecturas 5G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Antenas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latin typeface="Arial Narrow" panose="020B0606020202030204" pitchFamily="34" charset="0"/>
              </a:rPr>
              <a:t>Implementación banda 700 MHz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Casos reales</a:t>
            </a: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Conclusiones y líneas futuras</a:t>
            </a:r>
            <a:endParaRPr lang="en-029" altLang="es-E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8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284" y="118505"/>
            <a:ext cx="707390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Implementación banda 700 MHz</a:t>
            </a:r>
          </a:p>
        </p:txBody>
      </p:sp>
      <p:grpSp>
        <p:nvGrpSpPr>
          <p:cNvPr id="1028" name="Grupo 1027">
            <a:extLst>
              <a:ext uri="{FF2B5EF4-FFF2-40B4-BE49-F238E27FC236}">
                <a16:creationId xmlns:a16="http://schemas.microsoft.com/office/drawing/2014/main" id="{C077E53A-DE03-FC5A-9E7E-622A98384638}"/>
              </a:ext>
            </a:extLst>
          </p:cNvPr>
          <p:cNvGrpSpPr/>
          <p:nvPr/>
        </p:nvGrpSpPr>
        <p:grpSpPr>
          <a:xfrm>
            <a:off x="1879808" y="1477106"/>
            <a:ext cx="8586555" cy="1816292"/>
            <a:chOff x="1879808" y="1856935"/>
            <a:chExt cx="8586555" cy="1816292"/>
          </a:xfrm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603E0FA8-E3CB-7120-BA81-D278DF8991CB}"/>
                </a:ext>
              </a:extLst>
            </p:cNvPr>
            <p:cNvSpPr/>
            <p:nvPr/>
          </p:nvSpPr>
          <p:spPr>
            <a:xfrm>
              <a:off x="1879808" y="1856935"/>
              <a:ext cx="3283033" cy="1653028"/>
            </a:xfrm>
            <a:prstGeom prst="ellipse">
              <a:avLst/>
            </a:prstGeom>
            <a:solidFill>
              <a:srgbClr val="512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800" b="1" dirty="0"/>
                <a:t>¿POR QUÉ BANDA 700MHZ?</a:t>
              </a:r>
            </a:p>
          </p:txBody>
        </p:sp>
        <p:grpSp>
          <p:nvGrpSpPr>
            <p:cNvPr id="1027" name="Grupo 1026">
              <a:extLst>
                <a:ext uri="{FF2B5EF4-FFF2-40B4-BE49-F238E27FC236}">
                  <a16:creationId xmlns:a16="http://schemas.microsoft.com/office/drawing/2014/main" id="{1F639D53-C1BB-5BF6-1A40-A739E3B9E6A1}"/>
                </a:ext>
              </a:extLst>
            </p:cNvPr>
            <p:cNvGrpSpPr/>
            <p:nvPr/>
          </p:nvGrpSpPr>
          <p:grpSpPr>
            <a:xfrm>
              <a:off x="5162841" y="1856935"/>
              <a:ext cx="5000490" cy="826514"/>
              <a:chOff x="5162841" y="1603717"/>
              <a:chExt cx="5000490" cy="1079732"/>
            </a:xfrm>
          </p:grpSpPr>
          <p:cxnSp>
            <p:nvCxnSpPr>
              <p:cNvPr id="26" name="Conector recto de flecha 25">
                <a:extLst>
                  <a:ext uri="{FF2B5EF4-FFF2-40B4-BE49-F238E27FC236}">
                    <a16:creationId xmlns:a16="http://schemas.microsoft.com/office/drawing/2014/main" id="{D20C5F42-0FB1-B08E-5504-496EA0D83BEE}"/>
                  </a:ext>
                </a:extLst>
              </p:cNvPr>
              <p:cNvCxnSpPr>
                <a:cxnSpLocks/>
                <a:stCxn id="24" idx="6"/>
              </p:cNvCxnSpPr>
              <p:nvPr/>
            </p:nvCxnSpPr>
            <p:spPr>
              <a:xfrm flipV="1">
                <a:off x="5162841" y="1856935"/>
                <a:ext cx="2321171" cy="826514"/>
              </a:xfrm>
              <a:prstGeom prst="straightConnector1">
                <a:avLst/>
              </a:prstGeom>
              <a:ln w="28575">
                <a:solidFill>
                  <a:srgbClr val="51237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F3B0FEEA-CC51-DE2B-4C2E-0405E8B75AF9}"/>
                  </a:ext>
                </a:extLst>
              </p:cNvPr>
              <p:cNvSpPr txBox="1"/>
              <p:nvPr/>
            </p:nvSpPr>
            <p:spPr>
              <a:xfrm>
                <a:off x="7610622" y="1603717"/>
                <a:ext cx="2552709" cy="603105"/>
              </a:xfrm>
              <a:prstGeom prst="rect">
                <a:avLst/>
              </a:prstGeom>
              <a:noFill/>
              <a:ln>
                <a:solidFill>
                  <a:srgbClr val="51237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/>
                  <a:t>Mayor despliegue.</a:t>
                </a:r>
              </a:p>
            </p:txBody>
          </p:sp>
        </p:grpSp>
        <p:grpSp>
          <p:nvGrpSpPr>
            <p:cNvPr id="1025" name="Grupo 1024">
              <a:extLst>
                <a:ext uri="{FF2B5EF4-FFF2-40B4-BE49-F238E27FC236}">
                  <a16:creationId xmlns:a16="http://schemas.microsoft.com/office/drawing/2014/main" id="{A48191CC-7755-D76A-7526-051048D4E9FE}"/>
                </a:ext>
              </a:extLst>
            </p:cNvPr>
            <p:cNvGrpSpPr/>
            <p:nvPr/>
          </p:nvGrpSpPr>
          <p:grpSpPr>
            <a:xfrm>
              <a:off x="5162841" y="2683449"/>
              <a:ext cx="5303522" cy="989778"/>
              <a:chOff x="5162841" y="2683449"/>
              <a:chExt cx="5303522" cy="1531317"/>
            </a:xfrm>
          </p:grpSpPr>
          <p:cxnSp>
            <p:nvCxnSpPr>
              <p:cNvPr id="28" name="Conector recto de flecha 27">
                <a:extLst>
                  <a:ext uri="{FF2B5EF4-FFF2-40B4-BE49-F238E27FC236}">
                    <a16:creationId xmlns:a16="http://schemas.microsoft.com/office/drawing/2014/main" id="{04BDB8DD-6D8C-6631-7B81-55CFA8CCF4AE}"/>
                  </a:ext>
                </a:extLst>
              </p:cNvPr>
              <p:cNvCxnSpPr>
                <a:cxnSpLocks/>
                <a:stCxn id="24" idx="6"/>
              </p:cNvCxnSpPr>
              <p:nvPr/>
            </p:nvCxnSpPr>
            <p:spPr>
              <a:xfrm>
                <a:off x="5162841" y="2683449"/>
                <a:ext cx="2321171" cy="1039372"/>
              </a:xfrm>
              <a:prstGeom prst="straightConnector1">
                <a:avLst/>
              </a:prstGeom>
              <a:ln w="28575">
                <a:solidFill>
                  <a:srgbClr val="51237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CuadroTexto 1023">
                <a:extLst>
                  <a:ext uri="{FF2B5EF4-FFF2-40B4-BE49-F238E27FC236}">
                    <a16:creationId xmlns:a16="http://schemas.microsoft.com/office/drawing/2014/main" id="{CEC04CC4-1D4E-08F7-F23C-381AF9DACE14}"/>
                  </a:ext>
                </a:extLst>
              </p:cNvPr>
              <p:cNvSpPr txBox="1"/>
              <p:nvPr/>
            </p:nvSpPr>
            <p:spPr>
              <a:xfrm>
                <a:off x="7608274" y="3500509"/>
                <a:ext cx="2858089" cy="714257"/>
              </a:xfrm>
              <a:prstGeom prst="rect">
                <a:avLst/>
              </a:prstGeom>
              <a:noFill/>
              <a:ln>
                <a:solidFill>
                  <a:srgbClr val="51237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400" dirty="0"/>
                  <a:t>Zona rural y urbana.</a:t>
                </a:r>
              </a:p>
            </p:txBody>
          </p:sp>
        </p:grpSp>
      </p:grpSp>
      <p:sp>
        <p:nvSpPr>
          <p:cNvPr id="1030" name="Título 1029">
            <a:extLst>
              <a:ext uri="{FF2B5EF4-FFF2-40B4-BE49-F238E27FC236}">
                <a16:creationId xmlns:a16="http://schemas.microsoft.com/office/drawing/2014/main" id="{E42201FC-AEFD-D41C-84A0-602D1C848D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grpSp>
        <p:nvGrpSpPr>
          <p:cNvPr id="1036" name="Grupo 1035">
            <a:extLst>
              <a:ext uri="{FF2B5EF4-FFF2-40B4-BE49-F238E27FC236}">
                <a16:creationId xmlns:a16="http://schemas.microsoft.com/office/drawing/2014/main" id="{7C38FB58-778A-5128-BB5F-E1907A2F948C}"/>
              </a:ext>
            </a:extLst>
          </p:cNvPr>
          <p:cNvGrpSpPr/>
          <p:nvPr/>
        </p:nvGrpSpPr>
        <p:grpSpPr>
          <a:xfrm>
            <a:off x="2942639" y="3602039"/>
            <a:ext cx="5565678" cy="2533575"/>
            <a:chOff x="2942639" y="3602039"/>
            <a:chExt cx="5565678" cy="2533575"/>
          </a:xfrm>
        </p:grpSpPr>
        <p:pic>
          <p:nvPicPr>
            <p:cNvPr id="1032" name="Imagen 1031" descr="Torres de telefonía móvil">
              <a:extLst>
                <a:ext uri="{FF2B5EF4-FFF2-40B4-BE49-F238E27FC236}">
                  <a16:creationId xmlns:a16="http://schemas.microsoft.com/office/drawing/2014/main" id="{9BF8A5EC-32B3-0C94-66B9-86FC3B1BB9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59" t="1" r="3863" b="2017"/>
            <a:stretch/>
          </p:blipFill>
          <p:spPr>
            <a:xfrm>
              <a:off x="6393767" y="3602039"/>
              <a:ext cx="2114550" cy="2524126"/>
            </a:xfrm>
            <a:prstGeom prst="rect">
              <a:avLst/>
            </a:prstGeom>
          </p:spPr>
        </p:pic>
        <p:pic>
          <p:nvPicPr>
            <p:cNvPr id="1034" name="Imagen 1033">
              <a:extLst>
                <a:ext uri="{FF2B5EF4-FFF2-40B4-BE49-F238E27FC236}">
                  <a16:creationId xmlns:a16="http://schemas.microsoft.com/office/drawing/2014/main" id="{541565E5-7DB0-448E-D13A-25B4837FA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42639" y="3611489"/>
              <a:ext cx="2114550" cy="2524125"/>
            </a:xfrm>
            <a:prstGeom prst="rect">
              <a:avLst/>
            </a:prstGeom>
          </p:spPr>
        </p:pic>
        <p:sp>
          <p:nvSpPr>
            <p:cNvPr id="1035" name="CuadroTexto 1034">
              <a:extLst>
                <a:ext uri="{FF2B5EF4-FFF2-40B4-BE49-F238E27FC236}">
                  <a16:creationId xmlns:a16="http://schemas.microsoft.com/office/drawing/2014/main" id="{36ADA781-F4D4-A81E-944D-77B2F14D7BE6}"/>
                </a:ext>
              </a:extLst>
            </p:cNvPr>
            <p:cNvSpPr txBox="1"/>
            <p:nvPr/>
          </p:nvSpPr>
          <p:spPr>
            <a:xfrm>
              <a:off x="5447239" y="4602492"/>
              <a:ext cx="778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b="1" dirty="0">
                  <a:solidFill>
                    <a:srgbClr val="512373"/>
                  </a:solidFill>
                </a:rPr>
                <a:t>vs.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016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284" y="118505"/>
            <a:ext cx="707390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Implementación banda 700 MHz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E9C8442-9066-1273-82E3-FB740D24B545}"/>
              </a:ext>
            </a:extLst>
          </p:cNvPr>
          <p:cNvGrpSpPr/>
          <p:nvPr/>
        </p:nvGrpSpPr>
        <p:grpSpPr>
          <a:xfrm>
            <a:off x="1360692" y="1214438"/>
            <a:ext cx="2663361" cy="4680777"/>
            <a:chOff x="1360692" y="1214438"/>
            <a:chExt cx="2663361" cy="4680777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1DB6FB1D-EA9F-53C9-1B72-A75ED92D8C3B}"/>
                </a:ext>
              </a:extLst>
            </p:cNvPr>
            <p:cNvSpPr/>
            <p:nvPr/>
          </p:nvSpPr>
          <p:spPr>
            <a:xfrm>
              <a:off x="1366578" y="1214438"/>
              <a:ext cx="2657475" cy="1073150"/>
            </a:xfrm>
            <a:prstGeom prst="roundRect">
              <a:avLst/>
            </a:prstGeom>
            <a:solidFill>
              <a:srgbClr val="FF99CC"/>
            </a:solidFill>
            <a:ln w="19050">
              <a:solidFill>
                <a:srgbClr val="FF71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200" dirty="0">
                  <a:latin typeface="Arial" panose="020B0604020202020204" pitchFamily="34" charset="0"/>
                  <a:cs typeface="Arial" panose="020B0604020202020204" pitchFamily="34" charset="0"/>
                </a:rPr>
                <a:t>Diseño radio hardware</a:t>
              </a:r>
            </a:p>
          </p:txBody>
        </p:sp>
        <p:sp>
          <p:nvSpPr>
            <p:cNvPr id="12" name="Flecha: hacia abajo 11">
              <a:extLst>
                <a:ext uri="{FF2B5EF4-FFF2-40B4-BE49-F238E27FC236}">
                  <a16:creationId xmlns:a16="http://schemas.microsoft.com/office/drawing/2014/main" id="{D55CD13C-50E6-7FDB-9FE2-080BA3822B0C}"/>
                </a:ext>
              </a:extLst>
            </p:cNvPr>
            <p:cNvSpPr/>
            <p:nvPr/>
          </p:nvSpPr>
          <p:spPr>
            <a:xfrm>
              <a:off x="2430203" y="2360613"/>
              <a:ext cx="530225" cy="508000"/>
            </a:xfrm>
            <a:prstGeom prst="downArrow">
              <a:avLst/>
            </a:prstGeom>
            <a:solidFill>
              <a:srgbClr val="0716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96FFDC47-1F3E-D9C8-F55D-AE6FA0C7B770}"/>
                </a:ext>
              </a:extLst>
            </p:cNvPr>
            <p:cNvSpPr/>
            <p:nvPr/>
          </p:nvSpPr>
          <p:spPr>
            <a:xfrm>
              <a:off x="1360692" y="3042477"/>
              <a:ext cx="2652713" cy="2852738"/>
            </a:xfrm>
            <a:prstGeom prst="roundRect">
              <a:avLst/>
            </a:prstGeom>
            <a:noFill/>
            <a:ln>
              <a:solidFill>
                <a:srgbClr val="FF71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66C5B627-4D46-EF49-55C1-2930D57DAE9B}"/>
                </a:ext>
              </a:extLst>
            </p:cNvPr>
            <p:cNvSpPr txBox="1"/>
            <p:nvPr/>
          </p:nvSpPr>
          <p:spPr>
            <a:xfrm>
              <a:off x="1524000" y="3111123"/>
              <a:ext cx="2489405" cy="2534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Tipo de instalación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Nº</a:t>
              </a: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 sectores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Antena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RRU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BBU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Coaxiales/FO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B6FFC8E7-0A62-1CCC-91AE-4751188EFDE4}"/>
              </a:ext>
            </a:extLst>
          </p:cNvPr>
          <p:cNvGrpSpPr/>
          <p:nvPr/>
        </p:nvGrpSpPr>
        <p:grpSpPr>
          <a:xfrm>
            <a:off x="4588031" y="1214438"/>
            <a:ext cx="2750289" cy="4668837"/>
            <a:chOff x="4588031" y="1214438"/>
            <a:chExt cx="2750289" cy="4668837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EBE64D99-B242-4FC6-9F54-20921012D13D}"/>
                </a:ext>
              </a:extLst>
            </p:cNvPr>
            <p:cNvSpPr/>
            <p:nvPr/>
          </p:nvSpPr>
          <p:spPr>
            <a:xfrm>
              <a:off x="4588031" y="1214438"/>
              <a:ext cx="2733675" cy="1073150"/>
            </a:xfrm>
            <a:prstGeom prst="roundRect">
              <a:avLst/>
            </a:prstGeom>
            <a:solidFill>
              <a:srgbClr val="FF99CC"/>
            </a:solidFill>
            <a:ln w="19050">
              <a:solidFill>
                <a:srgbClr val="FF71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200" dirty="0">
                  <a:latin typeface="Arial" panose="020B0604020202020204" pitchFamily="34" charset="0"/>
                  <a:cs typeface="Arial" panose="020B0604020202020204" pitchFamily="34" charset="0"/>
                </a:rPr>
                <a:t>Instalación e integración</a:t>
              </a:r>
            </a:p>
          </p:txBody>
        </p:sp>
        <p:sp>
          <p:nvSpPr>
            <p:cNvPr id="13" name="Flecha: hacia abajo 12">
              <a:extLst>
                <a:ext uri="{FF2B5EF4-FFF2-40B4-BE49-F238E27FC236}">
                  <a16:creationId xmlns:a16="http://schemas.microsoft.com/office/drawing/2014/main" id="{7F2524A7-844C-FF69-C119-E91A802576F0}"/>
                </a:ext>
              </a:extLst>
            </p:cNvPr>
            <p:cNvSpPr/>
            <p:nvPr/>
          </p:nvSpPr>
          <p:spPr>
            <a:xfrm>
              <a:off x="5689756" y="2360613"/>
              <a:ext cx="530225" cy="508000"/>
            </a:xfrm>
            <a:prstGeom prst="downArrow">
              <a:avLst/>
            </a:prstGeom>
            <a:solidFill>
              <a:srgbClr val="0716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556D8BB1-3506-09D8-56DD-46244C3B1C35}"/>
                </a:ext>
              </a:extLst>
            </p:cNvPr>
            <p:cNvSpPr/>
            <p:nvPr/>
          </p:nvSpPr>
          <p:spPr>
            <a:xfrm>
              <a:off x="4588031" y="3030538"/>
              <a:ext cx="2733675" cy="2852737"/>
            </a:xfrm>
            <a:prstGeom prst="roundRect">
              <a:avLst/>
            </a:prstGeom>
            <a:noFill/>
            <a:ln>
              <a:solidFill>
                <a:srgbClr val="FF71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A72C3539-92CC-8455-685C-9B1F95E0BB46}"/>
                </a:ext>
              </a:extLst>
            </p:cNvPr>
            <p:cNvSpPr txBox="1"/>
            <p:nvPr/>
          </p:nvSpPr>
          <p:spPr>
            <a:xfrm>
              <a:off x="4848915" y="3915840"/>
              <a:ext cx="2489405" cy="87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PCI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PRACH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E5E8339-8EBD-5DD6-DB37-D80432367B06}"/>
              </a:ext>
            </a:extLst>
          </p:cNvPr>
          <p:cNvGrpSpPr/>
          <p:nvPr/>
        </p:nvGrpSpPr>
        <p:grpSpPr>
          <a:xfrm>
            <a:off x="7862313" y="1214438"/>
            <a:ext cx="2652713" cy="4729170"/>
            <a:chOff x="7862313" y="1214438"/>
            <a:chExt cx="2652713" cy="4729170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12835DF8-C0B6-CFF4-1998-1F47027B96BE}"/>
                </a:ext>
              </a:extLst>
            </p:cNvPr>
            <p:cNvSpPr/>
            <p:nvPr/>
          </p:nvSpPr>
          <p:spPr>
            <a:xfrm>
              <a:off x="7862313" y="1214438"/>
              <a:ext cx="2652713" cy="1073150"/>
            </a:xfrm>
            <a:prstGeom prst="roundRect">
              <a:avLst/>
            </a:prstGeom>
            <a:solidFill>
              <a:srgbClr val="FF99CC"/>
            </a:solidFill>
            <a:ln w="19050">
              <a:solidFill>
                <a:srgbClr val="FF71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200" dirty="0">
                  <a:latin typeface="Arial" panose="020B0604020202020204" pitchFamily="34" charset="0"/>
                  <a:cs typeface="Arial" panose="020B0604020202020204" pitchFamily="34" charset="0"/>
                </a:rPr>
                <a:t>Monitorización de </a:t>
              </a:r>
              <a:r>
                <a:rPr lang="es-E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KPIs</a:t>
              </a:r>
              <a:endParaRPr lang="es-E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lecha: hacia abajo 13">
              <a:extLst>
                <a:ext uri="{FF2B5EF4-FFF2-40B4-BE49-F238E27FC236}">
                  <a16:creationId xmlns:a16="http://schemas.microsoft.com/office/drawing/2014/main" id="{522E627E-85EA-67B4-47C7-C9688BFCFF61}"/>
                </a:ext>
              </a:extLst>
            </p:cNvPr>
            <p:cNvSpPr/>
            <p:nvPr/>
          </p:nvSpPr>
          <p:spPr>
            <a:xfrm>
              <a:off x="8924351" y="2360613"/>
              <a:ext cx="530225" cy="508000"/>
            </a:xfrm>
            <a:prstGeom prst="downArrow">
              <a:avLst/>
            </a:prstGeom>
            <a:solidFill>
              <a:srgbClr val="0716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6EDEE7BE-5A26-64ED-07C6-22C150131CC4}"/>
                </a:ext>
              </a:extLst>
            </p:cNvPr>
            <p:cNvSpPr/>
            <p:nvPr/>
          </p:nvSpPr>
          <p:spPr>
            <a:xfrm>
              <a:off x="7862313" y="3044825"/>
              <a:ext cx="2652713" cy="2852738"/>
            </a:xfrm>
            <a:prstGeom prst="roundRect">
              <a:avLst/>
            </a:prstGeom>
            <a:noFill/>
            <a:ln>
              <a:solidFill>
                <a:srgbClr val="FF71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B058D8CC-FB55-8BFB-C93C-78225305124C}"/>
                </a:ext>
              </a:extLst>
            </p:cNvPr>
            <p:cNvSpPr txBox="1"/>
            <p:nvPr/>
          </p:nvSpPr>
          <p:spPr>
            <a:xfrm>
              <a:off x="8025621" y="2994083"/>
              <a:ext cx="2489405" cy="294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DCR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CSSR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Throughput</a:t>
              </a:r>
              <a:endParaRPr lang="es-E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Split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RSSI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dirty="0" err="1">
                  <a:latin typeface="Arial" panose="020B0604020202020204" pitchFamily="34" charset="0"/>
                  <a:cs typeface="Arial" panose="020B0604020202020204" pitchFamily="34" charset="0"/>
                </a:rPr>
                <a:t>Handover</a:t>
              </a:r>
              <a:endParaRPr lang="es-E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s-ES" dirty="0">
                  <a:latin typeface="Arial" panose="020B0604020202020204" pitchFamily="34" charset="0"/>
                  <a:cs typeface="Arial" panose="020B0604020202020204" pitchFamily="34" charset="0"/>
                </a:rPr>
                <a:t>Disponibilidad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384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274" y="117840"/>
            <a:ext cx="707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Índice</a:t>
            </a:r>
            <a:r>
              <a:rPr lang="en-029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 de </a:t>
            </a: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contenidos</a:t>
            </a:r>
            <a:endParaRPr lang="en-029" alt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48CDE726-FD22-CA87-ED09-47605EF1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91" y="1092994"/>
            <a:ext cx="7594600" cy="417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118800" rIns="91432" bIns="11880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Introducción y objetivos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Escenarios de aplicación del 5G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Despliegue de frecuencias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Arquitecturas 5G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Antenas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Implementación banda 700 MHz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latin typeface="Arial Narrow" panose="020B0606020202030204" pitchFamily="34" charset="0"/>
              </a:rPr>
              <a:t>Casos reales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Conclusiones y líneas futuras</a:t>
            </a:r>
            <a:endParaRPr lang="en-029" altLang="es-ES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43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284" y="118505"/>
            <a:ext cx="707390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Casos reales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C83E7DB-253E-A6DA-4715-137B8534661A}"/>
              </a:ext>
            </a:extLst>
          </p:cNvPr>
          <p:cNvGrpSpPr/>
          <p:nvPr/>
        </p:nvGrpSpPr>
        <p:grpSpPr>
          <a:xfrm>
            <a:off x="506437" y="1720995"/>
            <a:ext cx="6321082" cy="659703"/>
            <a:chOff x="506437" y="1720995"/>
            <a:chExt cx="6321082" cy="659703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FE975388-5878-1552-2C5B-21BDDB461C25}"/>
                </a:ext>
              </a:extLst>
            </p:cNvPr>
            <p:cNvSpPr txBox="1">
              <a:spLocks/>
            </p:cNvSpPr>
            <p:nvPr/>
          </p:nvSpPr>
          <p:spPr>
            <a:xfrm>
              <a:off x="1719774" y="1720995"/>
              <a:ext cx="5107745" cy="659703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anchor="ctr" anchorCtr="0">
              <a:noAutofit/>
            </a:bodyPr>
            <a:lstStyle/>
            <a:p>
              <a:r>
                <a:rPr lang="es-ES" sz="2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NR700 en zona urbana vs zona rural.</a:t>
              </a:r>
              <a:endParaRPr lang="es-ES" sz="2200" dirty="0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2AB8D1C-C7BE-0241-CBEF-055BF060BAD9}"/>
                </a:ext>
              </a:extLst>
            </p:cNvPr>
            <p:cNvSpPr/>
            <p:nvPr/>
          </p:nvSpPr>
          <p:spPr>
            <a:xfrm>
              <a:off x="506437" y="1720995"/>
              <a:ext cx="737747" cy="65970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82C723E1-5BE6-1D27-67DE-C1CE19A2EC07}"/>
              </a:ext>
            </a:extLst>
          </p:cNvPr>
          <p:cNvGrpSpPr/>
          <p:nvPr/>
        </p:nvGrpSpPr>
        <p:grpSpPr>
          <a:xfrm>
            <a:off x="506436" y="2854341"/>
            <a:ext cx="8328074" cy="1045223"/>
            <a:chOff x="506436" y="2854341"/>
            <a:chExt cx="8328074" cy="1045223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EC35AED4-DFF0-8F5D-61A9-4DEEF7B43E9F}"/>
                </a:ext>
              </a:extLst>
            </p:cNvPr>
            <p:cNvSpPr txBox="1"/>
            <p:nvPr/>
          </p:nvSpPr>
          <p:spPr>
            <a:xfrm>
              <a:off x="1719774" y="2854341"/>
              <a:ext cx="7114736" cy="1045223"/>
            </a:xfrm>
            <a:prstGeom prst="rect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lvl="2" algn="just">
                <a:lnSpc>
                  <a:spcPct val="150000"/>
                </a:lnSpc>
              </a:pPr>
              <a:r>
                <a:rPr lang="es-ES" sz="2200" dirty="0"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Despliegue de todas las frecuencias 5G en un mismo site.</a:t>
              </a: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5233FF3B-E822-7A48-EF5C-32AB4B7DAF10}"/>
                </a:ext>
              </a:extLst>
            </p:cNvPr>
            <p:cNvSpPr/>
            <p:nvPr/>
          </p:nvSpPr>
          <p:spPr>
            <a:xfrm>
              <a:off x="506436" y="3047100"/>
              <a:ext cx="737747" cy="65970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22B1B8E-787E-B00F-758C-FF3DF6D02F8A}"/>
              </a:ext>
            </a:extLst>
          </p:cNvPr>
          <p:cNvGrpSpPr/>
          <p:nvPr/>
        </p:nvGrpSpPr>
        <p:grpSpPr>
          <a:xfrm>
            <a:off x="543403" y="4373207"/>
            <a:ext cx="11439560" cy="1045223"/>
            <a:chOff x="543403" y="4373207"/>
            <a:chExt cx="11439560" cy="1045223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52F0A6CC-29C8-866C-CC3D-01A9B48754E0}"/>
                </a:ext>
              </a:extLst>
            </p:cNvPr>
            <p:cNvSpPr txBox="1"/>
            <p:nvPr/>
          </p:nvSpPr>
          <p:spPr>
            <a:xfrm>
              <a:off x="1719774" y="4373207"/>
              <a:ext cx="10263189" cy="1045223"/>
            </a:xfrm>
            <a:prstGeom prst="rect">
              <a:avLst/>
            </a:prstGeom>
            <a:noFill/>
            <a:ln w="28575">
              <a:solidFill>
                <a:schemeClr val="accent4">
                  <a:lumMod val="40000"/>
                  <a:lumOff val="6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lvl="2">
                <a:lnSpc>
                  <a:spcPct val="150000"/>
                </a:lnSpc>
              </a:pPr>
              <a:r>
                <a:rPr lang="es-ES" sz="2200" dirty="0">
                  <a:effectLst/>
                  <a:latin typeface="Arial" panose="020B0604020202020204" pitchFamily="34" charset="0"/>
                  <a:cs typeface="Times New Roman" panose="02020603050405020304" pitchFamily="18" charset="0"/>
                </a:rPr>
                <a:t>Cómo afecta en número de usuarios y alcance el encendido de NR700 a las celdas NR3500.</a:t>
              </a:r>
            </a:p>
          </p:txBody>
        </p:sp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609B0F7E-5D7C-FFAF-0521-A025060DE3AD}"/>
                </a:ext>
              </a:extLst>
            </p:cNvPr>
            <p:cNvSpPr/>
            <p:nvPr/>
          </p:nvSpPr>
          <p:spPr>
            <a:xfrm>
              <a:off x="543403" y="4565966"/>
              <a:ext cx="737747" cy="65970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16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274" y="117840"/>
            <a:ext cx="707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Índice</a:t>
            </a:r>
            <a:r>
              <a:rPr lang="en-029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 de </a:t>
            </a: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contenidos</a:t>
            </a:r>
            <a:endParaRPr lang="en-029" alt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48CDE726-FD22-CA87-ED09-47605EF1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91" y="1092994"/>
            <a:ext cx="7594600" cy="417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118800" rIns="91432" bIns="11880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latin typeface="Arial Narrow" panose="020B0606020202030204" pitchFamily="34" charset="0"/>
              </a:rPr>
              <a:t>Introducción y objetivos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Escenarios de aplicación del 5G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Despliegue de frecuencias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Arquitecturas 5G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Antenas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Implementación banda 700 MHz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Casos reales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Conclusiones y líneas futuras</a:t>
            </a:r>
            <a:endParaRPr lang="en-029" altLang="es-E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97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284" y="118505"/>
            <a:ext cx="707390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Casos reales</a:t>
            </a:r>
          </a:p>
        </p:txBody>
      </p:sp>
      <p:pic>
        <p:nvPicPr>
          <p:cNvPr id="5122" name="Picture 1">
            <a:extLst>
              <a:ext uri="{FF2B5EF4-FFF2-40B4-BE49-F238E27FC236}">
                <a16:creationId xmlns:a16="http://schemas.microsoft.com/office/drawing/2014/main" id="{A5A4CA37-07B8-23C5-329A-CD7306E2B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69293" r="15356" b="19873"/>
          <a:stretch>
            <a:fillRect/>
          </a:stretch>
        </p:blipFill>
        <p:spPr bwMode="auto">
          <a:xfrm>
            <a:off x="712675" y="1263908"/>
            <a:ext cx="622935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">
            <a:extLst>
              <a:ext uri="{FF2B5EF4-FFF2-40B4-BE49-F238E27FC236}">
                <a16:creationId xmlns:a16="http://schemas.microsoft.com/office/drawing/2014/main" id="{412C6136-5117-F236-8FCB-DB687EE15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" t="86407" r="16554" b="3528"/>
          <a:stretch>
            <a:fillRect/>
          </a:stretch>
        </p:blipFill>
        <p:spPr bwMode="auto">
          <a:xfrm>
            <a:off x="800967" y="3819232"/>
            <a:ext cx="6007797" cy="23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C4FCE5F-CF2D-741A-CBE1-DFE4A25BFC5A}"/>
              </a:ext>
            </a:extLst>
          </p:cNvPr>
          <p:cNvSpPr txBox="1">
            <a:spLocks/>
          </p:cNvSpPr>
          <p:nvPr/>
        </p:nvSpPr>
        <p:spPr>
          <a:xfrm>
            <a:off x="1244185" y="963213"/>
            <a:ext cx="4851816" cy="38618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anchor="ctr" anchorCtr="0">
            <a:noAutofit/>
          </a:bodyPr>
          <a:lstStyle/>
          <a:p>
            <a:r>
              <a:rPr lang="es-E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NR700 en zona rural vs zona urbana.</a:t>
            </a:r>
            <a:endParaRPr lang="es-ES" sz="2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3BBDC8F-33E0-93EA-31AD-70F48B0F4B37}"/>
              </a:ext>
            </a:extLst>
          </p:cNvPr>
          <p:cNvSpPr txBox="1"/>
          <p:nvPr/>
        </p:nvSpPr>
        <p:spPr>
          <a:xfrm rot="16200000">
            <a:off x="-107272" y="4660465"/>
            <a:ext cx="1209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382087-FB77-AE5A-2F99-7723267489C0}"/>
              </a:ext>
            </a:extLst>
          </p:cNvPr>
          <p:cNvSpPr txBox="1"/>
          <p:nvPr/>
        </p:nvSpPr>
        <p:spPr>
          <a:xfrm rot="16200000">
            <a:off x="-228308" y="2259221"/>
            <a:ext cx="1482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854743-BB3E-9C1A-632E-47717E34AADD}"/>
              </a:ext>
            </a:extLst>
          </p:cNvPr>
          <p:cNvSpPr txBox="1"/>
          <p:nvPr/>
        </p:nvSpPr>
        <p:spPr>
          <a:xfrm>
            <a:off x="7751924" y="2105333"/>
            <a:ext cx="328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Menor alcance, mayor número de conexiones.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BC8A51F-C518-3111-60AB-CFEA242A9A9C}"/>
              </a:ext>
            </a:extLst>
          </p:cNvPr>
          <p:cNvSpPr txBox="1"/>
          <p:nvPr/>
        </p:nvSpPr>
        <p:spPr>
          <a:xfrm>
            <a:off x="7751924" y="4624546"/>
            <a:ext cx="328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Mayor alcance, menor número de conexiones.</a:t>
            </a:r>
          </a:p>
        </p:txBody>
      </p:sp>
      <p:sp>
        <p:nvSpPr>
          <p:cNvPr id="15" name="Pergamino: horizontal 14">
            <a:extLst>
              <a:ext uri="{FF2B5EF4-FFF2-40B4-BE49-F238E27FC236}">
                <a16:creationId xmlns:a16="http://schemas.microsoft.com/office/drawing/2014/main" id="{B626D035-4228-508C-9178-0B44582AECB2}"/>
              </a:ext>
            </a:extLst>
          </p:cNvPr>
          <p:cNvSpPr/>
          <p:nvPr/>
        </p:nvSpPr>
        <p:spPr>
          <a:xfrm>
            <a:off x="8553539" y="3440746"/>
            <a:ext cx="1476531" cy="54157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320891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284" y="118505"/>
            <a:ext cx="707390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Casos reales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1547BA-B66E-198B-3F46-2682E332EE86}"/>
              </a:ext>
            </a:extLst>
          </p:cNvPr>
          <p:cNvSpPr txBox="1">
            <a:spLocks/>
          </p:cNvSpPr>
          <p:nvPr/>
        </p:nvSpPr>
        <p:spPr>
          <a:xfrm>
            <a:off x="1244185" y="963213"/>
            <a:ext cx="7435580" cy="38618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anchor="ctr" anchorCtr="0">
            <a:noAutofit/>
          </a:bodyPr>
          <a:lstStyle/>
          <a:p>
            <a:r>
              <a:rPr lang="es-E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Despliegue de todas las frecuencias 5G en un mismo site.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0B90F38-BC98-C2B4-E296-4FB9531F189F}"/>
              </a:ext>
            </a:extLst>
          </p:cNvPr>
          <p:cNvGrpSpPr/>
          <p:nvPr/>
        </p:nvGrpSpPr>
        <p:grpSpPr>
          <a:xfrm>
            <a:off x="-37702" y="1590530"/>
            <a:ext cx="6021161" cy="2064070"/>
            <a:chOff x="-37702" y="1590530"/>
            <a:chExt cx="6021161" cy="2064070"/>
          </a:xfrm>
        </p:grpSpPr>
        <p:pic>
          <p:nvPicPr>
            <p:cNvPr id="6147" name="Picture 2">
              <a:extLst>
                <a:ext uri="{FF2B5EF4-FFF2-40B4-BE49-F238E27FC236}">
                  <a16:creationId xmlns:a16="http://schemas.microsoft.com/office/drawing/2014/main" id="{3D10A6DE-87B5-CB66-8F91-06724A36A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4" t="40732" r="15091" b="39482"/>
            <a:stretch>
              <a:fillRect/>
            </a:stretch>
          </p:blipFill>
          <p:spPr bwMode="auto">
            <a:xfrm>
              <a:off x="252144" y="1590530"/>
              <a:ext cx="5731315" cy="206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B344936-98CC-E518-59B1-2CD6E6D452E8}"/>
                </a:ext>
              </a:extLst>
            </p:cNvPr>
            <p:cNvSpPr txBox="1"/>
            <p:nvPr/>
          </p:nvSpPr>
          <p:spPr>
            <a:xfrm rot="16200000">
              <a:off x="-457540" y="2262706"/>
              <a:ext cx="1209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NR 700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BF09EDF-02E2-1F3A-388D-88B98778F7E8}"/>
              </a:ext>
            </a:extLst>
          </p:cNvPr>
          <p:cNvGrpSpPr/>
          <p:nvPr/>
        </p:nvGrpSpPr>
        <p:grpSpPr>
          <a:xfrm>
            <a:off x="-40048" y="3904547"/>
            <a:ext cx="5947743" cy="2064070"/>
            <a:chOff x="-40048" y="3904547"/>
            <a:chExt cx="5947743" cy="2064070"/>
          </a:xfrm>
        </p:grpSpPr>
        <p:pic>
          <p:nvPicPr>
            <p:cNvPr id="6148" name="Picture 2">
              <a:extLst>
                <a:ext uri="{FF2B5EF4-FFF2-40B4-BE49-F238E27FC236}">
                  <a16:creationId xmlns:a16="http://schemas.microsoft.com/office/drawing/2014/main" id="{D8B87DBF-CE7B-0361-E661-34419E5085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5" t="72748" r="15578" b="7121"/>
            <a:stretch>
              <a:fillRect/>
            </a:stretch>
          </p:blipFill>
          <p:spPr bwMode="auto">
            <a:xfrm>
              <a:off x="252144" y="3904547"/>
              <a:ext cx="5655551" cy="2064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31723A1-BA47-8B0E-04B3-BCB25FBCB2AC}"/>
                </a:ext>
              </a:extLst>
            </p:cNvPr>
            <p:cNvSpPr txBox="1"/>
            <p:nvPr/>
          </p:nvSpPr>
          <p:spPr>
            <a:xfrm rot="16200000">
              <a:off x="-459886" y="4539333"/>
              <a:ext cx="1209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NR 2100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AD7B1C7-C226-31B6-807F-B136FFB2FF12}"/>
              </a:ext>
            </a:extLst>
          </p:cNvPr>
          <p:cNvGrpSpPr/>
          <p:nvPr/>
        </p:nvGrpSpPr>
        <p:grpSpPr>
          <a:xfrm>
            <a:off x="5983459" y="1501786"/>
            <a:ext cx="6118335" cy="2148412"/>
            <a:chOff x="5983459" y="1501786"/>
            <a:chExt cx="6118335" cy="2148412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C544B2D9-CF99-4BD2-45CE-7E03D4E09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7" t="7091" r="15135" b="72061"/>
            <a:stretch>
              <a:fillRect/>
            </a:stretch>
          </p:blipFill>
          <p:spPr bwMode="auto">
            <a:xfrm>
              <a:off x="5983459" y="1501786"/>
              <a:ext cx="5731315" cy="2148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74B4427-9EA8-5CA2-F976-3E95EC4C5DA0}"/>
                </a:ext>
              </a:extLst>
            </p:cNvPr>
            <p:cNvSpPr txBox="1"/>
            <p:nvPr/>
          </p:nvSpPr>
          <p:spPr>
            <a:xfrm rot="5400000">
              <a:off x="11312624" y="2469544"/>
              <a:ext cx="1209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NR 3500</a:t>
              </a:r>
            </a:p>
          </p:txBody>
        </p:sp>
      </p:grp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34490322-8128-7979-A699-21836A25692B}"/>
              </a:ext>
            </a:extLst>
          </p:cNvPr>
          <p:cNvSpPr/>
          <p:nvPr/>
        </p:nvSpPr>
        <p:spPr>
          <a:xfrm>
            <a:off x="9836006" y="1080455"/>
            <a:ext cx="819951" cy="996047"/>
          </a:xfrm>
          <a:prstGeom prst="down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BFA9EA6F-3FAE-478F-9355-5230788DEB38}"/>
              </a:ext>
            </a:extLst>
          </p:cNvPr>
          <p:cNvSpPr/>
          <p:nvPr/>
        </p:nvSpPr>
        <p:spPr>
          <a:xfrm rot="5400000">
            <a:off x="6271552" y="4759776"/>
            <a:ext cx="819951" cy="996047"/>
          </a:xfrm>
          <a:prstGeom prst="down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698A00CE-48AE-902B-F11E-78381F06B8EA}"/>
              </a:ext>
            </a:extLst>
          </p:cNvPr>
          <p:cNvSpPr/>
          <p:nvPr/>
        </p:nvSpPr>
        <p:spPr>
          <a:xfrm rot="19112220">
            <a:off x="780492" y="1307413"/>
            <a:ext cx="819951" cy="996047"/>
          </a:xfrm>
          <a:prstGeom prst="downArrow">
            <a:avLst/>
          </a:prstGeom>
          <a:solidFill>
            <a:srgbClr val="FF5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B8B5984-0C22-3BD6-6E88-719B58F34A49}"/>
              </a:ext>
            </a:extLst>
          </p:cNvPr>
          <p:cNvSpPr txBox="1"/>
          <p:nvPr/>
        </p:nvSpPr>
        <p:spPr>
          <a:xfrm>
            <a:off x="8331200" y="4815955"/>
            <a:ext cx="2426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rgbClr val="FF0000"/>
                </a:solidFill>
              </a:rPr>
              <a:t>¿PRIORIDAD?</a:t>
            </a:r>
          </a:p>
        </p:txBody>
      </p:sp>
    </p:spTree>
    <p:extLst>
      <p:ext uri="{BB962C8B-B14F-4D97-AF65-F5344CB8AC3E}">
        <p14:creationId xmlns:p14="http://schemas.microsoft.com/office/powerpoint/2010/main" val="17830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6209" y="4975093"/>
            <a:ext cx="9144000" cy="1655762"/>
          </a:xfrm>
        </p:spPr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284" y="118505"/>
            <a:ext cx="7073900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Casos reales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1959042-476C-BC30-9203-14FDF929CC82}"/>
              </a:ext>
            </a:extLst>
          </p:cNvPr>
          <p:cNvSpPr txBox="1">
            <a:spLocks/>
          </p:cNvSpPr>
          <p:nvPr/>
        </p:nvSpPr>
        <p:spPr>
          <a:xfrm>
            <a:off x="1244184" y="963213"/>
            <a:ext cx="10699287" cy="38618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anchor="ctr" anchorCtr="0">
            <a:noAutofit/>
          </a:bodyPr>
          <a:lstStyle/>
          <a:p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Cómo afecta en número de usuarios y alcance el encendido de NR700 a las celdas NR3500</a:t>
            </a:r>
            <a:r>
              <a:rPr lang="es-E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ABF3B5F-6ABA-8363-E3FA-7CC94D48F3E0}"/>
              </a:ext>
            </a:extLst>
          </p:cNvPr>
          <p:cNvGrpSpPr/>
          <p:nvPr/>
        </p:nvGrpSpPr>
        <p:grpSpPr>
          <a:xfrm>
            <a:off x="191203" y="1427319"/>
            <a:ext cx="7996194" cy="2728386"/>
            <a:chOff x="191203" y="1427319"/>
            <a:chExt cx="7996194" cy="2728386"/>
          </a:xfrm>
        </p:grpSpPr>
        <p:pic>
          <p:nvPicPr>
            <p:cNvPr id="7170" name="Picture 1">
              <a:extLst>
                <a:ext uri="{FF2B5EF4-FFF2-40B4-BE49-F238E27FC236}">
                  <a16:creationId xmlns:a16="http://schemas.microsoft.com/office/drawing/2014/main" id="{ABDCA966-46D4-4702-8525-B4F04659E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8" t="27855" r="15312" b="64496"/>
            <a:stretch>
              <a:fillRect/>
            </a:stretch>
          </p:blipFill>
          <p:spPr bwMode="auto">
            <a:xfrm>
              <a:off x="622091" y="1427319"/>
              <a:ext cx="7565306" cy="2728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126F2BB-3C78-8E13-15AC-CF3B95556412}"/>
                </a:ext>
              </a:extLst>
            </p:cNvPr>
            <p:cNvSpPr txBox="1"/>
            <p:nvPr/>
          </p:nvSpPr>
          <p:spPr>
            <a:xfrm rot="16200000">
              <a:off x="-240061" y="2414809"/>
              <a:ext cx="12934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NR 3500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6D89F2D-4AB8-CB2C-7858-0D85E2E36124}"/>
              </a:ext>
            </a:extLst>
          </p:cNvPr>
          <p:cNvGrpSpPr/>
          <p:nvPr/>
        </p:nvGrpSpPr>
        <p:grpSpPr>
          <a:xfrm>
            <a:off x="191203" y="3936312"/>
            <a:ext cx="6463388" cy="2268538"/>
            <a:chOff x="191203" y="3936312"/>
            <a:chExt cx="6463388" cy="2268538"/>
          </a:xfrm>
        </p:grpSpPr>
        <p:pic>
          <p:nvPicPr>
            <p:cNvPr id="7171" name="Picture 1">
              <a:extLst>
                <a:ext uri="{FF2B5EF4-FFF2-40B4-BE49-F238E27FC236}">
                  <a16:creationId xmlns:a16="http://schemas.microsoft.com/office/drawing/2014/main" id="{10B2784B-9496-452D-7650-B4FD21F71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4" t="77206" r="15736" b="14963"/>
            <a:stretch>
              <a:fillRect/>
            </a:stretch>
          </p:blipFill>
          <p:spPr bwMode="auto">
            <a:xfrm>
              <a:off x="622091" y="3936312"/>
              <a:ext cx="6032500" cy="226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7110DA3-F022-F62C-7FC8-98BD40CB6E0D}"/>
                </a:ext>
              </a:extLst>
            </p:cNvPr>
            <p:cNvSpPr txBox="1"/>
            <p:nvPr/>
          </p:nvSpPr>
          <p:spPr>
            <a:xfrm rot="16200000">
              <a:off x="-240062" y="4940822"/>
              <a:ext cx="12934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2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NR 700</a:t>
              </a:r>
            </a:p>
          </p:txBody>
        </p:sp>
      </p:grp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27F7D750-B301-A12E-C961-59EB7594FC94}"/>
              </a:ext>
            </a:extLst>
          </p:cNvPr>
          <p:cNvCxnSpPr/>
          <p:nvPr/>
        </p:nvCxnSpPr>
        <p:spPr>
          <a:xfrm>
            <a:off x="6907237" y="1427319"/>
            <a:ext cx="0" cy="28773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9DFC95D-47AE-3851-7ACF-981737AF2AFD}"/>
              </a:ext>
            </a:extLst>
          </p:cNvPr>
          <p:cNvSpPr txBox="1"/>
          <p:nvPr/>
        </p:nvSpPr>
        <p:spPr>
          <a:xfrm>
            <a:off x="8416993" y="1951153"/>
            <a:ext cx="3382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realizarse el encendido de la celda 700 no se produce ninguna variación en la celda 3500 </a:t>
            </a:r>
            <a:r>
              <a:rPr lang="es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cosector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 en cuanto al alcance ni a reducción del número de muestras, ya que en entornos urbanos esta se integra como apoyo para ofrecer calidad y mejorar la experiencia de usuario principalmente en interiores donde la banda 3500 no penetra.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2205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274" y="117840"/>
            <a:ext cx="707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Índice</a:t>
            </a:r>
            <a:r>
              <a:rPr lang="en-029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 de </a:t>
            </a: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contenidos</a:t>
            </a:r>
            <a:endParaRPr lang="en-029" alt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48CDE726-FD22-CA87-ED09-47605EF1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91" y="1092994"/>
            <a:ext cx="7594600" cy="417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118800" rIns="91432" bIns="11880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Introducción y objetivos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Escenarios de aplicación del 5G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Despliegue de frecuencias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Arquitecturas 5G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Antenas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Implementación banda 700 MHz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Casos reales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latin typeface="Arial Narrow" panose="020B0606020202030204" pitchFamily="34" charset="0"/>
              </a:rPr>
              <a:t>Conclusiones y líneas futuras</a:t>
            </a:r>
            <a:endParaRPr lang="en-029" altLang="es-E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20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284" y="118505"/>
            <a:ext cx="707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Conclusiones</a:t>
            </a:r>
            <a:r>
              <a:rPr lang="en-029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 y </a:t>
            </a: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líneas</a:t>
            </a:r>
            <a:r>
              <a:rPr lang="en-029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futuras</a:t>
            </a:r>
            <a:endParaRPr lang="en-029" alt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ángulo: esquinas superiores redondeadas 10">
            <a:extLst>
              <a:ext uri="{FF2B5EF4-FFF2-40B4-BE49-F238E27FC236}">
                <a16:creationId xmlns:a16="http://schemas.microsoft.com/office/drawing/2014/main" id="{488BDC3A-1158-662C-36F3-6AF24994DBA1}"/>
              </a:ext>
            </a:extLst>
          </p:cNvPr>
          <p:cNvSpPr/>
          <p:nvPr/>
        </p:nvSpPr>
        <p:spPr>
          <a:xfrm>
            <a:off x="3794918" y="1081627"/>
            <a:ext cx="4597400" cy="623888"/>
          </a:xfrm>
          <a:prstGeom prst="round2SameRect">
            <a:avLst/>
          </a:prstGeom>
          <a:solidFill>
            <a:srgbClr val="C5FFC5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0A376A8-5934-4E58-AEDE-151E41E7B765}"/>
              </a:ext>
            </a:extLst>
          </p:cNvPr>
          <p:cNvSpPr txBox="1"/>
          <p:nvPr/>
        </p:nvSpPr>
        <p:spPr>
          <a:xfrm>
            <a:off x="1416050" y="2118410"/>
            <a:ext cx="94424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ubrir necesidades como conexiones en entornos rurales, mayores velocidades, menores latencias o redes más capacitadas son solo el inicio de lo que esta nueva red puede aportar.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45428FB-78AE-858A-3BF0-46E97A190C77}"/>
              </a:ext>
            </a:extLst>
          </p:cNvPr>
          <p:cNvSpPr txBox="1"/>
          <p:nvPr/>
        </p:nvSpPr>
        <p:spPr>
          <a:xfrm>
            <a:off x="1416050" y="3459130"/>
            <a:ext cx="9442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eamforming y </a:t>
            </a:r>
            <a:r>
              <a:rPr lang="es-E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massiveMIMO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son indispensables para 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el desarrollo 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 la tecnología 5G.</a:t>
            </a:r>
            <a:endParaRPr lang="es-E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1EA1A01-010C-D614-02AA-A03222FA6E57}"/>
              </a:ext>
            </a:extLst>
          </p:cNvPr>
          <p:cNvSpPr txBox="1"/>
          <p:nvPr/>
        </p:nvSpPr>
        <p:spPr>
          <a:xfrm>
            <a:off x="1416050" y="4357326"/>
            <a:ext cx="94424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celdas NR700 </a:t>
            </a:r>
            <a:r>
              <a:rPr lang="ca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ca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zonas</a:t>
            </a:r>
            <a:r>
              <a:rPr lang="ca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rurales</a:t>
            </a:r>
            <a:r>
              <a:rPr lang="ca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pueden</a:t>
            </a:r>
            <a:r>
              <a:rPr lang="ca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cubrir</a:t>
            </a:r>
            <a:r>
              <a:rPr lang="ca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grandes</a:t>
            </a:r>
            <a:r>
              <a:rPr lang="ca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distancias</a:t>
            </a:r>
            <a:r>
              <a:rPr lang="ca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en </a:t>
            </a:r>
            <a:r>
              <a:rPr lang="ca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zonas</a:t>
            </a:r>
            <a:r>
              <a:rPr lang="ca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urbanas</a:t>
            </a:r>
            <a:r>
              <a:rPr lang="ca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ca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r>
              <a:rPr lang="ca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a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usando</a:t>
            </a:r>
            <a:r>
              <a:rPr lang="ca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como complemento de la banda NR3500 para </a:t>
            </a:r>
            <a:r>
              <a:rPr lang="ca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mejorar</a:t>
            </a:r>
            <a:r>
              <a:rPr lang="ca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cobertura y la </a:t>
            </a:r>
            <a:r>
              <a:rPr lang="ca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experiencia</a:t>
            </a:r>
            <a:r>
              <a:rPr lang="ca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a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usuario</a:t>
            </a:r>
            <a:r>
              <a:rPr lang="ca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ca-E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interiores</a:t>
            </a:r>
            <a:r>
              <a:rPr lang="ca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3081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284" y="118505"/>
            <a:ext cx="707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Conclusiones</a:t>
            </a:r>
            <a:r>
              <a:rPr lang="en-029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 y </a:t>
            </a: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líneas</a:t>
            </a:r>
            <a:r>
              <a:rPr lang="en-029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futuras</a:t>
            </a:r>
            <a:endParaRPr lang="en-029" alt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D1DD848-8B88-2DF2-C994-9A24174A8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814264"/>
              </p:ext>
            </p:extLst>
          </p:nvPr>
        </p:nvGraphicFramePr>
        <p:xfrm>
          <a:off x="0" y="1648792"/>
          <a:ext cx="840263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: esquinas superiores redondeadas 9">
            <a:extLst>
              <a:ext uri="{FF2B5EF4-FFF2-40B4-BE49-F238E27FC236}">
                <a16:creationId xmlns:a16="http://schemas.microsoft.com/office/drawing/2014/main" id="{55BD15F9-5CB9-774F-0C60-C9174C1CB28E}"/>
              </a:ext>
            </a:extLst>
          </p:cNvPr>
          <p:cNvSpPr/>
          <p:nvPr/>
        </p:nvSpPr>
        <p:spPr>
          <a:xfrm>
            <a:off x="3794918" y="1074008"/>
            <a:ext cx="4597400" cy="623888"/>
          </a:xfrm>
          <a:prstGeom prst="round2SameRect">
            <a:avLst/>
          </a:prstGeom>
          <a:solidFill>
            <a:srgbClr val="D9ECFF"/>
          </a:solidFill>
          <a:ln>
            <a:solidFill>
              <a:srgbClr val="9FC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LINEAS FUTURAS</a:t>
            </a:r>
          </a:p>
        </p:txBody>
      </p:sp>
    </p:spTree>
    <p:extLst>
      <p:ext uri="{BB962C8B-B14F-4D97-AF65-F5344CB8AC3E}">
        <p14:creationId xmlns:p14="http://schemas.microsoft.com/office/powerpoint/2010/main" val="537464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B334B376-9079-BA7A-AF1D-7CBB27857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701" y="153674"/>
            <a:ext cx="5843587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ES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Trabajo Fin de Máster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1B1D981E-7620-FC01-4735-4B5252240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727" y="1915320"/>
            <a:ext cx="9144000" cy="120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ES" sz="2900" b="1" dirty="0">
                <a:latin typeface="Arial Black" panose="020B0A04020102020204" pitchFamily="34" charset="0"/>
              </a:rPr>
              <a:t>Red </a:t>
            </a:r>
            <a:r>
              <a:rPr lang="en-US" altLang="es-ES" sz="2900" b="1" dirty="0" err="1">
                <a:latin typeface="Arial Black" panose="020B0A04020102020204" pitchFamily="34" charset="0"/>
              </a:rPr>
              <a:t>Móvil</a:t>
            </a:r>
            <a:r>
              <a:rPr lang="en-US" altLang="es-ES" sz="2900" b="1" dirty="0">
                <a:latin typeface="Arial Black" panose="020B0A04020102020204" pitchFamily="34" charset="0"/>
              </a:rPr>
              <a:t> 5G: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s-ES" sz="2900" b="1" dirty="0" err="1">
                <a:latin typeface="Arial Black" panose="020B0A04020102020204" pitchFamily="34" charset="0"/>
              </a:rPr>
              <a:t>Implementación</a:t>
            </a:r>
            <a:r>
              <a:rPr lang="en-US" altLang="es-ES" sz="2900" b="1" dirty="0">
                <a:latin typeface="Arial Black" panose="020B0A04020102020204" pitchFamily="34" charset="0"/>
              </a:rPr>
              <a:t> y Casos de </a:t>
            </a:r>
            <a:r>
              <a:rPr lang="en-US" altLang="es-ES" sz="2900" b="1" dirty="0" err="1">
                <a:latin typeface="Arial Black" panose="020B0A04020102020204" pitchFamily="34" charset="0"/>
              </a:rPr>
              <a:t>Uso</a:t>
            </a:r>
            <a:r>
              <a:rPr lang="en-US" altLang="es-ES" sz="2900" b="1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938EBDCE-D480-D3AF-1888-D2AD14F3C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490" y="3369470"/>
            <a:ext cx="6394450" cy="76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s-ES" altLang="es-ES" sz="2300" b="1" dirty="0">
                <a:latin typeface="Arial Narrow" panose="020B0606020202030204" pitchFamily="34" charset="0"/>
              </a:rPr>
              <a:t>Realizado por: </a:t>
            </a:r>
            <a:r>
              <a:rPr lang="es-ES" altLang="es-ES" sz="2300" b="1" dirty="0" err="1">
                <a:latin typeface="Arial Narrow" panose="020B0606020202030204" pitchFamily="34" charset="0"/>
              </a:rPr>
              <a:t>Mª</a:t>
            </a:r>
            <a:r>
              <a:rPr lang="es-ES" altLang="es-ES" sz="2300" b="1" dirty="0">
                <a:latin typeface="Arial Narrow" panose="020B0606020202030204" pitchFamily="34" charset="0"/>
              </a:rPr>
              <a:t> Inmaculada Linares Heredia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s-ES" altLang="es-ES" sz="2300" b="1" dirty="0">
                <a:latin typeface="Arial Narrow" panose="020B0606020202030204" pitchFamily="34" charset="0"/>
              </a:rPr>
              <a:t>Dirigido por: Jaume Anguera Pros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4397210B-26BF-107A-D0D8-35874B739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927" y="4406107"/>
            <a:ext cx="5969000" cy="79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s-ES" sz="1600" dirty="0" err="1">
                <a:latin typeface="Arial Narrow" panose="020B0606020202030204" pitchFamily="34" charset="0"/>
              </a:rPr>
              <a:t>Máster</a:t>
            </a:r>
            <a:r>
              <a:rPr lang="en-US" altLang="es-ES" sz="1600" dirty="0">
                <a:latin typeface="Arial Narrow" panose="020B0606020202030204" pitchFamily="34" charset="0"/>
              </a:rPr>
              <a:t> </a:t>
            </a:r>
            <a:r>
              <a:rPr lang="en-US" altLang="es-ES" sz="1600" dirty="0" err="1">
                <a:latin typeface="Arial Narrow" panose="020B0606020202030204" pitchFamily="34" charset="0"/>
              </a:rPr>
              <a:t>en</a:t>
            </a:r>
            <a:r>
              <a:rPr lang="en-US" altLang="es-ES" sz="1600" dirty="0">
                <a:latin typeface="Arial Narrow" panose="020B0606020202030204" pitchFamily="34" charset="0"/>
              </a:rPr>
              <a:t> </a:t>
            </a:r>
            <a:r>
              <a:rPr lang="en-US" altLang="es-ES" sz="1600" dirty="0" err="1">
                <a:latin typeface="Arial Narrow" panose="020B0606020202030204" pitchFamily="34" charset="0"/>
              </a:rPr>
              <a:t>Ingeniería</a:t>
            </a:r>
            <a:r>
              <a:rPr lang="en-US" altLang="es-ES" sz="1600" dirty="0">
                <a:latin typeface="Arial Narrow" panose="020B0606020202030204" pitchFamily="34" charset="0"/>
              </a:rPr>
              <a:t> de </a:t>
            </a:r>
            <a:r>
              <a:rPr lang="en-US" altLang="es-ES" sz="1600" dirty="0" err="1">
                <a:latin typeface="Arial Narrow" panose="020B0606020202030204" pitchFamily="34" charset="0"/>
              </a:rPr>
              <a:t>Telecomunicación</a:t>
            </a:r>
            <a:endParaRPr lang="en-US" altLang="es-ES" sz="1600" dirty="0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s-ES" sz="1600" dirty="0" err="1">
                <a:latin typeface="Arial Narrow" panose="020B0606020202030204" pitchFamily="34" charset="0"/>
              </a:rPr>
              <a:t>Tecnología</a:t>
            </a:r>
            <a:r>
              <a:rPr lang="en-US" altLang="es-ES" sz="1600" dirty="0">
                <a:latin typeface="Arial Narrow" panose="020B0606020202030204" pitchFamily="34" charset="0"/>
              </a:rPr>
              <a:t> de </a:t>
            </a:r>
            <a:r>
              <a:rPr lang="en-US" altLang="es-ES" sz="1600" dirty="0" err="1">
                <a:latin typeface="Arial Narrow" panose="020B0606020202030204" pitchFamily="34" charset="0"/>
              </a:rPr>
              <a:t>Antenas</a:t>
            </a:r>
            <a:r>
              <a:rPr lang="en-US" altLang="es-ES" sz="1600" dirty="0">
                <a:latin typeface="Arial Narrow" panose="020B0606020202030204" pitchFamily="34" charset="0"/>
              </a:rPr>
              <a:t>, UNIVERSITAT OBERTA DE CATALUNYA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  <a:buFontTx/>
              <a:buNone/>
            </a:pPr>
            <a:r>
              <a:rPr lang="en-US" altLang="es-ES" sz="1600" dirty="0" err="1">
                <a:latin typeface="Arial Narrow" panose="020B0606020202030204" pitchFamily="34" charset="0"/>
              </a:rPr>
              <a:t>Enero</a:t>
            </a:r>
            <a:r>
              <a:rPr lang="en-US" altLang="es-ES" sz="1600" dirty="0">
                <a:latin typeface="Arial Narrow" panose="020B0606020202030204" pitchFamily="34" charset="0"/>
              </a:rPr>
              <a:t> de 2023</a:t>
            </a:r>
          </a:p>
        </p:txBody>
      </p:sp>
    </p:spTree>
    <p:extLst>
      <p:ext uri="{BB962C8B-B14F-4D97-AF65-F5344CB8AC3E}">
        <p14:creationId xmlns:p14="http://schemas.microsoft.com/office/powerpoint/2010/main" val="162747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284" y="118505"/>
            <a:ext cx="707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Introducción</a:t>
            </a:r>
            <a:r>
              <a:rPr lang="en-029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 y </a:t>
            </a: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objetivos</a:t>
            </a:r>
            <a:endParaRPr lang="en-029" alt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C99FD286-46C6-F51E-9FB9-E6ED760E5628}"/>
              </a:ext>
            </a:extLst>
          </p:cNvPr>
          <p:cNvSpPr/>
          <p:nvPr/>
        </p:nvSpPr>
        <p:spPr>
          <a:xfrm>
            <a:off x="177800" y="1106488"/>
            <a:ext cx="3929505" cy="1011922"/>
          </a:xfrm>
          <a:prstGeom prst="ellipse">
            <a:avLst/>
          </a:prstGeom>
          <a:solidFill>
            <a:srgbClr val="FFA347"/>
          </a:solidFill>
          <a:ln w="28575">
            <a:solidFill>
              <a:srgbClr val="FF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10" name="Explosión: 8 puntos 9">
            <a:extLst>
              <a:ext uri="{FF2B5EF4-FFF2-40B4-BE49-F238E27FC236}">
                <a16:creationId xmlns:a16="http://schemas.microsoft.com/office/drawing/2014/main" id="{89FB1449-6724-2DB8-5B7A-5B2D510F6FB5}"/>
              </a:ext>
            </a:extLst>
          </p:cNvPr>
          <p:cNvSpPr/>
          <p:nvPr/>
        </p:nvSpPr>
        <p:spPr>
          <a:xfrm>
            <a:off x="4432300" y="2641600"/>
            <a:ext cx="2628900" cy="2069516"/>
          </a:xfrm>
          <a:prstGeom prst="irregularSeal1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5G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740255E5-386B-E873-D056-97241216B1AC}"/>
              </a:ext>
            </a:extLst>
          </p:cNvPr>
          <p:cNvGrpSpPr/>
          <p:nvPr/>
        </p:nvGrpSpPr>
        <p:grpSpPr>
          <a:xfrm>
            <a:off x="7439768" y="2731300"/>
            <a:ext cx="3444211" cy="1846020"/>
            <a:chOff x="7439768" y="2731300"/>
            <a:chExt cx="3444211" cy="1846020"/>
          </a:xfrm>
        </p:grpSpPr>
        <p:sp>
          <p:nvSpPr>
            <p:cNvPr id="17" name="Flecha: a la derecha 16">
              <a:extLst>
                <a:ext uri="{FF2B5EF4-FFF2-40B4-BE49-F238E27FC236}">
                  <a16:creationId xmlns:a16="http://schemas.microsoft.com/office/drawing/2014/main" id="{932FC5F7-AA98-856B-5912-B88F600970E8}"/>
                </a:ext>
              </a:extLst>
            </p:cNvPr>
            <p:cNvSpPr/>
            <p:nvPr/>
          </p:nvSpPr>
          <p:spPr>
            <a:xfrm rot="1023922">
              <a:off x="7439921" y="4000552"/>
              <a:ext cx="966763" cy="342900"/>
            </a:xfrm>
            <a:prstGeom prst="rightArrow">
              <a:avLst/>
            </a:prstGeom>
            <a:solidFill>
              <a:srgbClr val="73EDFF"/>
            </a:solidFill>
            <a:ln>
              <a:solidFill>
                <a:srgbClr val="15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Flecha: a la derecha 17">
              <a:extLst>
                <a:ext uri="{FF2B5EF4-FFF2-40B4-BE49-F238E27FC236}">
                  <a16:creationId xmlns:a16="http://schemas.microsoft.com/office/drawing/2014/main" id="{BE767EE3-0A1B-DFC1-2C8C-2A2917950A18}"/>
                </a:ext>
              </a:extLst>
            </p:cNvPr>
            <p:cNvSpPr/>
            <p:nvPr/>
          </p:nvSpPr>
          <p:spPr>
            <a:xfrm rot="20306629">
              <a:off x="7439768" y="3066160"/>
              <a:ext cx="966763" cy="342900"/>
            </a:xfrm>
            <a:prstGeom prst="rightArrow">
              <a:avLst/>
            </a:prstGeom>
            <a:solidFill>
              <a:srgbClr val="73EDFF"/>
            </a:solidFill>
            <a:ln>
              <a:solidFill>
                <a:srgbClr val="15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4CB7B45F-7DAB-0E1F-DA1D-48E25D0CC481}"/>
                </a:ext>
              </a:extLst>
            </p:cNvPr>
            <p:cNvGrpSpPr/>
            <p:nvPr/>
          </p:nvGrpSpPr>
          <p:grpSpPr>
            <a:xfrm>
              <a:off x="8545785" y="2731300"/>
              <a:ext cx="2338194" cy="1846020"/>
              <a:chOff x="8545785" y="2731300"/>
              <a:chExt cx="2338194" cy="1846020"/>
            </a:xfrm>
          </p:grpSpPr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10EBBC37-986D-2458-5295-3EF5D297A8C4}"/>
                  </a:ext>
                </a:extLst>
              </p:cNvPr>
              <p:cNvSpPr txBox="1"/>
              <p:nvPr/>
            </p:nvSpPr>
            <p:spPr>
              <a:xfrm>
                <a:off x="8559463" y="4055594"/>
                <a:ext cx="23245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>
                    <a:latin typeface="Arial" panose="020B0604020202020204" pitchFamily="34" charset="0"/>
                    <a:cs typeface="Arial" panose="020B0604020202020204" pitchFamily="34" charset="0"/>
                  </a:rPr>
                  <a:t>Menor latencia.</a:t>
                </a:r>
              </a:p>
            </p:txBody>
          </p:sp>
          <p:grpSp>
            <p:nvGrpSpPr>
              <p:cNvPr id="25" name="Grupo 24">
                <a:extLst>
                  <a:ext uri="{FF2B5EF4-FFF2-40B4-BE49-F238E27FC236}">
                    <a16:creationId xmlns:a16="http://schemas.microsoft.com/office/drawing/2014/main" id="{30C68456-1D9A-5B4B-4019-8A4AD9C36D01}"/>
                  </a:ext>
                </a:extLst>
              </p:cNvPr>
              <p:cNvGrpSpPr/>
              <p:nvPr/>
            </p:nvGrpSpPr>
            <p:grpSpPr>
              <a:xfrm>
                <a:off x="8545785" y="2731300"/>
                <a:ext cx="2324516" cy="674120"/>
                <a:chOff x="8549926" y="2730500"/>
                <a:chExt cx="2324516" cy="674120"/>
              </a:xfrm>
            </p:grpSpPr>
            <p:sp>
              <p:nvSpPr>
                <p:cNvPr id="19" name="CuadroTexto 18">
                  <a:extLst>
                    <a:ext uri="{FF2B5EF4-FFF2-40B4-BE49-F238E27FC236}">
                      <a16:creationId xmlns:a16="http://schemas.microsoft.com/office/drawing/2014/main" id="{6887DEFD-A7DD-FE24-139D-4381B6D0679D}"/>
                    </a:ext>
                  </a:extLst>
                </p:cNvPr>
                <p:cNvSpPr txBox="1"/>
                <p:nvPr/>
              </p:nvSpPr>
              <p:spPr>
                <a:xfrm>
                  <a:off x="8549926" y="2863632"/>
                  <a:ext cx="23245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Mayor velocidad.</a:t>
                  </a:r>
                </a:p>
              </p:txBody>
            </p:sp>
            <p:sp>
              <p:nvSpPr>
                <p:cNvPr id="21" name="Rectángulo: esquinas redondeadas 20">
                  <a:extLst>
                    <a:ext uri="{FF2B5EF4-FFF2-40B4-BE49-F238E27FC236}">
                      <a16:creationId xmlns:a16="http://schemas.microsoft.com/office/drawing/2014/main" id="{DE360BE9-E3D1-D05C-E20E-F576099BFE8A}"/>
                    </a:ext>
                  </a:extLst>
                </p:cNvPr>
                <p:cNvSpPr/>
                <p:nvPr/>
              </p:nvSpPr>
              <p:spPr>
                <a:xfrm>
                  <a:off x="8686800" y="2730500"/>
                  <a:ext cx="2043659" cy="674120"/>
                </a:xfrm>
                <a:prstGeom prst="roundRect">
                  <a:avLst/>
                </a:prstGeom>
                <a:noFill/>
                <a:ln w="19050">
                  <a:solidFill>
                    <a:srgbClr val="07168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22" name="Rectángulo: esquinas redondeadas 21">
                <a:extLst>
                  <a:ext uri="{FF2B5EF4-FFF2-40B4-BE49-F238E27FC236}">
                    <a16:creationId xmlns:a16="http://schemas.microsoft.com/office/drawing/2014/main" id="{2C2A611B-FD6D-88B2-0EEA-B326C34A9281}"/>
                  </a:ext>
                </a:extLst>
              </p:cNvPr>
              <p:cNvSpPr/>
              <p:nvPr/>
            </p:nvSpPr>
            <p:spPr>
              <a:xfrm>
                <a:off x="8686214" y="3903200"/>
                <a:ext cx="2043659" cy="674120"/>
              </a:xfrm>
              <a:prstGeom prst="roundRect">
                <a:avLst/>
              </a:prstGeom>
              <a:noFill/>
              <a:ln w="19050">
                <a:solidFill>
                  <a:srgbClr val="07168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DD5496D5-DD5A-5D01-4AD9-BBD8B982FA23}"/>
              </a:ext>
            </a:extLst>
          </p:cNvPr>
          <p:cNvGrpSpPr/>
          <p:nvPr/>
        </p:nvGrpSpPr>
        <p:grpSpPr>
          <a:xfrm>
            <a:off x="798766" y="2483637"/>
            <a:ext cx="3367616" cy="2346204"/>
            <a:chOff x="798766" y="2483637"/>
            <a:chExt cx="3367616" cy="2346204"/>
          </a:xfrm>
        </p:grpSpPr>
        <p:sp>
          <p:nvSpPr>
            <p:cNvPr id="15" name="Flecha: a la derecha 14">
              <a:extLst>
                <a:ext uri="{FF2B5EF4-FFF2-40B4-BE49-F238E27FC236}">
                  <a16:creationId xmlns:a16="http://schemas.microsoft.com/office/drawing/2014/main" id="{DAD9C65D-87C8-9081-C3D2-BE4F72F12AAD}"/>
                </a:ext>
              </a:extLst>
            </p:cNvPr>
            <p:cNvSpPr/>
            <p:nvPr/>
          </p:nvSpPr>
          <p:spPr>
            <a:xfrm rot="1023922">
              <a:off x="3199619" y="3074725"/>
              <a:ext cx="966763" cy="342900"/>
            </a:xfrm>
            <a:prstGeom prst="rightArrow">
              <a:avLst/>
            </a:prstGeom>
            <a:solidFill>
              <a:srgbClr val="73EDFF"/>
            </a:solidFill>
            <a:ln>
              <a:solidFill>
                <a:srgbClr val="15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Flecha: a la derecha 15">
              <a:extLst>
                <a:ext uri="{FF2B5EF4-FFF2-40B4-BE49-F238E27FC236}">
                  <a16:creationId xmlns:a16="http://schemas.microsoft.com/office/drawing/2014/main" id="{05E6C0BF-D0C3-89D6-02AE-43EE294DF1FD}"/>
                </a:ext>
              </a:extLst>
            </p:cNvPr>
            <p:cNvSpPr/>
            <p:nvPr/>
          </p:nvSpPr>
          <p:spPr>
            <a:xfrm rot="20306629">
              <a:off x="3175948" y="4068810"/>
              <a:ext cx="966763" cy="342900"/>
            </a:xfrm>
            <a:prstGeom prst="rightArrow">
              <a:avLst/>
            </a:prstGeom>
            <a:solidFill>
              <a:srgbClr val="73EDFF"/>
            </a:solidFill>
            <a:ln>
              <a:solidFill>
                <a:srgbClr val="15E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33974223-7561-D68F-4713-2392F1DBF66E}"/>
                </a:ext>
              </a:extLst>
            </p:cNvPr>
            <p:cNvGrpSpPr/>
            <p:nvPr/>
          </p:nvGrpSpPr>
          <p:grpSpPr>
            <a:xfrm>
              <a:off x="798766" y="2483637"/>
              <a:ext cx="2341776" cy="2346204"/>
              <a:chOff x="798766" y="2483637"/>
              <a:chExt cx="2341776" cy="2346204"/>
            </a:xfrm>
          </p:grpSpPr>
          <p:grpSp>
            <p:nvGrpSpPr>
              <p:cNvPr id="26" name="Grupo 25">
                <a:extLst>
                  <a:ext uri="{FF2B5EF4-FFF2-40B4-BE49-F238E27FC236}">
                    <a16:creationId xmlns:a16="http://schemas.microsoft.com/office/drawing/2014/main" id="{4C5BF8B6-DB53-F0A1-70DE-F7BDF301501A}"/>
                  </a:ext>
                </a:extLst>
              </p:cNvPr>
              <p:cNvGrpSpPr/>
              <p:nvPr/>
            </p:nvGrpSpPr>
            <p:grpSpPr>
              <a:xfrm>
                <a:off x="816026" y="2483637"/>
                <a:ext cx="2324516" cy="1068293"/>
                <a:chOff x="816026" y="2483637"/>
                <a:chExt cx="2324516" cy="1068293"/>
              </a:xfrm>
            </p:grpSpPr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CB7ABD51-5AA8-1584-1ADB-BBB9F70CC541}"/>
                    </a:ext>
                  </a:extLst>
                </p:cNvPr>
                <p:cNvSpPr txBox="1"/>
                <p:nvPr/>
              </p:nvSpPr>
              <p:spPr>
                <a:xfrm>
                  <a:off x="816026" y="2586633"/>
                  <a:ext cx="232451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Aumento de usuarios conectados a la red.</a:t>
                  </a:r>
                </a:p>
              </p:txBody>
            </p:sp>
            <p:sp>
              <p:nvSpPr>
                <p:cNvPr id="23" name="Rectángulo: esquinas redondeadas 22">
                  <a:extLst>
                    <a:ext uri="{FF2B5EF4-FFF2-40B4-BE49-F238E27FC236}">
                      <a16:creationId xmlns:a16="http://schemas.microsoft.com/office/drawing/2014/main" id="{BCCECB56-AF1F-82AE-83E4-56EE04B3EBD1}"/>
                    </a:ext>
                  </a:extLst>
                </p:cNvPr>
                <p:cNvSpPr/>
                <p:nvPr/>
              </p:nvSpPr>
              <p:spPr>
                <a:xfrm>
                  <a:off x="816026" y="2483637"/>
                  <a:ext cx="2286124" cy="1068293"/>
                </a:xfrm>
                <a:prstGeom prst="roundRect">
                  <a:avLst/>
                </a:prstGeom>
                <a:noFill/>
                <a:ln w="19050">
                  <a:solidFill>
                    <a:srgbClr val="07168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7" name="Grupo 26">
                <a:extLst>
                  <a:ext uri="{FF2B5EF4-FFF2-40B4-BE49-F238E27FC236}">
                    <a16:creationId xmlns:a16="http://schemas.microsoft.com/office/drawing/2014/main" id="{47753F5F-746A-358C-BC6B-8B8C1509BB00}"/>
                  </a:ext>
                </a:extLst>
              </p:cNvPr>
              <p:cNvGrpSpPr/>
              <p:nvPr/>
            </p:nvGrpSpPr>
            <p:grpSpPr>
              <a:xfrm>
                <a:off x="798766" y="3976717"/>
                <a:ext cx="2286124" cy="853124"/>
                <a:chOff x="798766" y="3976717"/>
                <a:chExt cx="2286124" cy="853124"/>
              </a:xfrm>
            </p:grpSpPr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A81A57E2-E850-5A7D-B837-BF52247AB22C}"/>
                    </a:ext>
                  </a:extLst>
                </p:cNvPr>
                <p:cNvSpPr txBox="1"/>
                <p:nvPr/>
              </p:nvSpPr>
              <p:spPr>
                <a:xfrm>
                  <a:off x="1025784" y="4064785"/>
                  <a:ext cx="1905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Conexión entre dispositivos.</a:t>
                  </a:r>
                </a:p>
              </p:txBody>
            </p:sp>
            <p:sp>
              <p:nvSpPr>
                <p:cNvPr id="24" name="Rectángulo: esquinas redondeadas 23">
                  <a:extLst>
                    <a:ext uri="{FF2B5EF4-FFF2-40B4-BE49-F238E27FC236}">
                      <a16:creationId xmlns:a16="http://schemas.microsoft.com/office/drawing/2014/main" id="{921E0347-8EDE-3CE0-518A-FCE176A67CB1}"/>
                    </a:ext>
                  </a:extLst>
                </p:cNvPr>
                <p:cNvSpPr/>
                <p:nvPr/>
              </p:nvSpPr>
              <p:spPr>
                <a:xfrm>
                  <a:off x="798766" y="3976717"/>
                  <a:ext cx="2286124" cy="853124"/>
                </a:xfrm>
                <a:prstGeom prst="roundRect">
                  <a:avLst/>
                </a:prstGeom>
                <a:noFill/>
                <a:ln w="19050">
                  <a:solidFill>
                    <a:srgbClr val="07168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2526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9A3211BE-6812-C6B0-75D6-59E78192C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284" y="118505"/>
            <a:ext cx="707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Introducción</a:t>
            </a:r>
            <a:r>
              <a:rPr lang="en-029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 y </a:t>
            </a: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objetivos</a:t>
            </a:r>
            <a:endParaRPr lang="en-029" alt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714FCB9F-3680-E005-6470-FBD444BEA04D}"/>
              </a:ext>
            </a:extLst>
          </p:cNvPr>
          <p:cNvSpPr/>
          <p:nvPr/>
        </p:nvSpPr>
        <p:spPr>
          <a:xfrm>
            <a:off x="177800" y="1106488"/>
            <a:ext cx="3929505" cy="930840"/>
          </a:xfrm>
          <a:prstGeom prst="ellipse">
            <a:avLst/>
          </a:prstGeom>
          <a:solidFill>
            <a:srgbClr val="FFA347"/>
          </a:solidFill>
          <a:ln w="28575">
            <a:solidFill>
              <a:srgbClr val="FF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D9E692-CA83-F5A7-5532-C13E048DEB94}"/>
              </a:ext>
            </a:extLst>
          </p:cNvPr>
          <p:cNvSpPr txBox="1"/>
          <p:nvPr/>
        </p:nvSpPr>
        <p:spPr>
          <a:xfrm>
            <a:off x="749508" y="2998033"/>
            <a:ext cx="1097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Estudiar las distintas arquitecturas 5G: Non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Standalone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Standalone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. Además de sus principales características como DSS, las antenas activas,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massive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MIMO o beamforming.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1D1C035-465D-B84F-A1EB-0A254F4076AE}"/>
              </a:ext>
            </a:extLst>
          </p:cNvPr>
          <p:cNvSpPr txBox="1"/>
          <p:nvPr/>
        </p:nvSpPr>
        <p:spPr>
          <a:xfrm>
            <a:off x="752008" y="4274695"/>
            <a:ext cx="1097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Describir el proceso de implementación de nuevas celdas NR 700: diseño, instalación, integración y monitorización de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KPIs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A039DB2-EA10-DECB-AB86-B1D313AB81A2}"/>
              </a:ext>
            </a:extLst>
          </p:cNvPr>
          <p:cNvSpPr txBox="1"/>
          <p:nvPr/>
        </p:nvSpPr>
        <p:spPr>
          <a:xfrm>
            <a:off x="752008" y="5144119"/>
            <a:ext cx="1097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Analizar el tráfico de cuatro casos distintos.</a:t>
            </a:r>
          </a:p>
        </p:txBody>
      </p:sp>
    </p:spTree>
    <p:extLst>
      <p:ext uri="{BB962C8B-B14F-4D97-AF65-F5344CB8AC3E}">
        <p14:creationId xmlns:p14="http://schemas.microsoft.com/office/powerpoint/2010/main" val="27284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274" y="117840"/>
            <a:ext cx="707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Índice</a:t>
            </a:r>
            <a:r>
              <a:rPr lang="en-029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 de </a:t>
            </a: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contenidos</a:t>
            </a:r>
            <a:endParaRPr lang="en-029" alt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48CDE726-FD22-CA87-ED09-47605EF1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91" y="1092994"/>
            <a:ext cx="7594600" cy="417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118800" rIns="91432" bIns="11880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Introducción y objetivos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latin typeface="Arial Narrow" panose="020B0606020202030204" pitchFamily="34" charset="0"/>
              </a:rPr>
              <a:t>Escenarios de aplicación del 5G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Despliegue de frecuencias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Arquitecturas 5G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Antenas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Implementación banda 700 MHz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Casos reales</a:t>
            </a: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Conclusiones y líneas futuras</a:t>
            </a:r>
            <a:endParaRPr lang="en-029" altLang="es-E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2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284" y="118505"/>
            <a:ext cx="707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Escenarios de aplicación del 5G</a:t>
            </a:r>
          </a:p>
        </p:txBody>
      </p:sp>
      <p:pic>
        <p:nvPicPr>
          <p:cNvPr id="11" name="Imagen 1">
            <a:extLst>
              <a:ext uri="{FF2B5EF4-FFF2-40B4-BE49-F238E27FC236}">
                <a16:creationId xmlns:a16="http://schemas.microsoft.com/office/drawing/2014/main" id="{CD114C66-BA2E-153F-F917-14EF97A34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30" y="1672317"/>
            <a:ext cx="6305409" cy="367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6C28CE69-064E-205D-AF87-0C8E5308A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498422"/>
              </p:ext>
            </p:extLst>
          </p:nvPr>
        </p:nvGraphicFramePr>
        <p:xfrm>
          <a:off x="287606" y="1459416"/>
          <a:ext cx="5648960" cy="3675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872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274" y="117840"/>
            <a:ext cx="707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Índice</a:t>
            </a:r>
            <a:r>
              <a:rPr lang="en-029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 de </a:t>
            </a: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contenidos</a:t>
            </a:r>
            <a:endParaRPr lang="en-029" alt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48CDE726-FD22-CA87-ED09-47605EF1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91" y="1092994"/>
            <a:ext cx="7594600" cy="417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118800" rIns="91432" bIns="11880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Introducción y objetivos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Escenarios de aplicación del 5G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latin typeface="Arial Narrow" panose="020B0606020202030204" pitchFamily="34" charset="0"/>
              </a:rPr>
              <a:t>Despliegue de frecuencias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Arquitecturas 5G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Antenas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Implementación banda 700 MHz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Casos reales</a:t>
            </a: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Conclusiones y líneas futuras</a:t>
            </a:r>
            <a:endParaRPr lang="en-029" altLang="es-E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3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284" y="118505"/>
            <a:ext cx="707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Despliegue de frecuencias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90D4B66-900F-F07A-A54A-2FB36FA9E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26394"/>
              </p:ext>
            </p:extLst>
          </p:nvPr>
        </p:nvGraphicFramePr>
        <p:xfrm>
          <a:off x="1584922" y="1398268"/>
          <a:ext cx="9017391" cy="456027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77883">
                  <a:extLst>
                    <a:ext uri="{9D8B030D-6E8A-4147-A177-3AD203B41FA5}">
                      <a16:colId xmlns:a16="http://schemas.microsoft.com/office/drawing/2014/main" val="4181718264"/>
                    </a:ext>
                  </a:extLst>
                </a:gridCol>
                <a:gridCol w="1556157">
                  <a:extLst>
                    <a:ext uri="{9D8B030D-6E8A-4147-A177-3AD203B41FA5}">
                      <a16:colId xmlns:a16="http://schemas.microsoft.com/office/drawing/2014/main" val="305634163"/>
                    </a:ext>
                  </a:extLst>
                </a:gridCol>
                <a:gridCol w="1780477">
                  <a:extLst>
                    <a:ext uri="{9D8B030D-6E8A-4147-A177-3AD203B41FA5}">
                      <a16:colId xmlns:a16="http://schemas.microsoft.com/office/drawing/2014/main" val="3505386459"/>
                    </a:ext>
                  </a:extLst>
                </a:gridCol>
                <a:gridCol w="1536993">
                  <a:extLst>
                    <a:ext uri="{9D8B030D-6E8A-4147-A177-3AD203B41FA5}">
                      <a16:colId xmlns:a16="http://schemas.microsoft.com/office/drawing/2014/main" val="1370195283"/>
                    </a:ext>
                  </a:extLst>
                </a:gridCol>
                <a:gridCol w="1965881">
                  <a:extLst>
                    <a:ext uri="{9D8B030D-6E8A-4147-A177-3AD203B41FA5}">
                      <a16:colId xmlns:a16="http://schemas.microsoft.com/office/drawing/2014/main" val="3284189250"/>
                    </a:ext>
                  </a:extLst>
                </a:gridCol>
              </a:tblGrid>
              <a:tr h="1115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Frecuencia \ Característica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A4D7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Velocidad máx.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Zona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Alcance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Otros</a:t>
                      </a:r>
                    </a:p>
                  </a:txBody>
                  <a:tcPr marL="68580" marR="68580" marT="0" marB="0" anchor="ctr"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783701"/>
                  </a:ext>
                </a:extLst>
              </a:tr>
              <a:tr h="1111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 MHz – 2100 MHz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– 200 Mbps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Rurales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– 20 km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Ofrece cobertura.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5F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519061"/>
                  </a:ext>
                </a:extLst>
              </a:tr>
              <a:tr h="1065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GHz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– 2 Gbps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Urbanas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– 5 km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Banda principal.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5F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4592"/>
                  </a:ext>
                </a:extLst>
              </a:tr>
              <a:tr h="1267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GHz</a:t>
                      </a:r>
                      <a:endParaRPr lang="es-ES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0DD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5 Gbps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alta densidad de personas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– 150 m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5F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Ondas milimétricas.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5F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024412"/>
                  </a:ext>
                </a:extLst>
              </a:tr>
            </a:tbl>
          </a:graphicData>
        </a:graphic>
      </p:graphicFrame>
      <p:sp>
        <p:nvSpPr>
          <p:cNvPr id="11" name="Bocadillo: ovalado 10">
            <a:extLst>
              <a:ext uri="{FF2B5EF4-FFF2-40B4-BE49-F238E27FC236}">
                <a16:creationId xmlns:a16="http://schemas.microsoft.com/office/drawing/2014/main" id="{D4BCBA27-E1E4-B98D-CB6A-DD2CC3EE067A}"/>
              </a:ext>
            </a:extLst>
          </p:cNvPr>
          <p:cNvSpPr/>
          <p:nvPr/>
        </p:nvSpPr>
        <p:spPr>
          <a:xfrm>
            <a:off x="3294146" y="1030288"/>
            <a:ext cx="3530991" cy="1798264"/>
          </a:xfrm>
          <a:prstGeom prst="wedgeEllipseCallout">
            <a:avLst>
              <a:gd name="adj1" fmla="val -45534"/>
              <a:gd name="adj2" fmla="val 62500"/>
            </a:avLst>
          </a:prstGeom>
          <a:solidFill>
            <a:schemeClr val="bg1"/>
          </a:solidFill>
          <a:ln w="28575"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Bandas de arquitectura NSA y desplegadas en DSS.</a:t>
            </a:r>
          </a:p>
        </p:txBody>
      </p:sp>
      <p:sp>
        <p:nvSpPr>
          <p:cNvPr id="12" name="Bocadillo: ovalado 11">
            <a:extLst>
              <a:ext uri="{FF2B5EF4-FFF2-40B4-BE49-F238E27FC236}">
                <a16:creationId xmlns:a16="http://schemas.microsoft.com/office/drawing/2014/main" id="{D381B108-D8A0-CF75-CA9B-CAE13C84FEBC}"/>
              </a:ext>
            </a:extLst>
          </p:cNvPr>
          <p:cNvSpPr/>
          <p:nvPr/>
        </p:nvSpPr>
        <p:spPr>
          <a:xfrm>
            <a:off x="3355068" y="2125738"/>
            <a:ext cx="3530991" cy="1798264"/>
          </a:xfrm>
          <a:prstGeom prst="wedgeEllipseCallout">
            <a:avLst>
              <a:gd name="adj1" fmla="val -45534"/>
              <a:gd name="adj2" fmla="val 62500"/>
            </a:avLst>
          </a:prstGeom>
          <a:solidFill>
            <a:schemeClr val="bg1"/>
          </a:solidFill>
          <a:ln w="28575"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Banda TDD que puede alcanza los 100 MHz de ancho de banda.</a:t>
            </a:r>
          </a:p>
        </p:txBody>
      </p:sp>
      <p:sp>
        <p:nvSpPr>
          <p:cNvPr id="13" name="Bocadillo: ovalado 12">
            <a:extLst>
              <a:ext uri="{FF2B5EF4-FFF2-40B4-BE49-F238E27FC236}">
                <a16:creationId xmlns:a16="http://schemas.microsoft.com/office/drawing/2014/main" id="{2289892E-E1F6-1696-F642-18EBBC979ED7}"/>
              </a:ext>
            </a:extLst>
          </p:cNvPr>
          <p:cNvSpPr/>
          <p:nvPr/>
        </p:nvSpPr>
        <p:spPr>
          <a:xfrm>
            <a:off x="3387911" y="3338301"/>
            <a:ext cx="3530991" cy="1798264"/>
          </a:xfrm>
          <a:prstGeom prst="wedgeEllipseCallout">
            <a:avLst>
              <a:gd name="adj1" fmla="val -45534"/>
              <a:gd name="adj2" fmla="val 62500"/>
            </a:avLst>
          </a:prstGeom>
          <a:solidFill>
            <a:schemeClr val="bg1"/>
          </a:solidFill>
          <a:ln w="28575"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Recientemente subastada. </a:t>
            </a:r>
          </a:p>
        </p:txBody>
      </p:sp>
    </p:spTree>
    <p:extLst>
      <p:ext uri="{BB962C8B-B14F-4D97-AF65-F5344CB8AC3E}">
        <p14:creationId xmlns:p14="http://schemas.microsoft.com/office/powerpoint/2010/main" val="120192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C0629-A094-0905-6DEF-A95454B7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s-ES" dirty="0"/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FA2502-0762-DB1E-255D-FB675D81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0C2AC07-FB3D-7580-C01E-4A728E0F161B}"/>
              </a:ext>
            </a:extLst>
          </p:cNvPr>
          <p:cNvGrpSpPr/>
          <p:nvPr/>
        </p:nvGrpSpPr>
        <p:grpSpPr>
          <a:xfrm>
            <a:off x="-1" y="0"/>
            <a:ext cx="12206991" cy="859898"/>
            <a:chOff x="-1" y="1379095"/>
            <a:chExt cx="12206991" cy="859898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D224E75-2E95-E47E-28BC-6386F5A1C444}"/>
                </a:ext>
              </a:extLst>
            </p:cNvPr>
            <p:cNvSpPr/>
            <p:nvPr/>
          </p:nvSpPr>
          <p:spPr>
            <a:xfrm>
              <a:off x="0" y="1379095"/>
              <a:ext cx="12187237" cy="840499"/>
            </a:xfrm>
            <a:prstGeom prst="rect">
              <a:avLst/>
            </a:prstGeom>
            <a:solidFill>
              <a:srgbClr val="071689"/>
            </a:solidFill>
            <a:ln>
              <a:solidFill>
                <a:srgbClr val="0716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5 Imagen" descr="uoc_LOGO_masterbrand_DOC_tzdo.tif">
              <a:extLst>
                <a:ext uri="{FF2B5EF4-FFF2-40B4-BE49-F238E27FC236}">
                  <a16:creationId xmlns:a16="http://schemas.microsoft.com/office/drawing/2014/main" id="{8F22C7B2-EBA8-95CB-6371-E0CC7DF5F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" r="92039" b="12747"/>
            <a:stretch/>
          </p:blipFill>
          <p:spPr bwMode="auto">
            <a:xfrm>
              <a:off x="-1" y="1385527"/>
              <a:ext cx="1244185" cy="84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5 Imagen" descr="uoc_LOGO_masterbrand_DOC_tzdo.tif">
              <a:extLst>
                <a:ext uri="{FF2B5EF4-FFF2-40B4-BE49-F238E27FC236}">
                  <a16:creationId xmlns:a16="http://schemas.microsoft.com/office/drawing/2014/main" id="{A778DAF6-3A9B-75AF-037E-4A55608E4C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9" r="77310" b="6918"/>
            <a:stretch/>
          </p:blipFill>
          <p:spPr bwMode="auto">
            <a:xfrm>
              <a:off x="10163331" y="1386569"/>
              <a:ext cx="2043659" cy="8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F0A2A76F-3B23-F93A-9ABE-8C93C63C2FF0}"/>
              </a:ext>
            </a:extLst>
          </p:cNvPr>
          <p:cNvSpPr/>
          <p:nvPr/>
        </p:nvSpPr>
        <p:spPr>
          <a:xfrm>
            <a:off x="0" y="6535711"/>
            <a:ext cx="12206990" cy="314815"/>
          </a:xfrm>
          <a:prstGeom prst="rect">
            <a:avLst/>
          </a:prstGeom>
          <a:solidFill>
            <a:srgbClr val="071689"/>
          </a:solidFill>
          <a:ln>
            <a:solidFill>
              <a:srgbClr val="071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Red Móvil 5G: Implementación y Casos de Uso.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4D7AA8C-538E-415C-54AC-E6C9AD8F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274" y="117840"/>
            <a:ext cx="7073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Índice</a:t>
            </a:r>
            <a:r>
              <a:rPr lang="en-029" altLang="es-ES" b="1" dirty="0">
                <a:solidFill>
                  <a:schemeClr val="bg1"/>
                </a:solidFill>
                <a:latin typeface="Arial Narrow" panose="020B0606020202030204" pitchFamily="34" charset="0"/>
              </a:rPr>
              <a:t> de </a:t>
            </a:r>
            <a:r>
              <a:rPr lang="en-029" altLang="es-E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contenidos</a:t>
            </a:r>
            <a:endParaRPr lang="en-029" altLang="es-E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48CDE726-FD22-CA87-ED09-47605EF1E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091" y="1092994"/>
            <a:ext cx="7594600" cy="417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118800" rIns="91432" bIns="118800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Introducción y objetivos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Escenarios de aplicación del 5G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Despliegue de frecuencias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latin typeface="Arial Narrow" panose="020B0606020202030204" pitchFamily="34" charset="0"/>
              </a:rPr>
              <a:t>Arquitecturas 5G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Antenas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Implementación banda 700 MHz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Casos reales</a:t>
            </a: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r>
              <a:rPr lang="es-ES" alt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Conclusiones y líneas futuras</a:t>
            </a:r>
            <a:endParaRPr lang="en-029" altLang="es-ES" b="1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6049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1290</Words>
  <Application>Microsoft Office PowerPoint</Application>
  <PresentationFormat>Panorámica</PresentationFormat>
  <Paragraphs>266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Arial Narrow</vt:lpstr>
      <vt:lpstr>Calibri</vt:lpstr>
      <vt:lpstr>Calibri Light</vt:lpstr>
      <vt:lpstr>Tema de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Inma Linares</dc:creator>
  <cp:lastModifiedBy>Inma Linares</cp:lastModifiedBy>
  <cp:revision>20</cp:revision>
  <dcterms:created xsi:type="dcterms:W3CDTF">2023-01-16T22:05:30Z</dcterms:created>
  <dcterms:modified xsi:type="dcterms:W3CDTF">2023-02-04T20:48:13Z</dcterms:modified>
</cp:coreProperties>
</file>