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60" r:id="rId6"/>
    <p:sldId id="261" r:id="rId7"/>
    <p:sldId id="262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E5F9"/>
    <a:srgbClr val="64DFF8"/>
    <a:srgbClr val="64F1F8"/>
    <a:srgbClr val="00CCFF"/>
    <a:srgbClr val="00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BC0-E445-47F8-9DA9-769B10F5415C}" type="datetimeFigureOut">
              <a:rPr lang="es-ES_tradnl" smtClean="0"/>
              <a:t>18/01/2023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CD63-350C-4B4A-B807-80AFB9B4A29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829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BC0-E445-47F8-9DA9-769B10F5415C}" type="datetimeFigureOut">
              <a:rPr lang="es-ES_tradnl" smtClean="0"/>
              <a:t>18/01/2023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CD63-350C-4B4A-B807-80AFB9B4A29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049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BC0-E445-47F8-9DA9-769B10F5415C}" type="datetimeFigureOut">
              <a:rPr lang="es-ES_tradnl" smtClean="0"/>
              <a:t>18/01/2023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CD63-350C-4B4A-B807-80AFB9B4A29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580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BC0-E445-47F8-9DA9-769B10F5415C}" type="datetimeFigureOut">
              <a:rPr lang="es-ES_tradnl" smtClean="0"/>
              <a:t>18/01/2023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CD63-350C-4B4A-B807-80AFB9B4A29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172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BC0-E445-47F8-9DA9-769B10F5415C}" type="datetimeFigureOut">
              <a:rPr lang="es-ES_tradnl" smtClean="0"/>
              <a:t>18/01/2023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CD63-350C-4B4A-B807-80AFB9B4A29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451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BC0-E445-47F8-9DA9-769B10F5415C}" type="datetimeFigureOut">
              <a:rPr lang="es-ES_tradnl" smtClean="0"/>
              <a:t>18/01/2023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CD63-350C-4B4A-B807-80AFB9B4A29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780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BC0-E445-47F8-9DA9-769B10F5415C}" type="datetimeFigureOut">
              <a:rPr lang="es-ES_tradnl" smtClean="0"/>
              <a:t>18/01/2023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CD63-350C-4B4A-B807-80AFB9B4A29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414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BC0-E445-47F8-9DA9-769B10F5415C}" type="datetimeFigureOut">
              <a:rPr lang="es-ES_tradnl" smtClean="0"/>
              <a:t>18/01/2023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CD63-350C-4B4A-B807-80AFB9B4A29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699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BC0-E445-47F8-9DA9-769B10F5415C}" type="datetimeFigureOut">
              <a:rPr lang="es-ES_tradnl" smtClean="0"/>
              <a:t>18/01/2023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CD63-350C-4B4A-B807-80AFB9B4A29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1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BC0-E445-47F8-9DA9-769B10F5415C}" type="datetimeFigureOut">
              <a:rPr lang="es-ES_tradnl" smtClean="0"/>
              <a:t>18/01/2023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CD63-350C-4B4A-B807-80AFB9B4A29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268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BC0-E445-47F8-9DA9-769B10F5415C}" type="datetimeFigureOut">
              <a:rPr lang="es-ES_tradnl" smtClean="0"/>
              <a:t>18/01/2023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CD63-350C-4B4A-B807-80AFB9B4A29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54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43BC0-E445-47F8-9DA9-769B10F5415C}" type="datetimeFigureOut">
              <a:rPr lang="es-ES_tradnl" smtClean="0"/>
              <a:t>18/01/2023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BCD63-350C-4B4A-B807-80AFB9B4A29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371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210973" y="279070"/>
            <a:ext cx="11545598" cy="1169551"/>
          </a:xfrm>
          <a:prstGeom prst="rect">
            <a:avLst/>
          </a:prstGeom>
          <a:solidFill>
            <a:srgbClr val="7FE5F9"/>
          </a:solidFill>
        </p:spPr>
        <p:txBody>
          <a:bodyPr wrap="square" rtlCol="0">
            <a:spAutoFit/>
          </a:bodyPr>
          <a:lstStyle/>
          <a:p>
            <a:r>
              <a:rPr lang="es-ES_tradnl" sz="3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Detección temprana de cáncer de piel mediante clasificador de imágenes basado en Inteligencia Artificial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3" y="1498021"/>
            <a:ext cx="2200931" cy="527685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487448" y="1498021"/>
            <a:ext cx="9269123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Martin Tinaquero</a:t>
            </a:r>
          </a:p>
          <a:p>
            <a:r>
              <a:rPr lang="es-ES_tradnl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Máster Universitario en Ciencia de Datos</a:t>
            </a:r>
          </a:p>
          <a:p>
            <a:r>
              <a:rPr lang="es-ES_tradnl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Medicina · Análisis de imágenes para determinar potenciales tumores</a:t>
            </a:r>
          </a:p>
          <a:p>
            <a:endParaRPr lang="es-ES_tradnl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Tutor/a de TF</a:t>
            </a:r>
          </a:p>
          <a:p>
            <a:r>
              <a:rPr lang="es-ES_tradnl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Albert Solé </a:t>
            </a:r>
            <a:r>
              <a:rPr lang="es-ES_tradnl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Ribalta</a:t>
            </a:r>
            <a:endParaRPr lang="es-ES_tradnl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Profesor/a responsable de la asignatura</a:t>
            </a:r>
          </a:p>
          <a:p>
            <a:r>
              <a:rPr lang="es-ES_tradnl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Luís Sánchez Bocanegra</a:t>
            </a:r>
          </a:p>
          <a:p>
            <a:r>
              <a:rPr lang="es-ES_tradnl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Luís Fernández Luque</a:t>
            </a:r>
          </a:p>
        </p:txBody>
      </p:sp>
    </p:spTree>
    <p:extLst>
      <p:ext uri="{BB962C8B-B14F-4D97-AF65-F5344CB8AC3E}">
        <p14:creationId xmlns:p14="http://schemas.microsoft.com/office/powerpoint/2010/main" val="316349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9667" y="363921"/>
            <a:ext cx="9587825" cy="968749"/>
          </a:xfrm>
        </p:spPr>
        <p:txBody>
          <a:bodyPr>
            <a:normAutofit/>
          </a:bodyPr>
          <a:lstStyle/>
          <a:p>
            <a:r>
              <a:rPr lang="es-ES_tradnl" dirty="0"/>
              <a:t>Inteligencia Colectiva IC · Matriz de pesos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14" y="1550014"/>
            <a:ext cx="1987178" cy="169000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32" y="1839755"/>
            <a:ext cx="1987178" cy="169000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350" y="2104363"/>
            <a:ext cx="1987178" cy="169000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68" y="2385821"/>
            <a:ext cx="1987178" cy="169000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33" y="2684756"/>
            <a:ext cx="1987178" cy="169000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7" y="3794365"/>
            <a:ext cx="1987178" cy="169000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48" y="4088193"/>
            <a:ext cx="1987178" cy="169000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658" y="4357281"/>
            <a:ext cx="1987178" cy="169000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773" y="4639366"/>
            <a:ext cx="1987178" cy="169000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036" y="4933194"/>
            <a:ext cx="1987178" cy="1690002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5165738" y="3529757"/>
            <a:ext cx="1992820" cy="125128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Rectángulo 18"/>
          <p:cNvSpPr/>
          <p:nvPr/>
        </p:nvSpPr>
        <p:spPr>
          <a:xfrm>
            <a:off x="4641181" y="2698760"/>
            <a:ext cx="2536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1200" dirty="0"/>
              <a:t>Se rellena con los valores de </a:t>
            </a:r>
            <a:r>
              <a:rPr lang="es-ES_tradnl" sz="1200" i="1" dirty="0" err="1"/>
              <a:t>accuracy</a:t>
            </a:r>
            <a:r>
              <a:rPr lang="es-ES_tradnl" sz="1200" dirty="0"/>
              <a:t> obtenidos de las matrices de confusión de cada red neuronal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415" y="2906830"/>
            <a:ext cx="4583856" cy="21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3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2836" y="350045"/>
            <a:ext cx="10259163" cy="968749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Inteligencia Colectiva IC · Matriz de probabilidad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415" y="2705529"/>
            <a:ext cx="4671796" cy="2473304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5110078" y="3336407"/>
            <a:ext cx="1992820" cy="125128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Rectángulo 18"/>
          <p:cNvSpPr/>
          <p:nvPr/>
        </p:nvSpPr>
        <p:spPr>
          <a:xfrm>
            <a:off x="4470216" y="2816157"/>
            <a:ext cx="2854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1200" dirty="0"/>
              <a:t>Se rellena con las probabilidades asignadas a cada clase cada red neuronal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52" y="3529757"/>
            <a:ext cx="1100021" cy="81853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-327060" y="3252758"/>
            <a:ext cx="25368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1200" dirty="0"/>
              <a:t>Nueva imagen</a:t>
            </a:r>
          </a:p>
        </p:txBody>
      </p:sp>
      <p:sp>
        <p:nvSpPr>
          <p:cNvPr id="24" name="Recortar rectángulo de esquina sencilla 23"/>
          <p:cNvSpPr/>
          <p:nvPr/>
        </p:nvSpPr>
        <p:spPr>
          <a:xfrm>
            <a:off x="1723277" y="1834362"/>
            <a:ext cx="1330128" cy="333511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Rectángulo 24"/>
          <p:cNvSpPr/>
          <p:nvPr/>
        </p:nvSpPr>
        <p:spPr>
          <a:xfrm>
            <a:off x="1551254" y="1863401"/>
            <a:ext cx="1521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1200" dirty="0"/>
              <a:t>Modelo 1</a:t>
            </a:r>
          </a:p>
        </p:txBody>
      </p:sp>
      <p:sp>
        <p:nvSpPr>
          <p:cNvPr id="26" name="Recortar rectángulo de esquina sencilla 25"/>
          <p:cNvSpPr/>
          <p:nvPr/>
        </p:nvSpPr>
        <p:spPr>
          <a:xfrm>
            <a:off x="1723277" y="2257658"/>
            <a:ext cx="1330128" cy="333511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Rectángulo 26"/>
          <p:cNvSpPr/>
          <p:nvPr/>
        </p:nvSpPr>
        <p:spPr>
          <a:xfrm>
            <a:off x="1551254" y="2300141"/>
            <a:ext cx="13975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1200" dirty="0"/>
              <a:t>Modelo 2</a:t>
            </a:r>
          </a:p>
        </p:txBody>
      </p:sp>
      <p:sp>
        <p:nvSpPr>
          <p:cNvPr id="28" name="Recortar rectángulo de esquina sencilla 27"/>
          <p:cNvSpPr/>
          <p:nvPr/>
        </p:nvSpPr>
        <p:spPr>
          <a:xfrm>
            <a:off x="1723277" y="2709408"/>
            <a:ext cx="1330128" cy="333511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Recortar rectángulo de esquina sencilla 28"/>
          <p:cNvSpPr/>
          <p:nvPr/>
        </p:nvSpPr>
        <p:spPr>
          <a:xfrm>
            <a:off x="1723277" y="3142727"/>
            <a:ext cx="1330128" cy="333511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Recortar rectángulo de esquina sencilla 29"/>
          <p:cNvSpPr/>
          <p:nvPr/>
        </p:nvSpPr>
        <p:spPr>
          <a:xfrm>
            <a:off x="1723277" y="3569812"/>
            <a:ext cx="1330128" cy="333511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ortar rectángulo de esquina sencilla 30"/>
          <p:cNvSpPr/>
          <p:nvPr/>
        </p:nvSpPr>
        <p:spPr>
          <a:xfrm>
            <a:off x="1723277" y="4005308"/>
            <a:ext cx="1330128" cy="333511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Recortar rectángulo de esquina sencilla 31"/>
          <p:cNvSpPr/>
          <p:nvPr/>
        </p:nvSpPr>
        <p:spPr>
          <a:xfrm>
            <a:off x="1723277" y="4438843"/>
            <a:ext cx="1330128" cy="333511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6" name="Recortar rectángulo de esquina sencilla 35"/>
          <p:cNvSpPr/>
          <p:nvPr/>
        </p:nvSpPr>
        <p:spPr>
          <a:xfrm>
            <a:off x="1723277" y="4893185"/>
            <a:ext cx="1330128" cy="333511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7" name="Recortar rectángulo de esquina sencilla 36"/>
          <p:cNvSpPr/>
          <p:nvPr/>
        </p:nvSpPr>
        <p:spPr>
          <a:xfrm>
            <a:off x="1742426" y="5335050"/>
            <a:ext cx="1330128" cy="333511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8" name="Recortar rectángulo de esquina sencilla 37"/>
          <p:cNvSpPr/>
          <p:nvPr/>
        </p:nvSpPr>
        <p:spPr>
          <a:xfrm>
            <a:off x="1723277" y="5785819"/>
            <a:ext cx="1330128" cy="333511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9" name="Rectángulo 38"/>
          <p:cNvSpPr/>
          <p:nvPr/>
        </p:nvSpPr>
        <p:spPr>
          <a:xfrm>
            <a:off x="1551254" y="2740831"/>
            <a:ext cx="13975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1200" dirty="0"/>
              <a:t>Modelo 3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1551254" y="3173076"/>
            <a:ext cx="13975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1200" dirty="0"/>
              <a:t>Modelo 4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1551254" y="3598067"/>
            <a:ext cx="13975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1200" dirty="0"/>
              <a:t>Modelo 5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1551254" y="4029187"/>
            <a:ext cx="13975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1200" dirty="0"/>
              <a:t>Modelo 6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1571941" y="4462446"/>
            <a:ext cx="13975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1200" dirty="0"/>
              <a:t>Modelo 7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1571941" y="4921695"/>
            <a:ext cx="13975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1200" dirty="0"/>
              <a:t>Modelo 8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1571941" y="5362523"/>
            <a:ext cx="13975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1200" dirty="0"/>
              <a:t>Modelo 9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1571941" y="5814858"/>
            <a:ext cx="13975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1200" dirty="0"/>
              <a:t>Modelo 10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2581316" y="1894104"/>
            <a:ext cx="30141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800" dirty="0"/>
              <a:t>[0.98,0.01,0.00,0.00,0.01,0.00,0.00]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2581316" y="2325589"/>
            <a:ext cx="30141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800" dirty="0"/>
              <a:t>[0.97,0.01,0.00,0.01,0.01,0.00,0.00]</a:t>
            </a:r>
          </a:p>
        </p:txBody>
      </p:sp>
      <p:sp>
        <p:nvSpPr>
          <p:cNvPr id="49" name="Llaves 48"/>
          <p:cNvSpPr/>
          <p:nvPr/>
        </p:nvSpPr>
        <p:spPr>
          <a:xfrm>
            <a:off x="1299411" y="1655545"/>
            <a:ext cx="3700470" cy="462975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0" name="Rectángulo 49"/>
          <p:cNvSpPr/>
          <p:nvPr/>
        </p:nvSpPr>
        <p:spPr>
          <a:xfrm>
            <a:off x="2581316" y="2788684"/>
            <a:ext cx="30141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800" dirty="0"/>
              <a:t>[0.96,0.01,0.02,0.00,0.01,0.00,0.00]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581316" y="3220169"/>
            <a:ext cx="30141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800" dirty="0"/>
              <a:t>[0.99,0.01,0.00,0.00,0.00,0.00,0.00]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2572068" y="3672606"/>
            <a:ext cx="30141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800" dirty="0"/>
              <a:t>[0.91,0.04,0.03,0.00,0.01,0.00,0.01]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572068" y="4104091"/>
            <a:ext cx="30141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800" dirty="0"/>
              <a:t>[0.99,0.01,0.00,0.00,0.00,0.00,0.00]</a:t>
            </a:r>
          </a:p>
        </p:txBody>
      </p:sp>
      <p:sp>
        <p:nvSpPr>
          <p:cNvPr id="54" name="Rectángulo 53"/>
          <p:cNvSpPr/>
          <p:nvPr/>
        </p:nvSpPr>
        <p:spPr>
          <a:xfrm>
            <a:off x="2582591" y="4518544"/>
            <a:ext cx="30141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800" dirty="0"/>
              <a:t>[1.00,0.00,0.00,0.00,0.00,0.00,0.00]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2582591" y="4950029"/>
            <a:ext cx="30141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800" dirty="0"/>
              <a:t>[0.98,0.00,0.00,0.00,0.01,0.00,0.01]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2572068" y="5402478"/>
            <a:ext cx="30141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800" dirty="0"/>
              <a:t>[1.00,0.00,0.00,0.00,0.00,0.00,0.00]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2572068" y="5833963"/>
            <a:ext cx="30141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800" dirty="0"/>
              <a:t>[1.00,0.00,0.00,0.00,0.00,0.00,0.00]</a:t>
            </a:r>
          </a:p>
        </p:txBody>
      </p:sp>
    </p:spTree>
    <p:extLst>
      <p:ext uri="{BB962C8B-B14F-4D97-AF65-F5344CB8AC3E}">
        <p14:creationId xmlns:p14="http://schemas.microsoft.com/office/powerpoint/2010/main" val="1665861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2836" y="350045"/>
            <a:ext cx="10259163" cy="968749"/>
          </a:xfrm>
        </p:spPr>
        <p:txBody>
          <a:bodyPr>
            <a:normAutofit/>
          </a:bodyPr>
          <a:lstStyle/>
          <a:p>
            <a:r>
              <a:rPr lang="es-ES_tradnl" dirty="0"/>
              <a:t>Inteligencia Colectiva IC · Consenso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BF10E94-8149-11BA-6C0C-76A1DFC89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30" y="1979803"/>
            <a:ext cx="5668979" cy="18914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175B502-FB18-3B9B-5647-1E1C819EA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124" y="1940069"/>
            <a:ext cx="3110646" cy="1931232"/>
          </a:xfrm>
          <a:prstGeom prst="rect">
            <a:avLst/>
          </a:prstGeom>
        </p:spPr>
      </p:pic>
      <p:sp>
        <p:nvSpPr>
          <p:cNvPr id="10" name="Flecha derecha 6">
            <a:extLst>
              <a:ext uri="{FF2B5EF4-FFF2-40B4-BE49-F238E27FC236}">
                <a16:creationId xmlns:a16="http://schemas.microsoft.com/office/drawing/2014/main" id="{E58472FF-125E-B37C-C447-D89F68BAA752}"/>
              </a:ext>
            </a:extLst>
          </p:cNvPr>
          <p:cNvSpPr/>
          <p:nvPr/>
        </p:nvSpPr>
        <p:spPr>
          <a:xfrm>
            <a:off x="6196668" y="2280043"/>
            <a:ext cx="1992820" cy="125128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C4B4E22-A4C7-7E7C-919A-DA5A7BD6A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620" y="4035158"/>
            <a:ext cx="6738093" cy="261541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A04F7828-1F7C-5B45-3425-561ABD0B1820}"/>
              </a:ext>
            </a:extLst>
          </p:cNvPr>
          <p:cNvSpPr/>
          <p:nvPr/>
        </p:nvSpPr>
        <p:spPr>
          <a:xfrm>
            <a:off x="11123802" y="2097248"/>
            <a:ext cx="470968" cy="104862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A062E2B-AF81-76A6-2E1B-B60F1189628D}"/>
              </a:ext>
            </a:extLst>
          </p:cNvPr>
          <p:cNvSpPr/>
          <p:nvPr/>
        </p:nvSpPr>
        <p:spPr>
          <a:xfrm>
            <a:off x="11123802" y="3326016"/>
            <a:ext cx="470968" cy="36514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E72FF0A5-9F53-3973-4F4D-557982DA002E}"/>
              </a:ext>
            </a:extLst>
          </p:cNvPr>
          <p:cNvCxnSpPr/>
          <p:nvPr/>
        </p:nvCxnSpPr>
        <p:spPr>
          <a:xfrm rot="10800000" flipV="1">
            <a:off x="5602209" y="3890386"/>
            <a:ext cx="5763829" cy="2697279"/>
          </a:xfrm>
          <a:prstGeom prst="bentConnector3">
            <a:avLst>
              <a:gd name="adj1" fmla="val -68"/>
            </a:avLst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C20BD47-F0AE-0F3B-2ABE-C4B9B377473E}"/>
              </a:ext>
            </a:extLst>
          </p:cNvPr>
          <p:cNvSpPr/>
          <p:nvPr/>
        </p:nvSpPr>
        <p:spPr>
          <a:xfrm>
            <a:off x="5159228" y="6442893"/>
            <a:ext cx="384257" cy="28954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3" name="Conector: angular 32">
            <a:extLst>
              <a:ext uri="{FF2B5EF4-FFF2-40B4-BE49-F238E27FC236}">
                <a16:creationId xmlns:a16="http://schemas.microsoft.com/office/drawing/2014/main" id="{A1352BA8-F87E-EA5F-9ABC-E4595E22E22A}"/>
              </a:ext>
            </a:extLst>
          </p:cNvPr>
          <p:cNvCxnSpPr>
            <a:cxnSpLocks/>
          </p:cNvCxnSpPr>
          <p:nvPr/>
        </p:nvCxnSpPr>
        <p:spPr>
          <a:xfrm rot="5400000">
            <a:off x="3875181" y="4218512"/>
            <a:ext cx="2558072" cy="1828802"/>
          </a:xfrm>
          <a:prstGeom prst="bentConnector3">
            <a:avLst>
              <a:gd name="adj1" fmla="val 6384"/>
            </a:avLst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" name="Rectángulo 58">
            <a:extLst>
              <a:ext uri="{FF2B5EF4-FFF2-40B4-BE49-F238E27FC236}">
                <a16:creationId xmlns:a16="http://schemas.microsoft.com/office/drawing/2014/main" id="{47FC8FE6-93F5-E982-B15A-4E682C4DA087}"/>
              </a:ext>
            </a:extLst>
          </p:cNvPr>
          <p:cNvSpPr/>
          <p:nvPr/>
        </p:nvSpPr>
        <p:spPr>
          <a:xfrm>
            <a:off x="3818956" y="6442893"/>
            <a:ext cx="841719" cy="28954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C1704B6-E229-65E3-7DBE-E0356F5FE445}"/>
              </a:ext>
            </a:extLst>
          </p:cNvPr>
          <p:cNvSpPr/>
          <p:nvPr/>
        </p:nvSpPr>
        <p:spPr>
          <a:xfrm>
            <a:off x="5805182" y="3676098"/>
            <a:ext cx="461028" cy="155469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385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2836" y="350045"/>
            <a:ext cx="10259163" cy="968749"/>
          </a:xfrm>
        </p:spPr>
        <p:txBody>
          <a:bodyPr>
            <a:normAutofit/>
          </a:bodyPr>
          <a:lstStyle/>
          <a:p>
            <a:r>
              <a:rPr lang="es-ES_tradnl" dirty="0"/>
              <a:t>Inteligencia Colectiva IC · vs modelos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C09D408-8AFA-00B0-1605-34FB0BE7A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920" y="2874503"/>
            <a:ext cx="2857500" cy="319087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9499ACA-84B5-39A9-1519-A79869941A15}"/>
              </a:ext>
            </a:extLst>
          </p:cNvPr>
          <p:cNvSpPr/>
          <p:nvPr/>
        </p:nvSpPr>
        <p:spPr>
          <a:xfrm>
            <a:off x="3512142" y="5784994"/>
            <a:ext cx="2655130" cy="25110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1CCE42E-BFE9-10DC-FCB5-97E3231CCB5D}"/>
              </a:ext>
            </a:extLst>
          </p:cNvPr>
          <p:cNvSpPr/>
          <p:nvPr/>
        </p:nvSpPr>
        <p:spPr>
          <a:xfrm>
            <a:off x="597230" y="1655144"/>
            <a:ext cx="1132352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2800" dirty="0">
                <a:solidFill>
                  <a:prstClr val="black"/>
                </a:solidFill>
                <a:latin typeface="Calibri" panose="020F0502020204030204"/>
              </a:rPr>
              <a:t>100 imágenes aleatorias de cada tipo de lesión son clasificadas por cada uno de los modelos y por la IC</a:t>
            </a: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6CDF479-683A-06B9-B082-6470F697C7C6}"/>
              </a:ext>
            </a:extLst>
          </p:cNvPr>
          <p:cNvSpPr/>
          <p:nvPr/>
        </p:nvSpPr>
        <p:spPr>
          <a:xfrm>
            <a:off x="583128" y="2804635"/>
            <a:ext cx="2934535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IC obtiene 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3,14 p.p. (+3,54%</a:t>
            </a: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más que el mejor modelo (</a:t>
            </a:r>
            <a:r>
              <a:rPr kumimoji="0" lang="es-ES_trad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Swin</a:t>
            </a: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Transformer</a:t>
            </a: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y 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16,14 p.p.</a:t>
            </a: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(+21,32%</a:t>
            </a: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que el peor modelo (MobileNetV2)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077329B-0D50-820C-1A8A-977E042E8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677" y="2387114"/>
            <a:ext cx="5079796" cy="430144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36F86BB6-EFC6-5162-F38A-C89A15077D08}"/>
              </a:ext>
            </a:extLst>
          </p:cNvPr>
          <p:cNvSpPr/>
          <p:nvPr/>
        </p:nvSpPr>
        <p:spPr>
          <a:xfrm>
            <a:off x="3512142" y="3653153"/>
            <a:ext cx="2655130" cy="25110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B6B2D07-6893-00DF-4BF9-48768DC5AB8A}"/>
              </a:ext>
            </a:extLst>
          </p:cNvPr>
          <p:cNvSpPr/>
          <p:nvPr/>
        </p:nvSpPr>
        <p:spPr>
          <a:xfrm>
            <a:off x="3512142" y="5243237"/>
            <a:ext cx="2655130" cy="2511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749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2836" y="350045"/>
            <a:ext cx="10259163" cy="968749"/>
          </a:xfrm>
        </p:spPr>
        <p:txBody>
          <a:bodyPr>
            <a:normAutofit/>
          </a:bodyPr>
          <a:lstStyle/>
          <a:p>
            <a:r>
              <a:rPr lang="es-ES_tradnl" dirty="0"/>
              <a:t>Inteligencia Colectiva IC · Aplicación web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4C3B294-884B-61CC-17C3-69C91F35203C}"/>
              </a:ext>
            </a:extLst>
          </p:cNvPr>
          <p:cNvSpPr/>
          <p:nvPr/>
        </p:nvSpPr>
        <p:spPr>
          <a:xfrm>
            <a:off x="6249797" y="1434222"/>
            <a:ext cx="5942201" cy="732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requiere la instalación de software adicional en el equipo cliente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sz="2800" dirty="0">
                <a:solidFill>
                  <a:prstClr val="black"/>
                </a:solidFill>
                <a:latin typeface="Calibri" panose="020F0502020204030204"/>
              </a:rPr>
              <a:t>Puede ejecutarse en servidor local o remoto</a:t>
            </a: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Tiempo de pre</a:t>
            </a:r>
            <a:r>
              <a:rPr lang="es-ES_tradnl" sz="2800" dirty="0">
                <a:solidFill>
                  <a:prstClr val="black"/>
                </a:solidFill>
                <a:latin typeface="Calibri" panose="020F0502020204030204"/>
              </a:rPr>
              <a:t>dicción: ~3”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sz="2800" dirty="0">
                <a:solidFill>
                  <a:prstClr val="black"/>
                </a:solidFill>
                <a:latin typeface="Calibri" panose="020F0502020204030204"/>
              </a:rPr>
              <a:t>Mínima o nula curva de aprendizaje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sz="2800" dirty="0">
                <a:solidFill>
                  <a:prstClr val="black"/>
                </a:solidFill>
                <a:latin typeface="Calibri" panose="020F0502020204030204"/>
              </a:rPr>
              <a:t>Devuelve el resultado de la clasificación con el tipo de lesión de imagen, el porcentaje de acierto y un gráfico con las probabilidades de cada clase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_tradnl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_tradnl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_tradnl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87B4E31-87A5-C0A5-2322-5D790AE3C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30" y="1434222"/>
            <a:ext cx="5544424" cy="525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82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2836" y="350045"/>
            <a:ext cx="10259163" cy="968749"/>
          </a:xfrm>
        </p:spPr>
        <p:txBody>
          <a:bodyPr>
            <a:normAutofit/>
          </a:bodyPr>
          <a:lstStyle/>
          <a:p>
            <a:r>
              <a:rPr lang="es-ES_tradnl" dirty="0"/>
              <a:t>Inteligencia Colectiva IC · API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4C3B294-884B-61CC-17C3-69C91F35203C}"/>
              </a:ext>
            </a:extLst>
          </p:cNvPr>
          <p:cNvSpPr/>
          <p:nvPr/>
        </p:nvSpPr>
        <p:spPr>
          <a:xfrm>
            <a:off x="486562" y="1472547"/>
            <a:ext cx="1107094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Permite la clasificación masiva de imágenes con procesos automáticos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sz="2800" dirty="0">
                <a:solidFill>
                  <a:prstClr val="black"/>
                </a:solidFill>
                <a:latin typeface="Calibri" panose="020F0502020204030204"/>
              </a:rPr>
              <a:t>Uso extremadamente sencillo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sz="2800" dirty="0">
                <a:solidFill>
                  <a:prstClr val="black"/>
                </a:solidFill>
                <a:latin typeface="Calibri" panose="020F0502020204030204"/>
              </a:rPr>
              <a:t>Compatible desde cualquier sistema operativo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sz="2800" dirty="0">
                <a:solidFill>
                  <a:prstClr val="black"/>
                </a:solidFill>
                <a:latin typeface="Calibri" panose="020F0502020204030204"/>
              </a:rPr>
              <a:t>Velocidad de clasificación: ~1.200 imágenes por hora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917969-C35E-161B-AF00-64B352944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62" y="3586143"/>
            <a:ext cx="5216341" cy="31678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7F0630A-8874-0525-F47C-1EAFA3AD2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86143"/>
            <a:ext cx="5266985" cy="316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43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2269" y="350045"/>
            <a:ext cx="7476506" cy="968749"/>
          </a:xfrm>
        </p:spPr>
        <p:txBody>
          <a:bodyPr>
            <a:normAutofit/>
          </a:bodyPr>
          <a:lstStyle/>
          <a:p>
            <a:r>
              <a:rPr lang="es-ES_tradnl" dirty="0"/>
              <a:t>Conclusiones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585354" y="1795936"/>
            <a:ext cx="10963399" cy="49152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851312" y="1985900"/>
            <a:ext cx="10627426" cy="4641403"/>
          </a:xfrm>
        </p:spPr>
        <p:txBody>
          <a:bodyPr>
            <a:normAutofit/>
          </a:bodyPr>
          <a:lstStyle/>
          <a:p>
            <a:r>
              <a:rPr lang="es-ES_tradnl" dirty="0"/>
              <a:t>La IA, concretamente el </a:t>
            </a:r>
            <a:r>
              <a:rPr lang="es-ES_tradnl" i="1" dirty="0" err="1"/>
              <a:t>deep</a:t>
            </a:r>
            <a:r>
              <a:rPr lang="es-ES_tradnl" i="1" dirty="0"/>
              <a:t> </a:t>
            </a:r>
            <a:r>
              <a:rPr lang="es-ES_tradnl" i="1" dirty="0" err="1"/>
              <a:t>learning</a:t>
            </a:r>
            <a:r>
              <a:rPr lang="es-ES_tradnl" i="1" dirty="0"/>
              <a:t>,</a:t>
            </a:r>
            <a:r>
              <a:rPr lang="es-ES_tradnl" dirty="0"/>
              <a:t> ha demostrado su eficacia en la detección de cáncer de piel mediante imágenes. &gt;90% de acierto vs 70% máximo alcanzado por las inspecciones visuales realizadas por dermatólogos expertos.</a:t>
            </a:r>
          </a:p>
          <a:p>
            <a:r>
              <a:rPr lang="es-ES_tradnl" dirty="0"/>
              <a:t>La inteligencia colectiva tienen un mejor comportamiento que las mejores redes neuronales trabajando individualmente.</a:t>
            </a:r>
          </a:p>
          <a:p>
            <a:r>
              <a:rPr lang="es-ES_tradnl" dirty="0"/>
              <a:t>La aplicación web puede ser un asistente para los médicos especialistas, ayudándoles en la toma de decisiones, aumentado el porcentaje de acierto del diagnóstico encarecidamente (+20 p.p.) y reduciendo los costes clínicos, aumentando la probabilidad de supervivencia de los pacientes.</a:t>
            </a:r>
          </a:p>
          <a:p>
            <a:pPr marL="0" indent="0">
              <a:buNone/>
            </a:pPr>
            <a:endParaRPr lang="es-ES_tradnl" dirty="0"/>
          </a:p>
          <a:p>
            <a:endParaRPr lang="es-ES_tradnl" dirty="0"/>
          </a:p>
          <a:p>
            <a:endParaRPr lang="es-ES_tradnl" sz="2600" dirty="0"/>
          </a:p>
        </p:txBody>
      </p:sp>
    </p:spTree>
    <p:extLst>
      <p:ext uri="{BB962C8B-B14F-4D97-AF65-F5344CB8AC3E}">
        <p14:creationId xmlns:p14="http://schemas.microsoft.com/office/powerpoint/2010/main" val="3602799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2269" y="350045"/>
            <a:ext cx="7476506" cy="968749"/>
          </a:xfrm>
        </p:spPr>
        <p:txBody>
          <a:bodyPr>
            <a:normAutofit/>
          </a:bodyPr>
          <a:lstStyle/>
          <a:p>
            <a:r>
              <a:rPr lang="es-ES_tradnl" dirty="0"/>
              <a:t>Trabajos futuros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585354" y="1795936"/>
            <a:ext cx="10963399" cy="49152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851312" y="1985900"/>
            <a:ext cx="10627426" cy="4641403"/>
          </a:xfrm>
        </p:spPr>
        <p:txBody>
          <a:bodyPr>
            <a:normAutofit/>
          </a:bodyPr>
          <a:lstStyle/>
          <a:p>
            <a:r>
              <a:rPr lang="es-ES_tradnl" dirty="0"/>
              <a:t>Obtener bases de datos con imágenes de piel negra y amarilla para entrenar la IC.</a:t>
            </a:r>
          </a:p>
          <a:p>
            <a:r>
              <a:rPr lang="es-ES_tradnl" dirty="0"/>
              <a:t>Entrenar y ajustar una IC especializada para cada color de piel.</a:t>
            </a:r>
          </a:p>
          <a:p>
            <a:r>
              <a:rPr lang="es-ES_tradnl" dirty="0"/>
              <a:t>Añadir un selector en la aplicación web para indicar el color de la piel de las imágenes a clasificar.</a:t>
            </a:r>
          </a:p>
          <a:p>
            <a:r>
              <a:rPr lang="es-ES_tradnl" dirty="0"/>
              <a:t>Diseñar e implementar una APP para dispositivos móviles</a:t>
            </a:r>
          </a:p>
          <a:p>
            <a:r>
              <a:rPr lang="es-ES" dirty="0"/>
              <a:t>Desarrollar redes neuronales que añadan </a:t>
            </a:r>
            <a:r>
              <a:rPr lang="es-ES" dirty="0" err="1"/>
              <a:t>explicabilidad</a:t>
            </a:r>
            <a:r>
              <a:rPr lang="es-ES" dirty="0"/>
              <a:t> a la IC que permitan a los humanos, en este caso a los dermatólogos, entender porque el modelo tomó la decisión aportando una explicación razonable sobre la predicción, en lugar de aportar una caja negra.</a:t>
            </a:r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endParaRPr lang="es-ES_tradnl" dirty="0"/>
          </a:p>
          <a:p>
            <a:endParaRPr lang="es-ES_tradnl" sz="2600" dirty="0"/>
          </a:p>
        </p:txBody>
      </p:sp>
    </p:spTree>
    <p:extLst>
      <p:ext uri="{BB962C8B-B14F-4D97-AF65-F5344CB8AC3E}">
        <p14:creationId xmlns:p14="http://schemas.microsoft.com/office/powerpoint/2010/main" val="604869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2269" y="350045"/>
            <a:ext cx="7476506" cy="968749"/>
          </a:xfrm>
        </p:spPr>
        <p:txBody>
          <a:bodyPr>
            <a:normAutofit/>
          </a:bodyPr>
          <a:lstStyle/>
          <a:p>
            <a:r>
              <a:rPr lang="es-ES_tradnl" dirty="0"/>
              <a:t>Demostración práctica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1106562" y="2671700"/>
            <a:ext cx="9978875" cy="757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Pasamos a la demostración de uso de la aplicación web y de la API</a:t>
            </a:r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endParaRPr lang="es-ES_tradnl" dirty="0"/>
          </a:p>
          <a:p>
            <a:endParaRPr lang="es-ES_tradnl" sz="2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E4B6B3-CA5B-5F3B-9321-6F17E94B5E3B}"/>
              </a:ext>
            </a:extLst>
          </p:cNvPr>
          <p:cNvSpPr txBox="1">
            <a:spLocks/>
          </p:cNvSpPr>
          <p:nvPr/>
        </p:nvSpPr>
        <p:spPr>
          <a:xfrm>
            <a:off x="3111724" y="4073047"/>
            <a:ext cx="5386323" cy="1598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4000" dirty="0"/>
              <a:t>¡¡¡MUCHAS GRACIAS!!!</a:t>
            </a:r>
            <a:endParaRPr lang="es-ES_tradnl" sz="4000" dirty="0"/>
          </a:p>
          <a:p>
            <a:endParaRPr lang="es-ES_tradnl" dirty="0"/>
          </a:p>
          <a:p>
            <a:pPr marL="0" indent="0">
              <a:buFont typeface="Arial" panose="020B0604020202020204" pitchFamily="34" charset="0"/>
              <a:buNone/>
            </a:pPr>
            <a:endParaRPr lang="es-ES_tradnl" dirty="0"/>
          </a:p>
          <a:p>
            <a:endParaRPr lang="es-ES_tradnl" dirty="0"/>
          </a:p>
          <a:p>
            <a:endParaRPr lang="es-ES_tradnl" sz="2600" dirty="0"/>
          </a:p>
        </p:txBody>
      </p:sp>
    </p:spTree>
    <p:extLst>
      <p:ext uri="{BB962C8B-B14F-4D97-AF65-F5344CB8AC3E}">
        <p14:creationId xmlns:p14="http://schemas.microsoft.com/office/powerpoint/2010/main" val="174311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0716" y="454585"/>
            <a:ext cx="7746422" cy="759670"/>
          </a:xfrm>
        </p:spPr>
        <p:txBody>
          <a:bodyPr/>
          <a:lstStyle/>
          <a:p>
            <a:r>
              <a:rPr lang="es-ES_tradnl" dirty="0"/>
              <a:t>Distribución de la presentación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58975"/>
            <a:ext cx="10515600" cy="3082925"/>
          </a:xfrm>
        </p:spPr>
        <p:txBody>
          <a:bodyPr>
            <a:normAutofit/>
          </a:bodyPr>
          <a:lstStyle/>
          <a:p>
            <a:r>
              <a:rPr lang="es-ES_tradnl" dirty="0"/>
              <a:t>Presentación teórica del trabajo realizado</a:t>
            </a:r>
          </a:p>
          <a:p>
            <a:r>
              <a:rPr lang="es-ES_tradnl" dirty="0"/>
              <a:t>Demostración práctica de uso de la aplicación web y servicio API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5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0716" y="454585"/>
            <a:ext cx="7746422" cy="759670"/>
          </a:xfrm>
        </p:spPr>
        <p:txBody>
          <a:bodyPr/>
          <a:lstStyle/>
          <a:p>
            <a:r>
              <a:rPr lang="es-ES_tradnl" dirty="0"/>
              <a:t>Cáncer de piel · Situación actual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597230" y="1806864"/>
            <a:ext cx="10601201" cy="32448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58975"/>
            <a:ext cx="10515600" cy="3082925"/>
          </a:xfrm>
        </p:spPr>
        <p:txBody>
          <a:bodyPr>
            <a:normAutofit/>
          </a:bodyPr>
          <a:lstStyle/>
          <a:p>
            <a:r>
              <a:rPr lang="es-ES_tradnl" dirty="0"/>
              <a:t>Es el tipo de cáncer más común</a:t>
            </a:r>
          </a:p>
          <a:p>
            <a:r>
              <a:rPr lang="es-ES_tradnl" dirty="0"/>
              <a:t>Cada año se diagnostican más de 13 M de casos en todo el mundo</a:t>
            </a:r>
          </a:p>
          <a:p>
            <a:r>
              <a:rPr lang="es-ES_tradnl" dirty="0"/>
              <a:t>1 de cada 3 cánceres que se diagnostican es cáncer de piel</a:t>
            </a:r>
          </a:p>
          <a:p>
            <a:r>
              <a:rPr lang="es-ES_tradnl" dirty="0"/>
              <a:t>&gt; 65.000 muertes al año por cáncer de piel</a:t>
            </a:r>
          </a:p>
          <a:p>
            <a:r>
              <a:rPr lang="es-ES_tradnl" dirty="0"/>
              <a:t>Como en el resto de tipos de cáncer, la probabilidad de sobrevivir aumenta con la detección temprana.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89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0716" y="425677"/>
            <a:ext cx="9400309" cy="832228"/>
          </a:xfrm>
        </p:spPr>
        <p:txBody>
          <a:bodyPr/>
          <a:lstStyle/>
          <a:p>
            <a:r>
              <a:rPr lang="es-ES_tradnl" dirty="0"/>
              <a:t>Cáncer de piel · Métodos de diagnóstico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597230" y="1797050"/>
            <a:ext cx="5207329" cy="43513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5212278" cy="4351338"/>
          </a:xfrm>
        </p:spPr>
        <p:txBody>
          <a:bodyPr>
            <a:normAutofit/>
          </a:bodyPr>
          <a:lstStyle/>
          <a:p>
            <a:r>
              <a:rPr lang="es-ES_tradnl" dirty="0"/>
              <a:t>Auto inspección. Regla del “ABCDE”.</a:t>
            </a:r>
          </a:p>
          <a:p>
            <a:r>
              <a:rPr lang="es-ES_tradnl" dirty="0"/>
              <a:t>Inspección visual realizada por un dermatólogo</a:t>
            </a:r>
          </a:p>
          <a:p>
            <a:pPr marL="0" indent="0">
              <a:buNone/>
            </a:pPr>
            <a:r>
              <a:rPr lang="es-ES_tradnl" b="1" dirty="0"/>
              <a:t>Pros</a:t>
            </a:r>
          </a:p>
          <a:p>
            <a:r>
              <a:rPr lang="es-ES_tradnl" dirty="0"/>
              <a:t>Requieren poco tiempo</a:t>
            </a:r>
          </a:p>
          <a:p>
            <a:r>
              <a:rPr lang="es-ES_tradnl" dirty="0"/>
              <a:t>Menores costes clínicos</a:t>
            </a:r>
          </a:p>
          <a:p>
            <a:pPr marL="0" indent="0">
              <a:buNone/>
            </a:pPr>
            <a:r>
              <a:rPr lang="es-ES_tradnl" b="1" dirty="0"/>
              <a:t>Contras</a:t>
            </a:r>
            <a:endParaRPr lang="es-ES_tradnl" dirty="0"/>
          </a:p>
          <a:p>
            <a:r>
              <a:rPr lang="es-ES_tradnl" dirty="0"/>
              <a:t>Menor certeza del diagnóstico*</a:t>
            </a: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6" name="Rectángulo redondeado 5"/>
          <p:cNvSpPr/>
          <p:nvPr/>
        </p:nvSpPr>
        <p:spPr>
          <a:xfrm>
            <a:off x="6406739" y="1797050"/>
            <a:ext cx="5207329" cy="43513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678881" y="1825625"/>
            <a:ext cx="49351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Biopsia</a:t>
            </a:r>
          </a:p>
          <a:p>
            <a:r>
              <a:rPr lang="es-ES_tradnl" dirty="0"/>
              <a:t>Microscopio </a:t>
            </a:r>
            <a:r>
              <a:rPr lang="es-ES_tradnl" dirty="0" err="1"/>
              <a:t>confocal</a:t>
            </a:r>
            <a:endParaRPr lang="es-ES_tradnl" dirty="0"/>
          </a:p>
          <a:p>
            <a:r>
              <a:rPr lang="es-ES_tradnl" dirty="0"/>
              <a:t>Consenso de expertos</a:t>
            </a:r>
          </a:p>
          <a:p>
            <a:r>
              <a:rPr lang="es-ES_tradnl" dirty="0"/>
              <a:t>Otras pruebas clínicas (MRI, …)</a:t>
            </a:r>
          </a:p>
          <a:p>
            <a:pPr marL="0" indent="0">
              <a:buNone/>
            </a:pPr>
            <a:r>
              <a:rPr lang="es-ES_tradnl" b="1" dirty="0"/>
              <a:t>Pros</a:t>
            </a:r>
          </a:p>
          <a:p>
            <a:r>
              <a:rPr lang="es-ES_tradnl" dirty="0"/>
              <a:t>Mayor certeza del diagnóstico</a:t>
            </a:r>
          </a:p>
          <a:p>
            <a:pPr marL="0" indent="0">
              <a:buNone/>
            </a:pPr>
            <a:r>
              <a:rPr lang="es-ES_tradnl" b="1" dirty="0"/>
              <a:t>Contras</a:t>
            </a:r>
            <a:endParaRPr lang="es-ES_tradnl" dirty="0"/>
          </a:p>
          <a:p>
            <a:r>
              <a:rPr lang="es-ES_tradnl" dirty="0"/>
              <a:t>Mayores costes clínicos</a:t>
            </a:r>
          </a:p>
          <a:p>
            <a:r>
              <a:rPr lang="es-ES_tradnl" dirty="0"/>
              <a:t>Requieren más tiempo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41819" y="6451600"/>
            <a:ext cx="5518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/>
              <a:t>* &lt; 70% de acierto en diagnósticos realizados por dermatólogos expertos con &gt; 15 años de experiencia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9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0658" y="347753"/>
            <a:ext cx="7476506" cy="968749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Cáncer de piel · Objetivo principal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585354" y="1795937"/>
            <a:ext cx="10963399" cy="30313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1312" y="1985901"/>
            <a:ext cx="10627426" cy="256828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_tradnl" dirty="0"/>
              <a:t>Maximizar el porcentaje de acierto de los diagnósticos en el menor tiempo posible y con los mínimos costes clínicos, es decir:</a:t>
            </a:r>
          </a:p>
          <a:p>
            <a:pPr marL="0" indent="0">
              <a:buNone/>
            </a:pPr>
            <a:endParaRPr lang="es-ES_tradnl" dirty="0"/>
          </a:p>
          <a:p>
            <a:pPr marL="0" indent="0" algn="ctr">
              <a:buNone/>
            </a:pPr>
            <a:r>
              <a:rPr lang="es-ES_tradnl" sz="3200" b="1" dirty="0"/>
              <a:t>Mayor eficacia y eficiencia en los diagnósticos</a:t>
            </a:r>
          </a:p>
          <a:p>
            <a:pPr marL="0" indent="0">
              <a:buNone/>
            </a:pPr>
            <a:endParaRPr lang="es-ES_tradnl" sz="2600" dirty="0"/>
          </a:p>
          <a:p>
            <a:pPr marL="0" indent="0">
              <a:buNone/>
            </a:pPr>
            <a:r>
              <a:rPr lang="es-ES_tradnl" sz="2600" dirty="0"/>
              <a:t>Y por encima de todo, mejorar la calidad de vida de las personas, cuidando de su </a:t>
            </a:r>
            <a:r>
              <a:rPr lang="es-ES_tradnl" sz="3200" b="1" dirty="0"/>
              <a:t>Salud</a:t>
            </a:r>
            <a:r>
              <a:rPr lang="es-ES_tradnl" sz="2600" dirty="0"/>
              <a:t>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5825" y="350045"/>
            <a:ext cx="7476506" cy="968749"/>
          </a:xfrm>
        </p:spPr>
        <p:txBody>
          <a:bodyPr/>
          <a:lstStyle/>
          <a:p>
            <a:r>
              <a:rPr lang="es-ES_tradnl" i="1" dirty="0"/>
              <a:t>Deep </a:t>
            </a:r>
            <a:r>
              <a:rPr lang="es-ES_tradnl" i="1" dirty="0" err="1"/>
              <a:t>learning</a:t>
            </a:r>
            <a:r>
              <a:rPr lang="es-ES_tradnl" dirty="0"/>
              <a:t> · Trabajos previos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585354" y="1795936"/>
            <a:ext cx="10963399" cy="42070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851312" y="1985900"/>
            <a:ext cx="10627426" cy="40170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_tradnl" dirty="0"/>
              <a:t>Revisión exhaustiva de &gt;40 artículos con trabajos previos sobre el uso del </a:t>
            </a:r>
            <a:r>
              <a:rPr lang="es-ES_tradnl" i="1" dirty="0"/>
              <a:t>Deep </a:t>
            </a:r>
            <a:r>
              <a:rPr lang="es-ES_tradnl" i="1" dirty="0" err="1"/>
              <a:t>learning</a:t>
            </a:r>
            <a:r>
              <a:rPr lang="es-ES_tradnl" i="1" dirty="0"/>
              <a:t> </a:t>
            </a:r>
            <a:r>
              <a:rPr lang="es-ES_tradnl" dirty="0"/>
              <a:t>en la identificación de cáncer de piel.</a:t>
            </a:r>
          </a:p>
          <a:p>
            <a:pPr marL="0" indent="0">
              <a:buNone/>
            </a:pPr>
            <a:r>
              <a:rPr lang="es-ES_tradnl" sz="2600" dirty="0"/>
              <a:t>Conclusiones de la revisión:</a:t>
            </a:r>
          </a:p>
          <a:p>
            <a:r>
              <a:rPr lang="es-ES_tradnl" sz="2600" dirty="0"/>
              <a:t>El uso de redes neuronales aporta buenos resultados. Todos los modelos usados alcanzaron altos porcentajes de acierto (&gt;85%).</a:t>
            </a:r>
          </a:p>
          <a:p>
            <a:r>
              <a:rPr lang="es-ES_tradnl" sz="2600" dirty="0"/>
              <a:t>Las mejores redes son las </a:t>
            </a:r>
            <a:r>
              <a:rPr lang="es-ES_tradnl" sz="2600" dirty="0" err="1"/>
              <a:t>preentrenadas</a:t>
            </a:r>
            <a:r>
              <a:rPr lang="es-ES_tradnl" sz="2600" dirty="0"/>
              <a:t> con grandes conjuntos de datos (</a:t>
            </a:r>
            <a:r>
              <a:rPr lang="es-ES_tradnl" sz="2600" dirty="0" err="1"/>
              <a:t>Xception</a:t>
            </a:r>
            <a:r>
              <a:rPr lang="es-ES_tradnl" sz="2600" dirty="0"/>
              <a:t>, </a:t>
            </a:r>
            <a:r>
              <a:rPr lang="es-ES_tradnl" sz="2600" dirty="0" err="1"/>
              <a:t>EfficientNet</a:t>
            </a:r>
            <a:r>
              <a:rPr lang="es-ES_tradnl" sz="2600" dirty="0"/>
              <a:t>, </a:t>
            </a:r>
            <a:r>
              <a:rPr lang="es-ES_tradnl" sz="2600" dirty="0" err="1"/>
              <a:t>ViT</a:t>
            </a:r>
            <a:r>
              <a:rPr lang="es-ES_tradnl" sz="2600" dirty="0"/>
              <a:t>, …).</a:t>
            </a:r>
          </a:p>
          <a:p>
            <a:r>
              <a:rPr lang="es-ES_tradnl" sz="2600" dirty="0"/>
              <a:t>Los mejores conjuntos de datos de lesiones cutáneas disponibles públicamente son: ISIC y HAM10000.</a:t>
            </a:r>
          </a:p>
          <a:p>
            <a:r>
              <a:rPr lang="es-ES_tradnl" sz="2600" dirty="0"/>
              <a:t>Obtención de las mejores métricas para evaluar el desempeño de las redes neuronales.</a:t>
            </a:r>
          </a:p>
          <a:p>
            <a:endParaRPr lang="es-ES_tradnl" sz="2600" dirty="0"/>
          </a:p>
        </p:txBody>
      </p:sp>
    </p:spTree>
    <p:extLst>
      <p:ext uri="{BB962C8B-B14F-4D97-AF65-F5344CB8AC3E}">
        <p14:creationId xmlns:p14="http://schemas.microsoft.com/office/powerpoint/2010/main" val="165598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7435" y="365125"/>
            <a:ext cx="9719953" cy="968749"/>
          </a:xfrm>
        </p:spPr>
        <p:txBody>
          <a:bodyPr>
            <a:normAutofit fontScale="90000"/>
          </a:bodyPr>
          <a:lstStyle/>
          <a:p>
            <a:r>
              <a:rPr lang="es-ES_tradnl" i="1" dirty="0"/>
              <a:t>Deep </a:t>
            </a:r>
            <a:r>
              <a:rPr lang="es-ES_tradnl" i="1" dirty="0" err="1"/>
              <a:t>learning</a:t>
            </a:r>
            <a:r>
              <a:rPr lang="es-ES_tradnl" dirty="0"/>
              <a:t> · Selección y entrenamiento de redes y conjunto de datos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585354" y="1795937"/>
            <a:ext cx="10963399" cy="30788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851312" y="1985900"/>
            <a:ext cx="10627426" cy="3625191"/>
          </a:xfrm>
        </p:spPr>
        <p:txBody>
          <a:bodyPr>
            <a:normAutofit/>
          </a:bodyPr>
          <a:lstStyle/>
          <a:p>
            <a:r>
              <a:rPr lang="es-ES_tradnl" dirty="0"/>
              <a:t>Selección del conjunto de datos HAM10000</a:t>
            </a:r>
          </a:p>
          <a:p>
            <a:r>
              <a:rPr lang="es-ES_tradnl" dirty="0"/>
              <a:t>Selección de las 9 redes que han aportado mejores resultados en los trabajos revisados. 7 de tipo CNN y 2 de tipo </a:t>
            </a:r>
            <a:r>
              <a:rPr lang="es-ES_tradnl" i="1" dirty="0" err="1"/>
              <a:t>transformer</a:t>
            </a:r>
            <a:r>
              <a:rPr lang="es-ES_tradnl" dirty="0"/>
              <a:t>.</a:t>
            </a:r>
          </a:p>
          <a:p>
            <a:r>
              <a:rPr lang="es-ES_tradnl" dirty="0"/>
              <a:t>Diseño e implementación de una CNN </a:t>
            </a:r>
            <a:r>
              <a:rPr lang="es-ES_tradnl" i="1" dirty="0" err="1"/>
              <a:t>adhoc</a:t>
            </a:r>
            <a:r>
              <a:rPr lang="es-ES_tradnl" dirty="0"/>
              <a:t> con pocas capas.</a:t>
            </a:r>
          </a:p>
          <a:p>
            <a:r>
              <a:rPr lang="es-ES_tradnl" dirty="0"/>
              <a:t>Selección de las métricas para evaluar el desempeño de cada red neuronal.</a:t>
            </a:r>
          </a:p>
          <a:p>
            <a:endParaRPr lang="es-ES_tradnl" sz="2600" dirty="0"/>
          </a:p>
        </p:txBody>
      </p:sp>
    </p:spTree>
    <p:extLst>
      <p:ext uri="{BB962C8B-B14F-4D97-AF65-F5344CB8AC3E}">
        <p14:creationId xmlns:p14="http://schemas.microsoft.com/office/powerpoint/2010/main" val="1280446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7428" y="372193"/>
            <a:ext cx="9719953" cy="968749"/>
          </a:xfrm>
        </p:spPr>
        <p:txBody>
          <a:bodyPr>
            <a:normAutofit fontScale="90000"/>
          </a:bodyPr>
          <a:lstStyle/>
          <a:p>
            <a:r>
              <a:rPr lang="es-ES_tradnl" i="1" dirty="0"/>
              <a:t>Deep </a:t>
            </a:r>
            <a:r>
              <a:rPr lang="es-ES_tradnl" i="1" dirty="0" err="1"/>
              <a:t>learning</a:t>
            </a:r>
            <a:r>
              <a:rPr lang="es-ES_tradnl" dirty="0"/>
              <a:t> · Análisis y preparación del conjunto de datos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9" y="1720184"/>
            <a:ext cx="2631801" cy="18275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111" y="1720184"/>
            <a:ext cx="2766693" cy="1827540"/>
          </a:xfrm>
          <a:prstGeom prst="rect">
            <a:avLst/>
          </a:prstGeom>
        </p:spPr>
      </p:pic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3684462" y="1886784"/>
            <a:ext cx="4622097" cy="638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1800" dirty="0" err="1"/>
              <a:t>Sobremuestreo</a:t>
            </a:r>
            <a:r>
              <a:rPr lang="es-ES_tradnl" sz="1800" dirty="0"/>
              <a:t> (</a:t>
            </a:r>
            <a:r>
              <a:rPr lang="es-ES_tradnl" sz="1800" i="1" dirty="0" err="1"/>
              <a:t>oversampling</a:t>
            </a:r>
            <a:r>
              <a:rPr lang="es-ES_tradnl" sz="1800" dirty="0"/>
              <a:t>) para corregir el desbalanceo de imágenes de diferentes clases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09" y="4862081"/>
            <a:ext cx="1100021" cy="81853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91704">
            <a:off x="3231831" y="3792549"/>
            <a:ext cx="683797" cy="5088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2445" y="5015736"/>
            <a:ext cx="683797" cy="51371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2446" y="4433917"/>
            <a:ext cx="683797" cy="50914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4266" y="5632249"/>
            <a:ext cx="683797" cy="38975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2445" y="6142044"/>
            <a:ext cx="602571" cy="560971"/>
          </a:xfrm>
          <a:prstGeom prst="rect">
            <a:avLst/>
          </a:prstGeom>
        </p:spPr>
      </p:pic>
      <p:cxnSp>
        <p:nvCxnSpPr>
          <p:cNvPr id="18" name="Conector angular 17"/>
          <p:cNvCxnSpPr>
            <a:stCxn id="6" idx="3"/>
            <a:endCxn id="16" idx="1"/>
          </p:cNvCxnSpPr>
          <p:nvPr/>
        </p:nvCxnSpPr>
        <p:spPr>
          <a:xfrm>
            <a:off x="1580130" y="5271349"/>
            <a:ext cx="1692315" cy="115118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angular 19"/>
          <p:cNvCxnSpPr>
            <a:stCxn id="6" idx="3"/>
            <a:endCxn id="15" idx="1"/>
          </p:cNvCxnSpPr>
          <p:nvPr/>
        </p:nvCxnSpPr>
        <p:spPr>
          <a:xfrm>
            <a:off x="1580130" y="5271349"/>
            <a:ext cx="1684136" cy="5557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angular 22"/>
          <p:cNvCxnSpPr>
            <a:stCxn id="6" idx="3"/>
            <a:endCxn id="7" idx="1"/>
          </p:cNvCxnSpPr>
          <p:nvPr/>
        </p:nvCxnSpPr>
        <p:spPr>
          <a:xfrm>
            <a:off x="1580130" y="5271349"/>
            <a:ext cx="1692315" cy="124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angular 26"/>
          <p:cNvCxnSpPr>
            <a:stCxn id="6" idx="3"/>
            <a:endCxn id="14" idx="1"/>
          </p:cNvCxnSpPr>
          <p:nvPr/>
        </p:nvCxnSpPr>
        <p:spPr>
          <a:xfrm flipV="1">
            <a:off x="1580130" y="4688488"/>
            <a:ext cx="1692316" cy="58286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angular 29"/>
          <p:cNvCxnSpPr>
            <a:stCxn id="6" idx="3"/>
            <a:endCxn id="13" idx="1"/>
          </p:cNvCxnSpPr>
          <p:nvPr/>
        </p:nvCxnSpPr>
        <p:spPr>
          <a:xfrm flipV="1">
            <a:off x="1580130" y="3912298"/>
            <a:ext cx="1679337" cy="135905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4884930" y="4069817"/>
            <a:ext cx="22785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Aplicación de aumento de datos (</a:t>
            </a:r>
            <a:r>
              <a:rPr lang="es-ES_tradnl" i="1" dirty="0"/>
              <a:t>data </a:t>
            </a:r>
            <a:r>
              <a:rPr lang="es-ES_tradnl" i="1" dirty="0" err="1"/>
              <a:t>aumentation</a:t>
            </a:r>
            <a:r>
              <a:rPr lang="es-ES_tradnl" dirty="0"/>
              <a:t>) para mejorar la generalización y reducir el </a:t>
            </a:r>
            <a:r>
              <a:rPr lang="es-ES_tradnl" dirty="0" err="1"/>
              <a:t>sobreentrenamiento</a:t>
            </a:r>
            <a:r>
              <a:rPr lang="es-ES_tradnl" dirty="0"/>
              <a:t> (</a:t>
            </a:r>
            <a:r>
              <a:rPr lang="es-ES_tradnl" i="1" dirty="0" err="1"/>
              <a:t>overfitting</a:t>
            </a:r>
            <a:r>
              <a:rPr lang="es-ES_tradnl" dirty="0"/>
              <a:t>).</a:t>
            </a:r>
          </a:p>
        </p:txBody>
      </p:sp>
      <p:sp>
        <p:nvSpPr>
          <p:cNvPr id="35" name="Flecha derecha 34"/>
          <p:cNvSpPr/>
          <p:nvPr/>
        </p:nvSpPr>
        <p:spPr>
          <a:xfrm>
            <a:off x="3376588" y="2598046"/>
            <a:ext cx="5391328" cy="418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6" name="Rectángulo 35"/>
          <p:cNvSpPr/>
          <p:nvPr/>
        </p:nvSpPr>
        <p:spPr>
          <a:xfrm>
            <a:off x="574573" y="4492749"/>
            <a:ext cx="1005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/>
              <a:t>Original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3991151" y="3862292"/>
            <a:ext cx="1005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/>
              <a:t>Rotación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4006548" y="4530956"/>
            <a:ext cx="7652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/>
              <a:t>Zoom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4006547" y="5116908"/>
            <a:ext cx="7652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/>
              <a:t>Volteo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3998369" y="5565515"/>
            <a:ext cx="1262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/>
              <a:t>Recorte horizontal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3998369" y="6173353"/>
            <a:ext cx="1005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/>
              <a:t>Recorte vertical</a:t>
            </a: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5286" y="5470150"/>
            <a:ext cx="1788534" cy="1226423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18381" y="5470150"/>
            <a:ext cx="1639510" cy="1271231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7484691" y="3695225"/>
            <a:ext cx="4222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Exploración y análisis del conjunto de datos</a:t>
            </a:r>
          </a:p>
        </p:txBody>
      </p:sp>
      <p:sp>
        <p:nvSpPr>
          <p:cNvPr id="48" name="Rectángulo redondeado 47"/>
          <p:cNvSpPr/>
          <p:nvPr/>
        </p:nvSpPr>
        <p:spPr>
          <a:xfrm>
            <a:off x="316226" y="1614814"/>
            <a:ext cx="11556225" cy="1932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9" name="Rectángulo redondeado 48"/>
          <p:cNvSpPr/>
          <p:nvPr/>
        </p:nvSpPr>
        <p:spPr>
          <a:xfrm>
            <a:off x="316227" y="3650951"/>
            <a:ext cx="6844115" cy="31332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0" name="Rectángulo redondeado 49"/>
          <p:cNvSpPr/>
          <p:nvPr/>
        </p:nvSpPr>
        <p:spPr>
          <a:xfrm>
            <a:off x="7273521" y="3650950"/>
            <a:ext cx="4598931" cy="31332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0837" y="4094590"/>
            <a:ext cx="1417432" cy="1323947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42550" y="4217846"/>
            <a:ext cx="1991172" cy="116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7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839" y="366583"/>
            <a:ext cx="9719953" cy="968749"/>
          </a:xfrm>
        </p:spPr>
        <p:txBody>
          <a:bodyPr>
            <a:normAutofit fontScale="90000"/>
          </a:bodyPr>
          <a:lstStyle/>
          <a:p>
            <a:r>
              <a:rPr lang="es-ES_tradnl" i="1" dirty="0"/>
              <a:t>Deep </a:t>
            </a:r>
            <a:r>
              <a:rPr lang="es-ES_tradnl" i="1" dirty="0" err="1"/>
              <a:t>learning</a:t>
            </a:r>
            <a:r>
              <a:rPr lang="es-ES_tradnl" dirty="0"/>
              <a:t> · Entrenamiento y evaluación de las redes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609407" y="1522460"/>
            <a:ext cx="2096922" cy="13534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ángulo redondeado 10"/>
          <p:cNvSpPr/>
          <p:nvPr/>
        </p:nvSpPr>
        <p:spPr>
          <a:xfrm>
            <a:off x="5442029" y="1475355"/>
            <a:ext cx="2076893" cy="1359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" name="Marcador de contenido 2"/>
          <p:cNvSpPr>
            <a:spLocks noGrp="1"/>
          </p:cNvSpPr>
          <p:nvPr>
            <p:ph idx="1"/>
          </p:nvPr>
        </p:nvSpPr>
        <p:spPr>
          <a:xfrm>
            <a:off x="609407" y="1645336"/>
            <a:ext cx="2180782" cy="10194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1200" dirty="0"/>
              <a:t>División del conjunto de datos:</a:t>
            </a:r>
          </a:p>
          <a:p>
            <a:pPr marL="0" indent="0">
              <a:buNone/>
            </a:pPr>
            <a:r>
              <a:rPr lang="es-ES_tradnl" sz="1200" dirty="0"/>
              <a:t>60% entrenamiento</a:t>
            </a:r>
          </a:p>
          <a:p>
            <a:pPr marL="0" indent="0">
              <a:buNone/>
            </a:pPr>
            <a:r>
              <a:rPr lang="es-ES_tradnl" sz="1200" dirty="0"/>
              <a:t>20% validación</a:t>
            </a:r>
          </a:p>
          <a:p>
            <a:pPr marL="0" indent="0">
              <a:buNone/>
            </a:pPr>
            <a:r>
              <a:rPr lang="es-ES_tradnl" sz="1200" dirty="0"/>
              <a:t>20% test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979148" y="1813507"/>
            <a:ext cx="2536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1200" dirty="0"/>
              <a:t>Búsqueda y selección de los mejores valores de parametrización para cada red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7753244" y="2954551"/>
            <a:ext cx="2076893" cy="1359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7515955" y="3102506"/>
            <a:ext cx="2267309" cy="1047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1200" dirty="0"/>
              <a:t>Entrenamiento con los mejores valores encontrados de parametrización encontrados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5498456" y="4478630"/>
            <a:ext cx="2076893" cy="1359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" name="Rectángulo 12"/>
          <p:cNvSpPr/>
          <p:nvPr/>
        </p:nvSpPr>
        <p:spPr>
          <a:xfrm>
            <a:off x="5113896" y="4820838"/>
            <a:ext cx="2346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1200" dirty="0"/>
              <a:t>Evaluación del desempeño de la red durante el entrenamiento y validación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3281921" y="2908739"/>
            <a:ext cx="2133070" cy="1405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" name="Rectángulo 16"/>
          <p:cNvSpPr/>
          <p:nvPr/>
        </p:nvSpPr>
        <p:spPr>
          <a:xfrm>
            <a:off x="2910393" y="3304902"/>
            <a:ext cx="2267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1200" dirty="0"/>
              <a:t>Evaluación del desempeño de la red con el conjunto de test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616237" y="3119215"/>
            <a:ext cx="1864355" cy="8332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/>
          <p:cNvSpPr/>
          <p:nvPr/>
        </p:nvSpPr>
        <p:spPr>
          <a:xfrm>
            <a:off x="5177702" y="3226836"/>
            <a:ext cx="2369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1200" dirty="0"/>
              <a:t>Proceso iterativo que se repite para cada una de las redes neuronales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95" y="4478630"/>
            <a:ext cx="2662856" cy="226463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50" y="2991292"/>
            <a:ext cx="2662856" cy="13843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244" y="5112045"/>
            <a:ext cx="4159701" cy="167527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9607" y="1177892"/>
            <a:ext cx="2913338" cy="1567139"/>
          </a:xfrm>
          <a:prstGeom prst="rect">
            <a:avLst/>
          </a:prstGeom>
        </p:spPr>
      </p:pic>
      <p:sp>
        <p:nvSpPr>
          <p:cNvPr id="24" name="Flecha doblada hacia arriba 23"/>
          <p:cNvSpPr/>
          <p:nvPr/>
        </p:nvSpPr>
        <p:spPr>
          <a:xfrm rot="10800000" flipH="1">
            <a:off x="7609855" y="2272315"/>
            <a:ext cx="665222" cy="630336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Flecha doblada hacia arriba 24"/>
          <p:cNvSpPr/>
          <p:nvPr/>
        </p:nvSpPr>
        <p:spPr>
          <a:xfrm rot="16200000" flipH="1">
            <a:off x="7656111" y="4406358"/>
            <a:ext cx="607596" cy="630336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Flecha doblada hacia arriba 25"/>
          <p:cNvSpPr/>
          <p:nvPr/>
        </p:nvSpPr>
        <p:spPr>
          <a:xfrm flipH="1">
            <a:off x="4751065" y="4375592"/>
            <a:ext cx="674205" cy="630336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Flecha doblada hacia arriba 26"/>
          <p:cNvSpPr/>
          <p:nvPr/>
        </p:nvSpPr>
        <p:spPr>
          <a:xfrm rot="5400000" flipH="1">
            <a:off x="4765533" y="2222734"/>
            <a:ext cx="577119" cy="630336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Rectángulo 27"/>
          <p:cNvSpPr/>
          <p:nvPr/>
        </p:nvSpPr>
        <p:spPr>
          <a:xfrm>
            <a:off x="4970160" y="939714"/>
            <a:ext cx="5557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7393396" y="2334627"/>
            <a:ext cx="5557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5295384" y="3806451"/>
            <a:ext cx="5557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2933472" y="2249342"/>
            <a:ext cx="5557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2790189" y="1813507"/>
            <a:ext cx="2624802" cy="32316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14659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1070</Words>
  <Application>Microsoft Office PowerPoint</Application>
  <PresentationFormat>Panorámica</PresentationFormat>
  <Paragraphs>141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Distribución de la presentación</vt:lpstr>
      <vt:lpstr>Cáncer de piel · Situación actual</vt:lpstr>
      <vt:lpstr>Cáncer de piel · Métodos de diagnóstico</vt:lpstr>
      <vt:lpstr>Cáncer de piel · Objetivo principal</vt:lpstr>
      <vt:lpstr>Deep learning · Trabajos previos</vt:lpstr>
      <vt:lpstr>Deep learning · Selección y entrenamiento de redes y conjunto de datos</vt:lpstr>
      <vt:lpstr>Deep learning · Análisis y preparación del conjunto de datos</vt:lpstr>
      <vt:lpstr>Deep learning · Entrenamiento y evaluación de las redes</vt:lpstr>
      <vt:lpstr>Inteligencia Colectiva IC · Matriz de pesos</vt:lpstr>
      <vt:lpstr>Inteligencia Colectiva IC · Matriz de probabilidad</vt:lpstr>
      <vt:lpstr>Inteligencia Colectiva IC · Consenso</vt:lpstr>
      <vt:lpstr>Inteligencia Colectiva IC · vs modelos</vt:lpstr>
      <vt:lpstr>Inteligencia Colectiva IC · Aplicación web</vt:lpstr>
      <vt:lpstr>Inteligencia Colectiva IC · API</vt:lpstr>
      <vt:lpstr>Conclusiones</vt:lpstr>
      <vt:lpstr>Trabajos futuros</vt:lpstr>
      <vt:lpstr>Demostración práctica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David Martin Tinaquero</cp:lastModifiedBy>
  <cp:revision>79</cp:revision>
  <dcterms:created xsi:type="dcterms:W3CDTF">2023-01-09T10:58:16Z</dcterms:created>
  <dcterms:modified xsi:type="dcterms:W3CDTF">2023-01-18T13:03:07Z</dcterms:modified>
</cp:coreProperties>
</file>