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lose-up of the top of a hot 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ot 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 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 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luís Torroja Fontanet                                                                                                                 GENER 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Lluís Torroja Fontanet                                                                                                                 GENER 2023</a:t>
            </a:r>
          </a:p>
        </p:txBody>
      </p:sp>
      <p:sp>
        <p:nvSpPr>
          <p:cNvPr id="152" name="Agregador de compres per a PIM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8" sz="10400"/>
            </a:lvl1pPr>
          </a:lstStyle>
          <a:p>
            <a:pPr/>
            <a:r>
              <a:t>Agregador de compres per a PIMES</a:t>
            </a:r>
          </a:p>
        </p:txBody>
      </p:sp>
      <p:sp>
        <p:nvSpPr>
          <p:cNvPr id="153" name="Enginyeria informàtica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Enginyeria informàtica</a:t>
            </a:r>
          </a:p>
          <a:p>
            <a:pPr/>
            <a:r>
              <a:t>Java 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202" name="Metodologia clàssica i agile…"/>
          <p:cNvSpPr txBox="1"/>
          <p:nvPr>
            <p:ph type="body" sz="half" idx="1"/>
          </p:nvPr>
        </p:nvSpPr>
        <p:spPr>
          <a:xfrm>
            <a:off x="1206500" y="4248504"/>
            <a:ext cx="12013625" cy="7849010"/>
          </a:xfrm>
          <a:prstGeom prst="rect">
            <a:avLst/>
          </a:prstGeom>
        </p:spPr>
        <p:txBody>
          <a:bodyPr/>
          <a:lstStyle/>
          <a:p>
            <a:pPr/>
            <a:r>
              <a:t>Metodologia clàssica i agile</a:t>
            </a:r>
          </a:p>
          <a:p>
            <a:pPr/>
            <a:r>
              <a:t>Frameworks JavaScript </a:t>
            </a:r>
          </a:p>
          <a:p>
            <a:pPr/>
            <a:r>
              <a:t>Microserveis sí, però …</a:t>
            </a:r>
          </a:p>
          <a:p>
            <a:pPr/>
            <a:r>
              <a:t>Comunicació asíncrona amb kafka</a:t>
            </a:r>
          </a:p>
        </p:txBody>
      </p:sp>
      <p:sp>
        <p:nvSpPr>
          <p:cNvPr id="203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4" name="ilustracion-concepto-escoger_114360-553.jpeg" descr="ilustracion-concepto-escoger_114360-5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9164" y="2996771"/>
            <a:ext cx="9398001" cy="939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emostraci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Demostració</a:t>
            </a:r>
          </a:p>
        </p:txBody>
      </p:sp>
      <p:sp>
        <p:nvSpPr>
          <p:cNvPr id="207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8" name="Vídeo presentació"/>
          <p:cNvSpPr txBox="1"/>
          <p:nvPr>
            <p:ph type="body" sz="quarter" idx="1"/>
          </p:nvPr>
        </p:nvSpPr>
        <p:spPr>
          <a:xfrm>
            <a:off x="2145185" y="4973535"/>
            <a:ext cx="6591531" cy="3768930"/>
          </a:xfrm>
          <a:prstGeom prst="rect">
            <a:avLst/>
          </a:prstGeom>
        </p:spPr>
        <p:txBody>
          <a:bodyPr/>
          <a:lstStyle/>
          <a:p>
            <a:pPr/>
            <a:r>
              <a:t>Vídeo presentació</a:t>
            </a:r>
          </a:p>
        </p:txBody>
      </p:sp>
      <p:pic>
        <p:nvPicPr>
          <p:cNvPr id="209" name="Comprador_Productes.png" descr="Comprador_Product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2135" y="3170664"/>
            <a:ext cx="11828544" cy="963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diseno-plantilla-reproductor-video-estilo-blanco-minimo_1017-25481.jpeg" descr="diseno-plantilla-reproductor-video-estilo-blanco-minimo_1017-2548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5850" y="5982315"/>
            <a:ext cx="7950201" cy="529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ràc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Gràcies</a:t>
            </a:r>
          </a:p>
        </p:txBody>
      </p:sp>
      <p:sp>
        <p:nvSpPr>
          <p:cNvPr id="213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troducció…"/>
          <p:cNvSpPr txBox="1"/>
          <p:nvPr>
            <p:ph type="body" sz="half" idx="1"/>
          </p:nvPr>
        </p:nvSpPr>
        <p:spPr>
          <a:xfrm>
            <a:off x="1664928" y="2809562"/>
            <a:ext cx="8330573" cy="9673124"/>
          </a:xfrm>
          <a:prstGeom prst="rect">
            <a:avLst/>
          </a:prstGeom>
        </p:spPr>
        <p:txBody>
          <a:bodyPr/>
          <a:lstStyle/>
          <a:p>
            <a:pPr marL="889000" indent="-889000">
              <a:buSzPct val="100000"/>
              <a:buAutoNum type="arabicPeriod" startAt="1"/>
            </a:pPr>
            <a:r>
              <a:t>Introducció</a:t>
            </a:r>
          </a:p>
          <a:p>
            <a:pPr lvl="1" marL="1778000" indent="-889000">
              <a:buSzPct val="100000"/>
              <a:buAutoNum type="arabicPeriod" startAt="1"/>
              <a:defRPr sz="4000"/>
            </a:pPr>
            <a:r>
              <a:t>Context</a:t>
            </a:r>
          </a:p>
          <a:p>
            <a:pPr lvl="1" marL="1778000" indent="-889000">
              <a:buSzPct val="100000"/>
              <a:buAutoNum type="arabicPeriod" startAt="1"/>
              <a:defRPr sz="4000"/>
            </a:pPr>
            <a:r>
              <a:t>Objectius</a:t>
            </a:r>
          </a:p>
          <a:p>
            <a:pPr lvl="1" marL="1778000" indent="-889000">
              <a:buSzPct val="100000"/>
              <a:buAutoNum type="arabicPeriod" startAt="1"/>
              <a:defRPr sz="4000"/>
            </a:pPr>
            <a:r>
              <a:t>Planificació</a:t>
            </a:r>
          </a:p>
          <a:p>
            <a:pPr marL="889000" indent="-889000">
              <a:buSzPct val="100000"/>
              <a:buAutoNum type="arabicPeriod" startAt="1"/>
            </a:pPr>
            <a:r>
              <a:t>Especificació</a:t>
            </a:r>
          </a:p>
          <a:p>
            <a:pPr marL="889000" indent="-889000">
              <a:buSzPct val="100000"/>
              <a:buAutoNum type="arabicPeriod" startAt="1"/>
            </a:pPr>
            <a:r>
              <a:t>Disseny de l’Arquitectura</a:t>
            </a:r>
          </a:p>
          <a:p>
            <a:pPr marL="889000" indent="-889000">
              <a:buSzPct val="100000"/>
              <a:buAutoNum type="arabicPeriod" startAt="1"/>
            </a:pPr>
            <a:r>
              <a:t>Conclusions</a:t>
            </a:r>
          </a:p>
          <a:p>
            <a:pPr marL="889000" indent="-889000">
              <a:buSzPct val="100000"/>
              <a:buAutoNum type="arabicPeriod" startAt="1"/>
            </a:pPr>
            <a:r>
              <a:t>Demostració</a:t>
            </a:r>
          </a:p>
        </p:txBody>
      </p:sp>
      <p:sp>
        <p:nvSpPr>
          <p:cNvPr id="156" name="Index"/>
          <p:cNvSpPr txBox="1"/>
          <p:nvPr>
            <p:ph type="title"/>
          </p:nvPr>
        </p:nvSpPr>
        <p:spPr>
          <a:xfrm>
            <a:off x="1206500" y="952500"/>
            <a:ext cx="8703723" cy="1433042"/>
          </a:xfrm>
          <a:prstGeom prst="rect">
            <a:avLst/>
          </a:prstGeom>
        </p:spPr>
        <p:txBody>
          <a:bodyPr/>
          <a:lstStyle/>
          <a:p>
            <a:pPr/>
            <a:r>
              <a:t>Index</a:t>
            </a:r>
          </a:p>
        </p:txBody>
      </p:sp>
      <p:sp>
        <p:nvSpPr>
          <p:cNvPr id="157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58" name="icono-lista-tareas-texto-dibujado-mano-lista-verificacion-lista-tareas-ilustracion-vectorial_561158-1029.jpeg" descr="icono-lista-tareas-texto-dibujado-mano-lista-verificacion-lista-tareas-ilustracion-vectorial_561158-10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87547" y="5072408"/>
            <a:ext cx="7492978" cy="7492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</a:t>
            </a:r>
          </a:p>
        </p:txBody>
      </p:sp>
      <p:sp>
        <p:nvSpPr>
          <p:cNvPr id="161" name="Crisi de preus…"/>
          <p:cNvSpPr txBox="1"/>
          <p:nvPr>
            <p:ph type="body" sz="quarter" idx="1"/>
          </p:nvPr>
        </p:nvSpPr>
        <p:spPr>
          <a:xfrm>
            <a:off x="1141010" y="3157009"/>
            <a:ext cx="11333314" cy="3911502"/>
          </a:xfrm>
          <a:prstGeom prst="rect">
            <a:avLst/>
          </a:prstGeom>
        </p:spPr>
        <p:txBody>
          <a:bodyPr/>
          <a:lstStyle/>
          <a:p>
            <a:pPr/>
            <a:r>
              <a:t>Crisi de preus</a:t>
            </a:r>
          </a:p>
          <a:p>
            <a:pPr/>
            <a:r>
              <a:t>Grans empreses vs. petites empreses</a:t>
            </a:r>
          </a:p>
          <a:p>
            <a:pPr/>
            <a:r>
              <a:t>Competència</a:t>
            </a:r>
          </a:p>
        </p:txBody>
      </p:sp>
      <p:sp>
        <p:nvSpPr>
          <p:cNvPr id="162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3" name="Screenshot 2023-01-19 at 18.23.03.png" descr="Screenshot 2023-01-19 at 18.23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7141" y="4844091"/>
            <a:ext cx="7629203" cy="7406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enerals…"/>
          <p:cNvSpPr txBox="1"/>
          <p:nvPr>
            <p:ph type="body" sz="half" idx="1"/>
          </p:nvPr>
        </p:nvSpPr>
        <p:spPr>
          <a:xfrm>
            <a:off x="1206500" y="3026030"/>
            <a:ext cx="11250127" cy="8152984"/>
          </a:xfrm>
          <a:prstGeom prst="rect">
            <a:avLst/>
          </a:prstGeom>
        </p:spPr>
        <p:txBody>
          <a:bodyPr/>
          <a:lstStyle/>
          <a:p>
            <a:pPr/>
            <a:r>
              <a:t>Generals</a:t>
            </a:r>
          </a:p>
          <a:p>
            <a:pPr lvl="1"/>
            <a:r>
              <a:t>Proposar una solució informàtica.</a:t>
            </a:r>
          </a:p>
          <a:p>
            <a:pPr/>
            <a:r>
              <a:t>Didàctics</a:t>
            </a:r>
          </a:p>
          <a:p>
            <a:pPr lvl="1"/>
            <a:r>
              <a:t>Confirmar aprenentatges adquirits.</a:t>
            </a:r>
          </a:p>
          <a:p>
            <a:pPr/>
            <a:r>
              <a:t>Personals</a:t>
            </a:r>
          </a:p>
          <a:p>
            <a:pPr lvl="1"/>
            <a:r>
              <a:t>Adquirir i confirmar coneixements.</a:t>
            </a:r>
          </a:p>
        </p:txBody>
      </p:sp>
      <p:sp>
        <p:nvSpPr>
          <p:cNvPr id="166" name="Objecti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Objectius</a:t>
            </a:r>
          </a:p>
        </p:txBody>
      </p:sp>
      <p:sp>
        <p:nvSpPr>
          <p:cNvPr id="167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8" name="cerebro-circuito-digital-programador-laptop-aprendizaje-automatico-inteligencia-artificial-cerebro-digital-concepto-proceso-pensamiento-artificial-vector-ilustracion-aislada_335657-2246.jpeg" descr="cerebro-circuito-digital-programador-laptop-aprendizaje-automatico-inteligencia-artificial-cerebro-digital-concepto-proceso-pensamiento-artificial-vector-ilustracion-aislada_335657-224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9047" y="4689333"/>
            <a:ext cx="11872439" cy="7907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nificaci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Planificació</a:t>
            </a:r>
          </a:p>
        </p:txBody>
      </p:sp>
      <p:sp>
        <p:nvSpPr>
          <p:cNvPr id="171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2" name="ilustracion-concepto-metodo-cascada_114360-9909.jpeg" descr="ilustracion-concepto-metodo-cascada_114360-99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617" y="3342495"/>
            <a:ext cx="7468086" cy="7468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lustracion-concepto-tablero-scrum_114360-1591.jpeg" descr="ilustracion-concepto-tablero-scrum_114360-159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8727" y="2159000"/>
            <a:ext cx="9398001" cy="939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Waterfall"/>
          <p:cNvSpPr txBox="1"/>
          <p:nvPr>
            <p:ph type="body" sz="quarter" idx="1"/>
          </p:nvPr>
        </p:nvSpPr>
        <p:spPr>
          <a:xfrm>
            <a:off x="4998634" y="11496031"/>
            <a:ext cx="2524052" cy="112691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Waterfall</a:t>
            </a:r>
          </a:p>
        </p:txBody>
      </p:sp>
      <p:sp>
        <p:nvSpPr>
          <p:cNvPr id="175" name="Agile"/>
          <p:cNvSpPr txBox="1"/>
          <p:nvPr/>
        </p:nvSpPr>
        <p:spPr>
          <a:xfrm>
            <a:off x="16695701" y="11496031"/>
            <a:ext cx="2524052" cy="112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Agile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specificació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Especificació</a:t>
            </a:r>
          </a:p>
        </p:txBody>
      </p:sp>
      <p:sp>
        <p:nvSpPr>
          <p:cNvPr id="178" name="Requisits funcionals…"/>
          <p:cNvSpPr txBox="1"/>
          <p:nvPr>
            <p:ph type="body" sz="quarter" idx="1"/>
          </p:nvPr>
        </p:nvSpPr>
        <p:spPr>
          <a:xfrm>
            <a:off x="1184670" y="2960540"/>
            <a:ext cx="10249604" cy="4450621"/>
          </a:xfrm>
          <a:prstGeom prst="rect">
            <a:avLst/>
          </a:prstGeom>
        </p:spPr>
        <p:txBody>
          <a:bodyPr/>
          <a:lstStyle/>
          <a:p>
            <a:pPr/>
            <a:r>
              <a:t>Requisits funcionals</a:t>
            </a:r>
          </a:p>
          <a:p>
            <a:pPr/>
            <a:r>
              <a:t>Requisits no funcionals</a:t>
            </a:r>
          </a:p>
          <a:p>
            <a:pPr/>
            <a:r>
              <a:t>Actors</a:t>
            </a:r>
          </a:p>
        </p:txBody>
      </p:sp>
      <p:sp>
        <p:nvSpPr>
          <p:cNvPr id="179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0" name="Screenshot 2023-01-19 at 19.45.52.png" descr="Screenshot 2023-01-19 at 19.45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51706" y="8684538"/>
            <a:ext cx="9017001" cy="339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iagramaUCCompres.png" descr="diagramaUCCompr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3068" y="1596901"/>
            <a:ext cx="6426201" cy="600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shot 2023-01-19 at 21.10.57.png" descr="Screenshot 2023-01-19 at 21.10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3862" y="7986038"/>
            <a:ext cx="8267701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rquitectu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Arquitectura</a:t>
            </a:r>
          </a:p>
        </p:txBody>
      </p:sp>
      <p:sp>
        <p:nvSpPr>
          <p:cNvPr id="185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6" name="micro04.png" descr="micro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2188" y="1461671"/>
            <a:ext cx="10121901" cy="1031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Frontend (SPA)…"/>
          <p:cNvSpPr txBox="1"/>
          <p:nvPr>
            <p:ph type="body" sz="quarter" idx="1"/>
          </p:nvPr>
        </p:nvSpPr>
        <p:spPr>
          <a:xfrm>
            <a:off x="1424798" y="3680927"/>
            <a:ext cx="10459143" cy="2751106"/>
          </a:xfrm>
          <a:prstGeom prst="rect">
            <a:avLst/>
          </a:prstGeom>
        </p:spPr>
        <p:txBody>
          <a:bodyPr/>
          <a:lstStyle>
            <a:lvl1pPr marL="609599" indent="-609599">
              <a:defRPr sz="4000"/>
            </a:lvl1pPr>
            <a:lvl2pPr>
              <a:defRPr sz="4000"/>
            </a:lvl2pPr>
          </a:lstStyle>
          <a:p>
            <a:pPr/>
            <a:r>
              <a:t>Frontend (SPA)</a:t>
            </a:r>
          </a:p>
          <a:p>
            <a:pPr lvl="1"/>
            <a:r>
              <a:t>Framework javascript (VueJS)</a:t>
            </a:r>
          </a:p>
        </p:txBody>
      </p:sp>
      <p:sp>
        <p:nvSpPr>
          <p:cNvPr id="188" name="Backend (API REST)…"/>
          <p:cNvSpPr txBox="1"/>
          <p:nvPr/>
        </p:nvSpPr>
        <p:spPr>
          <a:xfrm>
            <a:off x="1424798" y="7041369"/>
            <a:ext cx="8005295" cy="515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Backend (API REST)</a:t>
            </a:r>
          </a:p>
          <a:p>
            <a:pPr lvl="1" marL="1219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Microserveis (Spring Boot)</a:t>
            </a:r>
          </a:p>
          <a:p>
            <a:pPr lvl="1" marL="1219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pPr>
            <a:r>
              <a:t>Postgres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ack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Backend</a:t>
            </a:r>
          </a:p>
        </p:txBody>
      </p:sp>
      <p:sp>
        <p:nvSpPr>
          <p:cNvPr id="191" name="Seguretat: JWT…"/>
          <p:cNvSpPr txBox="1"/>
          <p:nvPr>
            <p:ph type="body" sz="half" idx="1"/>
          </p:nvPr>
        </p:nvSpPr>
        <p:spPr>
          <a:xfrm>
            <a:off x="1206500" y="3593607"/>
            <a:ext cx="12918736" cy="7606282"/>
          </a:xfrm>
          <a:prstGeom prst="rect">
            <a:avLst/>
          </a:prstGeom>
        </p:spPr>
        <p:txBody>
          <a:bodyPr/>
          <a:lstStyle/>
          <a:p>
            <a:pPr/>
            <a:r>
              <a:t>Seguretat: JWT</a:t>
            </a:r>
          </a:p>
          <a:p>
            <a:pPr/>
            <a:r>
              <a:t>Comunicació: REST i Kafka</a:t>
            </a:r>
          </a:p>
          <a:p>
            <a:pPr/>
            <a:r>
              <a:t>Infraestructura </a:t>
            </a:r>
          </a:p>
          <a:p>
            <a:pPr lvl="1"/>
            <a:r>
              <a:t>Configserver</a:t>
            </a:r>
          </a:p>
          <a:p>
            <a:pPr lvl="1"/>
            <a:r>
              <a:t>Zipkin</a:t>
            </a:r>
          </a:p>
          <a:p>
            <a:pPr lvl="1"/>
            <a:r>
              <a:t>ELK</a:t>
            </a:r>
          </a:p>
        </p:txBody>
      </p:sp>
      <p:sp>
        <p:nvSpPr>
          <p:cNvPr id="192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3" name="micro04.png" descr="micro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1700" y="1460500"/>
            <a:ext cx="10121900" cy="1031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eplo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Deploy</a:t>
            </a:r>
          </a:p>
        </p:txBody>
      </p:sp>
      <p:sp>
        <p:nvSpPr>
          <p:cNvPr id="196" name="Docker…"/>
          <p:cNvSpPr txBox="1"/>
          <p:nvPr>
            <p:ph type="body" sz="quarter" idx="1"/>
          </p:nvPr>
        </p:nvSpPr>
        <p:spPr>
          <a:xfrm>
            <a:off x="1926886" y="4008375"/>
            <a:ext cx="6591531" cy="3768929"/>
          </a:xfrm>
          <a:prstGeom prst="rect">
            <a:avLst/>
          </a:prstGeom>
        </p:spPr>
        <p:txBody>
          <a:bodyPr/>
          <a:lstStyle/>
          <a:p>
            <a:pPr/>
            <a:r>
              <a:t>Docker</a:t>
            </a:r>
          </a:p>
          <a:p>
            <a:pPr/>
            <a:r>
              <a:t>Docker compose</a:t>
            </a:r>
          </a:p>
          <a:p>
            <a:pPr/>
            <a:r>
              <a:t>Azure</a:t>
            </a:r>
          </a:p>
        </p:txBody>
      </p:sp>
      <p:sp>
        <p:nvSpPr>
          <p:cNvPr id="197" name="Triangle"/>
          <p:cNvSpPr/>
          <p:nvPr/>
        </p:nvSpPr>
        <p:spPr>
          <a:xfrm rot="2479312">
            <a:off x="22418099" y="-409760"/>
            <a:ext cx="2960310" cy="144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8" name="AzureContainer_Diagram.png" descr="AzureContainer_Diagr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0953" y="429461"/>
            <a:ext cx="11493501" cy="1196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docker-explained-1.png" descr="docker-explained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9158" y="7445312"/>
            <a:ext cx="12139364" cy="4949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