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68" r:id="rId3"/>
    <p:sldId id="257" r:id="rId4"/>
    <p:sldId id="267" r:id="rId5"/>
    <p:sldId id="261" r:id="rId6"/>
    <p:sldId id="266" r:id="rId7"/>
    <p:sldId id="269" r:id="rId8"/>
    <p:sldId id="270" r:id="rId9"/>
    <p:sldId id="273" r:id="rId10"/>
    <p:sldId id="271" r:id="rId11"/>
    <p:sldId id="274" r:id="rId12"/>
    <p:sldId id="265" r:id="rId13"/>
    <p:sldId id="260" r:id="rId14"/>
    <p:sldId id="258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14AFB13-E01D-4388-96D8-B98F1F08B8FB}" type="datetimeFigureOut">
              <a:rPr lang="es-ES" smtClean="0"/>
              <a:t>18/06/2012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6A9E85-5374-4813-8DC3-CA692C7693C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992888" cy="1296144"/>
          </a:xfrm>
        </p:spPr>
        <p:txBody>
          <a:bodyPr>
            <a:normAutofit/>
          </a:bodyPr>
          <a:lstStyle/>
          <a:p>
            <a:r>
              <a:rPr lang="ca-ES" b="1" dirty="0" smtClean="0"/>
              <a:t>       TFC </a:t>
            </a:r>
            <a:r>
              <a:rPr lang="ca-ES" b="1" dirty="0"/>
              <a:t>Intranet Escolar</a:t>
            </a:r>
            <a:endParaRPr lang="es-ES" dirty="0"/>
          </a:p>
        </p:txBody>
      </p:sp>
      <p:pic>
        <p:nvPicPr>
          <p:cNvPr id="4" name="Picture 6" descr="U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882" y="281608"/>
            <a:ext cx="19812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6838" y="5374706"/>
            <a:ext cx="31742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a-E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E.T. Informàtica de gestió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06838" y="5785930"/>
            <a:ext cx="38876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a-E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Universitat Oberta de Catalunya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06838" y="5023930"/>
            <a:ext cx="29752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Elena </a:t>
            </a:r>
            <a:r>
              <a:rPr lang="en-GB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Mistou</a:t>
            </a:r>
            <a:r>
              <a:rPr lang="en-GB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Fité</a:t>
            </a:r>
            <a:endParaRPr lang="en-GB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292080" y="5488036"/>
            <a:ext cx="35670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 de </a:t>
            </a:r>
            <a:r>
              <a:rPr lang="es-ES" sz="16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juny</a:t>
            </a:r>
            <a:r>
              <a:rPr lang="es-E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2012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Consultor: Albert Grau </a:t>
            </a:r>
            <a:r>
              <a:rPr lang="es-ES" sz="16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Perise</a:t>
            </a:r>
            <a:endParaRPr lang="en-GB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331640" y="1772816"/>
            <a:ext cx="6624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ca-E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Desenvolupament d’una aplicació Java2 EE</a:t>
            </a:r>
            <a:endParaRPr lang="ca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pPr lvl="0" algn="just"/>
            <a:r>
              <a:rPr lang="ca-E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Disseny funcional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: es defineixen les classes d’entitat principals i els seus atributs així com la transformació en un model de base de dades relacional. </a:t>
            </a:r>
          </a:p>
          <a:p>
            <a:pPr marL="109728" indent="0">
              <a:buNone/>
            </a:pPr>
            <a:endParaRPr lang="ca-ES" dirty="0"/>
          </a:p>
          <a:p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9"/>
            <a:ext cx="561975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449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413792"/>
          </a:xfrm>
        </p:spPr>
        <p:txBody>
          <a:bodyPr>
            <a:normAutofit/>
          </a:bodyPr>
          <a:lstStyle/>
          <a:p>
            <a:r>
              <a:rPr lang="ca-E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Disseny </a:t>
            </a:r>
            <a:r>
              <a:rPr lang="ca-E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pantalles</a:t>
            </a:r>
            <a:endParaRPr lang="ca-ES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79050"/>
            <a:ext cx="3456384" cy="289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2849116" cy="281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5256584" cy="266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94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692696"/>
            <a:ext cx="7776864" cy="5262336"/>
          </a:xfrm>
        </p:spPr>
        <p:txBody>
          <a:bodyPr/>
          <a:lstStyle/>
          <a:p>
            <a:pPr lvl="0" algn="just"/>
            <a:r>
              <a:rPr lang="ca-E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Implementació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109728" lvl="0" indent="0" algn="just">
              <a:buNone/>
            </a:pP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 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descriu l’arquitectura i el software utilitzat per el desenvolupament del projecte. Així com l’estructura final d’aquest i les instruccions necessàries per la seva instal·lació. </a:t>
            </a:r>
          </a:p>
          <a:p>
            <a:pPr algn="just"/>
            <a:endParaRPr lang="ca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 algn="just">
              <a:buNone/>
            </a:pPr>
            <a:r>
              <a:rPr lang="ca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 </a:t>
            </a:r>
            <a:r>
              <a:rPr lang="ca-E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 la realització del projecte m’he decidit per la implementació del patró MVC (</a:t>
            </a:r>
            <a:r>
              <a:rPr lang="ca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Model-Vista-Controlador</a:t>
            </a:r>
            <a:r>
              <a:rPr lang="ca-E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) amb el ‘</a:t>
            </a:r>
            <a:r>
              <a:rPr lang="ca-ES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framework</a:t>
            </a:r>
            <a:r>
              <a:rPr lang="ca-E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’  Struts2. </a:t>
            </a:r>
            <a:endParaRPr lang="ca-E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 algn="just">
              <a:buNone/>
            </a:pPr>
            <a:endParaRPr lang="ca-E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 algn="just">
              <a:buNone/>
            </a:pPr>
            <a:r>
              <a:rPr lang="ca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endParaRPr lang="ca-E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 algn="just">
              <a:buNone/>
            </a:pPr>
            <a:endParaRPr lang="ca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96952"/>
            <a:ext cx="334327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641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484784"/>
            <a:ext cx="7992888" cy="2952328"/>
          </a:xfrm>
        </p:spPr>
        <p:txBody>
          <a:bodyPr>
            <a:normAutofit/>
          </a:bodyPr>
          <a:lstStyle/>
          <a:p>
            <a:pPr algn="just"/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Per al tractament de la persistència de les 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dades 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HIBERNATE, considerat un dels  ORM de codi obert més madur i més complet fins ara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ca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 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 gestor de base de dades </a:t>
            </a:r>
            <a:r>
              <a:rPr lang="ca-E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MySQL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</a:t>
            </a:r>
          </a:p>
          <a:p>
            <a:pPr algn="just"/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Servidor WEB 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Apache </a:t>
            </a:r>
            <a:r>
              <a:rPr lang="es-E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Tomcat</a:t>
            </a:r>
            <a:endParaRPr lang="ca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>
              <a:buNone/>
            </a:pPr>
            <a:endParaRPr lang="ca-E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31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>Conclusió</a:t>
            </a:r>
            <a:br>
              <a:rPr lang="ca-ES" dirty="0" smtClean="0"/>
            </a:br>
            <a:r>
              <a:rPr lang="ca-ES" dirty="0"/>
              <a:t/>
            </a:r>
            <a:br>
              <a:rPr lang="ca-ES" dirty="0"/>
            </a:b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7664"/>
          </a:xfrm>
        </p:spPr>
        <p:txBody>
          <a:bodyPr>
            <a:normAutofit/>
          </a:bodyPr>
          <a:lstStyle/>
          <a:p>
            <a:r>
              <a:rPr lang="ca-E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En la realització d’aquest projecte he pogut aplicar molts dels conceptes estudiats a la carrera de ETIG com és Programació Orientada a Objectes, Enginyeria del Programari, Bases de dades I </a:t>
            </a:r>
            <a:r>
              <a:rPr lang="ca-ES" sz="1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ca-E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II i  Gestió de Bases de Dades sobretot en la part de l’anàlisi funcional de l’aplicació.  </a:t>
            </a:r>
            <a:endParaRPr lang="es-E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a-E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es-E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a-E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La part de desenvolupament de programari , encara haver adquirit uns coneixements bàsics de Java durant aquests anys d’estudi , ha estat la que m’ha ocupat més temps.</a:t>
            </a:r>
            <a:endParaRPr lang="es-E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s-E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   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 smtClean="0"/>
              <a:t>		</a:t>
            </a:r>
            <a:endParaRPr lang="ca-ES" dirty="0"/>
          </a:p>
          <a:p>
            <a:pPr>
              <a:buFont typeface="Wingdings" pitchFamily="2" charset="2"/>
              <a:buChar char="v"/>
            </a:pPr>
            <a:r>
              <a:rPr lang="ca-ES" dirty="0">
                <a:latin typeface="Verdana" pitchFamily="34" charset="0"/>
                <a:ea typeface="Verdana" pitchFamily="34" charset="0"/>
                <a:cs typeface="Verdana" pitchFamily="34" charset="0"/>
              </a:rPr>
              <a:t>Introducció</a:t>
            </a:r>
          </a:p>
          <a:p>
            <a:pPr>
              <a:buFont typeface="Wingdings" pitchFamily="2" charset="2"/>
              <a:buChar char="v"/>
            </a:pPr>
            <a:r>
              <a:rPr lang="ca-ES" dirty="0">
                <a:latin typeface="Verdana" pitchFamily="34" charset="0"/>
                <a:ea typeface="Verdana" pitchFamily="34" charset="0"/>
                <a:cs typeface="Verdana" pitchFamily="34" charset="0"/>
              </a:rPr>
              <a:t>Objectius</a:t>
            </a:r>
          </a:p>
          <a:p>
            <a:pPr>
              <a:buFont typeface="Wingdings" pitchFamily="2" charset="2"/>
              <a:buChar char="v"/>
            </a:pPr>
            <a:r>
              <a:rPr lang="ca-ES" dirty="0">
                <a:latin typeface="Verdana" pitchFamily="34" charset="0"/>
                <a:ea typeface="Verdana" pitchFamily="34" charset="0"/>
                <a:cs typeface="Verdana" pitchFamily="34" charset="0"/>
              </a:rPr>
              <a:t>Planificació</a:t>
            </a:r>
          </a:p>
          <a:p>
            <a:pPr>
              <a:buFont typeface="Wingdings" pitchFamily="2" charset="2"/>
              <a:buChar char="v"/>
            </a:pPr>
            <a:r>
              <a:rPr lang="ca-ES" dirty="0">
                <a:latin typeface="Verdana" pitchFamily="34" charset="0"/>
                <a:ea typeface="Verdana" pitchFamily="34" charset="0"/>
                <a:cs typeface="Verdana" pitchFamily="34" charset="0"/>
              </a:rPr>
              <a:t>Productes obtinguts</a:t>
            </a:r>
          </a:p>
          <a:p>
            <a:pPr marL="109728" indent="0">
              <a:buNone/>
            </a:pPr>
            <a:endParaRPr lang="ca-ES" dirty="0" smtClean="0"/>
          </a:p>
          <a:p>
            <a:pPr>
              <a:buFont typeface="Wingdings" pitchFamily="2" charset="2"/>
              <a:buChar char="v"/>
            </a:pPr>
            <a:endParaRPr lang="ca-ES" dirty="0" smtClean="0"/>
          </a:p>
          <a:p>
            <a:pPr>
              <a:buFont typeface="Wingdings" pitchFamily="2" charset="2"/>
              <a:buChar char="v"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6180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5472608" cy="1066800"/>
          </a:xfrm>
        </p:spPr>
        <p:txBody>
          <a:bodyPr>
            <a:normAutofit/>
          </a:bodyPr>
          <a:lstStyle/>
          <a:p>
            <a:r>
              <a:rPr lang="ca-ES" sz="3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Introducció</a:t>
            </a:r>
            <a:endParaRPr lang="ca-ES" sz="3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844824"/>
            <a:ext cx="7488832" cy="449424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ca-E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ca-ES" sz="800" dirty="0"/>
              <a:t>consisteix en realitzar l’anàlisi, el disseny i la implementació d’una aplicació en una interfície web, mitjançant la tecnologia Java i l’arquitectura J2EE.</a:t>
            </a:r>
          </a:p>
          <a:p>
            <a:pPr algn="just">
              <a:buFont typeface="Wingdings" pitchFamily="2" charset="2"/>
              <a:buChar char="v"/>
            </a:pP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present treball fi de carrera consisteix en </a:t>
            </a: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l’anàlisi, disseny i implementació d’una aplicació web fent </a:t>
            </a: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ús de la tecnologia Java 2 EE.</a:t>
            </a:r>
          </a:p>
          <a:p>
            <a:pPr algn="just">
              <a:buFont typeface="Arial" pitchFamily="34" charset="0"/>
              <a:buChar char="•"/>
            </a:pPr>
            <a:endParaRPr lang="ca-ES" sz="6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L’aplicació TFC-Intranet Escolar pretén </a:t>
            </a:r>
            <a:r>
              <a:rPr lang="ca-ES" sz="6400" dirty="0">
                <a:latin typeface="Verdana" pitchFamily="34" charset="0"/>
                <a:ea typeface="Verdana" pitchFamily="34" charset="0"/>
                <a:cs typeface="Verdana" pitchFamily="34" charset="0"/>
              </a:rPr>
              <a:t>proporcionar una eina més de comunicació entre l’escola, els professors i les famílies dels alumnes</a:t>
            </a: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ca-ES" sz="6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</a:t>
            </a:r>
            <a:r>
              <a:rPr lang="ca-ES" sz="6400" dirty="0">
                <a:latin typeface="Verdana" pitchFamily="34" charset="0"/>
                <a:ea typeface="Verdana" pitchFamily="34" charset="0"/>
                <a:cs typeface="Verdana" pitchFamily="34" charset="0"/>
              </a:rPr>
              <a:t>és objectiu d’aquest projecte la de donar una solució definitiva </a:t>
            </a: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 </a:t>
            </a: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Intranet </a:t>
            </a: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Escolar, ja que les funcionalitats desenvolupades s’han dirigit a la creació d’una estructura bàsica, com és el manteniment d’usuaris que poden entrar a l’aplicació, el manteniment d’alumnes i expedients i la possibilitat per part dels usuaris famílies de poder sol·licitar una entrevista amb els professors. </a:t>
            </a:r>
          </a:p>
          <a:p>
            <a:pPr marL="0" indent="0" algn="just" defTabSz="266700">
              <a:buNone/>
            </a:pP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Falten doncs moltes de les funcionalitats d’una verdadera Intranet   	  Escolar, per</a:t>
            </a: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ò </a:t>
            </a:r>
            <a:r>
              <a:rPr lang="ca-ES" sz="6400" dirty="0">
                <a:latin typeface="Verdana" pitchFamily="34" charset="0"/>
                <a:ea typeface="Verdana" pitchFamily="34" charset="0"/>
                <a:cs typeface="Verdana" pitchFamily="34" charset="0"/>
              </a:rPr>
              <a:t>ens pot servir com a base per un projecte </a:t>
            </a:r>
            <a:r>
              <a:rPr lang="ca-E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molt més 	 	  ampli.</a:t>
            </a:r>
          </a:p>
          <a:p>
            <a:pPr marL="0" indent="0" algn="just">
              <a:buNone/>
            </a:pPr>
            <a:endParaRPr lang="ca-ES" sz="6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es-ES" sz="6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4300" indent="0" algn="just">
              <a:buNone/>
            </a:pPr>
            <a:r>
              <a:rPr lang="ca-ES" sz="64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es-ES" sz="6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E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E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ES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E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a-E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/>
          </a:bodyPr>
          <a:lstStyle/>
          <a:p>
            <a:r>
              <a:rPr lang="ca-E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Objectius</a:t>
            </a:r>
            <a:endParaRPr lang="ca-E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44824"/>
            <a:ext cx="8136904" cy="42839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La tecnologia Java i l’arquitectura J2EE s’han convertit en  referent en el món de l’industria pel desenvolupament distribuït d’aplicacions empresarials a Internet. </a:t>
            </a:r>
            <a:endParaRPr lang="ca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ca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Els objectius principals del TFC han estat:</a:t>
            </a:r>
          </a:p>
          <a:p>
            <a:pPr marL="0" lvl="0" indent="0">
              <a:buNone/>
            </a:pPr>
            <a:endParaRPr lang="ca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52538" lvl="1" indent="-273050">
              <a:buFont typeface="Wingdings" pitchFamily="2" charset="2"/>
              <a:buChar char="v"/>
            </a:pP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Aplicar els 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coneixements 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adquirits en Enginyeria del </a:t>
            </a:r>
          </a:p>
          <a:p>
            <a:pPr marL="979488" lvl="1" indent="0">
              <a:buNone/>
            </a:pP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programari, Bases de 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dades i 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Gestió Bases de dades</a:t>
            </a:r>
          </a:p>
          <a:p>
            <a:pPr marL="979488" lvl="1" indent="0">
              <a:buNone/>
            </a:pP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en la part d’anàlisi i disseny de l’aplicació.</a:t>
            </a:r>
          </a:p>
          <a:p>
            <a:pPr marL="0" lvl="0" indent="0">
              <a:buNone/>
            </a:pPr>
            <a:endParaRPr lang="ca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52538" lvl="1" indent="-273050">
              <a:buFont typeface="Wingdings" pitchFamily="2" charset="2"/>
              <a:buChar char="v"/>
            </a:pP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Aprofundir 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en el estudi del patró 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MVC.</a:t>
            </a:r>
          </a:p>
          <a:p>
            <a:pPr marL="274320" lvl="1" indent="0">
              <a:buNone/>
            </a:pP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a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52538" lvl="1" indent="-273050">
              <a:buFont typeface="Wingdings" pitchFamily="2" charset="2"/>
              <a:buChar char="v"/>
            </a:pP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Conèixer les diferents opcions de disseny arquitectònic </a:t>
            </a:r>
            <a:endParaRPr lang="ca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54125" lvl="1" indent="0">
              <a:buNone/>
            </a:pP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dins 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l’àrea de J2EE com ara son: Struts2, 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JSP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HTML</a:t>
            </a:r>
            <a:r>
              <a:rPr lang="ca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endParaRPr lang="ca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54125" lvl="1" indent="0">
              <a:buNone/>
            </a:pPr>
            <a:r>
              <a:rPr lang="ca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HIBERNATE </a:t>
            </a:r>
            <a:r>
              <a:rPr lang="ca-E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, ….</a:t>
            </a:r>
          </a:p>
          <a:p>
            <a:pPr>
              <a:buFont typeface="Wingdings" pitchFamily="2" charset="2"/>
              <a:buChar char="v"/>
            </a:pPr>
            <a:endParaRPr lang="ca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3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224" y="767966"/>
            <a:ext cx="8229600" cy="1066800"/>
          </a:xfrm>
        </p:spPr>
        <p:txBody>
          <a:bodyPr>
            <a:normAutofit/>
          </a:bodyPr>
          <a:lstStyle/>
          <a:p>
            <a:r>
              <a:rPr lang="es-E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Planificació</a:t>
            </a:r>
            <a:r>
              <a:rPr lang="es-E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TFC</a:t>
            </a:r>
            <a:endParaRPr lang="ca-E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267744" y="2996952"/>
            <a:ext cx="2900511" cy="648071"/>
          </a:xfrm>
          <a:prstGeom prst="round2Diag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a-ES" sz="1200" b="1" dirty="0" smtClean="0">
                <a:solidFill>
                  <a:schemeClr val="accent6"/>
                </a:solidFill>
              </a:rPr>
              <a:t>Anàlisi</a:t>
            </a:r>
            <a:r>
              <a:rPr lang="es-ES" sz="1200" b="1" dirty="0" smtClean="0">
                <a:solidFill>
                  <a:schemeClr val="accent6"/>
                </a:solidFill>
              </a:rPr>
              <a:t> i </a:t>
            </a:r>
            <a:r>
              <a:rPr lang="ca-ES" sz="1200" b="1" dirty="0" smtClean="0">
                <a:solidFill>
                  <a:schemeClr val="accent6"/>
                </a:solidFill>
              </a:rPr>
              <a:t>disseny </a:t>
            </a:r>
            <a:r>
              <a:rPr lang="es-ES" sz="1200" b="1" dirty="0" smtClean="0">
                <a:solidFill>
                  <a:schemeClr val="accent6"/>
                </a:solidFill>
              </a:rPr>
              <a:t>funcional</a:t>
            </a:r>
            <a:endParaRPr lang="ca-ES" b="1" dirty="0">
              <a:solidFill>
                <a:schemeClr val="accent6"/>
              </a:solidFill>
            </a:endParaRPr>
          </a:p>
        </p:txBody>
      </p:sp>
      <p:sp>
        <p:nvSpPr>
          <p:cNvPr id="4" name="3 Redondear rectángulo de esquina diagonal"/>
          <p:cNvSpPr/>
          <p:nvPr/>
        </p:nvSpPr>
        <p:spPr>
          <a:xfrm>
            <a:off x="971600" y="1834766"/>
            <a:ext cx="2880320" cy="648072"/>
          </a:xfrm>
          <a:prstGeom prst="round2Diag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b="1" dirty="0" smtClean="0">
                <a:solidFill>
                  <a:schemeClr val="accent6"/>
                </a:solidFill>
              </a:rPr>
              <a:t>Definició i planificació </a:t>
            </a:r>
            <a:r>
              <a:rPr lang="es-ES" sz="1200" b="1" dirty="0" smtClean="0">
                <a:solidFill>
                  <a:schemeClr val="accent6"/>
                </a:solidFill>
              </a:rPr>
              <a:t>del TFC</a:t>
            </a:r>
            <a:endParaRPr lang="ca-ES" b="1" dirty="0">
              <a:solidFill>
                <a:schemeClr val="accent6"/>
              </a:solidFill>
            </a:endParaRPr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3635896" y="4005064"/>
            <a:ext cx="2900511" cy="792087"/>
          </a:xfrm>
          <a:prstGeom prst="round2Diag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a-ES" sz="1200" b="1" dirty="0" smtClean="0">
                <a:solidFill>
                  <a:schemeClr val="accent6"/>
                </a:solidFill>
              </a:rPr>
              <a:t>Desenvolupament i implementació</a:t>
            </a:r>
            <a:endParaRPr lang="ca-ES" b="1" dirty="0">
              <a:solidFill>
                <a:schemeClr val="accent6"/>
              </a:solidFill>
            </a:endParaRPr>
          </a:p>
        </p:txBody>
      </p:sp>
      <p:sp>
        <p:nvSpPr>
          <p:cNvPr id="7" name="4 Marcador de contenido"/>
          <p:cNvSpPr txBox="1">
            <a:spLocks/>
          </p:cNvSpPr>
          <p:nvPr/>
        </p:nvSpPr>
        <p:spPr>
          <a:xfrm>
            <a:off x="4932039" y="5157191"/>
            <a:ext cx="2900511" cy="792087"/>
          </a:xfrm>
          <a:prstGeom prst="round2Diag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a-ES" sz="1200" b="1" dirty="0" smtClean="0">
                <a:solidFill>
                  <a:schemeClr val="accent6"/>
                </a:solidFill>
              </a:rPr>
              <a:t>Documentació i proves</a:t>
            </a:r>
            <a:endParaRPr lang="ca-ES" b="1" dirty="0">
              <a:solidFill>
                <a:schemeClr val="accent6"/>
              </a:solidFill>
            </a:endParaRPr>
          </a:p>
        </p:txBody>
      </p:sp>
      <p:sp>
        <p:nvSpPr>
          <p:cNvPr id="9" name="8 Flecha doblada"/>
          <p:cNvSpPr/>
          <p:nvPr/>
        </p:nvSpPr>
        <p:spPr>
          <a:xfrm flipV="1">
            <a:off x="4427984" y="4905164"/>
            <a:ext cx="360040" cy="792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0" name="9 Flecha doblada"/>
          <p:cNvSpPr/>
          <p:nvPr/>
        </p:nvSpPr>
        <p:spPr>
          <a:xfrm flipV="1">
            <a:off x="3131840" y="3717032"/>
            <a:ext cx="360040" cy="792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1" name="10 Flecha doblada"/>
          <p:cNvSpPr/>
          <p:nvPr/>
        </p:nvSpPr>
        <p:spPr>
          <a:xfrm flipV="1">
            <a:off x="1763688" y="2564904"/>
            <a:ext cx="360040" cy="792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7" name="16 Flecha doblada"/>
          <p:cNvSpPr/>
          <p:nvPr/>
        </p:nvSpPr>
        <p:spPr>
          <a:xfrm rot="10800000" flipV="1">
            <a:off x="6660232" y="4221088"/>
            <a:ext cx="360040" cy="792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       </a:t>
            </a:r>
            <a:br>
              <a:rPr lang="ca-ES" dirty="0" smtClean="0"/>
            </a:br>
            <a:r>
              <a:rPr lang="ca-ES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Productes obtinguts</a:t>
            </a:r>
            <a:endParaRPr lang="ca-ES" sz="3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527048"/>
            <a:ext cx="799288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El </a:t>
            </a: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productes obtinguts al finalitzar el TFC són els </a:t>
            </a:r>
            <a:r>
              <a:rPr lang="ca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següents</a:t>
            </a: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ca-E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a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a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ca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ca-E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memòria</a:t>
            </a: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que estableix el projecte a desenvolupar definint tots els aspectes funcionals i tècnics que descriuen el projecte . </a:t>
            </a:r>
          </a:p>
          <a:p>
            <a:pPr marL="0" indent="0" algn="just">
              <a:buNone/>
            </a:pP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lvl="0" algn="just">
              <a:buFont typeface="Wingdings" pitchFamily="2" charset="2"/>
              <a:buChar char="v"/>
            </a:pP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ca-E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presentació</a:t>
            </a: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que ens dona un resum del TFC remarcant les fases per les quals ha passat el </a:t>
            </a:r>
            <a:r>
              <a:rPr lang="ca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projecte </a:t>
            </a: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 el resultat obtingut. </a:t>
            </a:r>
          </a:p>
          <a:p>
            <a:pPr marL="0" indent="0" algn="just">
              <a:buNone/>
            </a:pP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lvl="0" algn="just">
              <a:buFont typeface="Wingdings" pitchFamily="2" charset="2"/>
              <a:buChar char="v"/>
            </a:pPr>
            <a:r>
              <a:rPr lang="ca-E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L’ aplicació web</a:t>
            </a: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basada en J2EE . </a:t>
            </a:r>
          </a:p>
          <a:p>
            <a:pPr algn="just">
              <a:buFont typeface="Wingdings" pitchFamily="2" charset="2"/>
              <a:buChar char="v"/>
            </a:pPr>
            <a:endParaRPr lang="ca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4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ca-E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Anàlisis </a:t>
            </a:r>
            <a:r>
              <a:rPr lang="ca-E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funcional</a:t>
            </a:r>
            <a:r>
              <a:rPr lang="ca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a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>
              <a:buNone/>
            </a:pP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ca-E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Disseny </a:t>
            </a:r>
            <a:r>
              <a:rPr lang="ca-E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funcional</a:t>
            </a:r>
            <a:endParaRPr lang="ca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>
              <a:buNone/>
            </a:pPr>
            <a:endParaRPr lang="ca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ca-E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Disseny de </a:t>
            </a:r>
            <a:r>
              <a:rPr lang="ca-E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pantalles</a:t>
            </a:r>
            <a:r>
              <a:rPr lang="ca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a-E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ca-E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lvl="0" indent="0">
              <a:buNone/>
            </a:pPr>
            <a:endParaRPr lang="ca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ca-E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Implementació</a:t>
            </a:r>
            <a:endParaRPr lang="ca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4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003232" cy="5665816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ca-E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Anàlisis </a:t>
            </a:r>
            <a:r>
              <a:rPr lang="ca-E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funcional</a:t>
            </a:r>
          </a:p>
          <a:p>
            <a:pPr marL="109728" lvl="0" indent="0">
              <a:buNone/>
            </a:pPr>
            <a:endParaRPr lang="ca-E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>
              <a:buNone/>
            </a:pPr>
            <a:r>
              <a:rPr lang="ca-ES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Actors</a:t>
            </a:r>
          </a:p>
          <a:p>
            <a:pPr marL="109728" indent="0">
              <a:buNone/>
            </a:pPr>
            <a:endParaRPr lang="ca-ES" sz="1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a-ES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Els actors son les persones, entitats o programa que intervenen en l’aplicació </a:t>
            </a:r>
          </a:p>
          <a:p>
            <a:pPr marL="109728" indent="0">
              <a:buNone/>
            </a:pPr>
            <a:r>
              <a:rPr lang="ca-ES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r>
              <a:rPr lang="ca-ES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Hi han tres actors corresponents als tres perfils diferents d’usuaris:</a:t>
            </a:r>
          </a:p>
          <a:p>
            <a:pPr lvl="2" algn="just"/>
            <a:r>
              <a:rPr lang="ca-ES" sz="1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Administració. </a:t>
            </a:r>
            <a:r>
              <a:rPr lang="ca-ES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Es L’usuari amb més rols a l’aplicació. Realitza les funcions de manteniment de les dades necessàries per al sistema.</a:t>
            </a:r>
          </a:p>
          <a:p>
            <a:pPr lvl="2" algn="just"/>
            <a:r>
              <a:rPr lang="ca-ES" sz="1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Professor. </a:t>
            </a:r>
            <a:r>
              <a:rPr lang="ca-ES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Podrà consultar els expedients dels alumnes i les entrevistes sol·licitades per les famílies.</a:t>
            </a:r>
          </a:p>
          <a:p>
            <a:pPr lvl="2" algn="just"/>
            <a:r>
              <a:rPr lang="ca-ES" sz="1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Família. </a:t>
            </a:r>
            <a:r>
              <a:rPr lang="ca-ES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Podrà consultar els expedients dels seu/s fill/s i sol·licitar entrevistes amb els professors.</a:t>
            </a:r>
          </a:p>
          <a:p>
            <a:pPr marL="109728" indent="0">
              <a:buNone/>
            </a:pPr>
            <a:r>
              <a:rPr lang="ca-ES" sz="1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ca-ES" sz="1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lvl="0" indent="0">
              <a:buNone/>
            </a:pPr>
            <a:endParaRPr lang="ca-ES" sz="1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44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a-E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Funcionalitats de l’actor Administració</a:t>
            </a:r>
            <a:r>
              <a:rPr lang="ca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ca-E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>
              <a:buNone/>
            </a:pPr>
            <a:endParaRPr lang="ca-E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76325" lvl="0" indent="-604838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Recerca/ llistat usuaris.</a:t>
            </a:r>
          </a:p>
          <a:p>
            <a:pPr marL="1076325" lvl="0" indent="-604838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Manteniment i gestió dels usuaris de </a:t>
            </a:r>
            <a:endParaRPr lang="ca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76325" lvl="0" indent="-604838"/>
            <a:r>
              <a:rPr lang="ca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Recerca/Llistat  </a:t>
            </a: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alumnes.</a:t>
            </a:r>
          </a:p>
          <a:p>
            <a:pPr marL="1076325" lvl="0" indent="-604838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Manteniment i gestió de les fitxes dels </a:t>
            </a:r>
            <a:r>
              <a:rPr lang="ca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alumnes.</a:t>
            </a:r>
            <a:endParaRPr lang="ca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76325" lvl="0" indent="-604838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Recerca/</a:t>
            </a:r>
            <a:r>
              <a:rPr lang="ca-E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Lllistat</a:t>
            </a: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expedients de l’alumne.</a:t>
            </a:r>
          </a:p>
          <a:p>
            <a:pPr marL="1076325" lvl="0" indent="-604838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Manteniment i gestió dels expedients de </a:t>
            </a:r>
            <a:r>
              <a:rPr lang="ca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l’aplicació.</a:t>
            </a:r>
          </a:p>
          <a:p>
            <a:pPr marL="1076325" lvl="0" indent="-604838"/>
            <a:endParaRPr lang="ca-E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>
              <a:buNone/>
            </a:pPr>
            <a:r>
              <a:rPr lang="ca-E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Funcionalitats de l’actor </a:t>
            </a:r>
            <a:r>
              <a:rPr lang="ca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Professor.</a:t>
            </a:r>
          </a:p>
          <a:p>
            <a:pPr marL="109728" indent="0">
              <a:buNone/>
            </a:pPr>
            <a:endParaRPr lang="ca-E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76325" lvl="0" indent="-606425"/>
            <a:r>
              <a:rPr lang="ca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Recerca/Llistat </a:t>
            </a: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expedients.</a:t>
            </a:r>
          </a:p>
          <a:p>
            <a:pPr marL="1076325" lvl="0" indent="-606425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Consulta expedients.</a:t>
            </a:r>
          </a:p>
          <a:p>
            <a:pPr marL="1076325" lvl="0" indent="-606425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Modificació expedients (sols camp observacions dels expedients).</a:t>
            </a:r>
          </a:p>
          <a:p>
            <a:pPr marL="1076325" lvl="0" indent="-606425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Llistat sol·licitud d’entrevistes.</a:t>
            </a:r>
          </a:p>
          <a:p>
            <a:pPr marL="1076325" lvl="0" indent="-606425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Modificació sol·licitud d’entrevistes</a:t>
            </a:r>
            <a:r>
              <a:rPr lang="ca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469900" lvl="0" indent="0">
              <a:buNone/>
            </a:pPr>
            <a:endParaRPr lang="ca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9728" indent="0">
              <a:buNone/>
            </a:pPr>
            <a:r>
              <a:rPr lang="ca-E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Funcionalitats de l’actor Família</a:t>
            </a:r>
            <a:r>
              <a:rPr lang="ca-ES" sz="1200" b="1" dirty="0"/>
              <a:t>.</a:t>
            </a:r>
            <a:endParaRPr lang="ca-ES" sz="1200" dirty="0"/>
          </a:p>
          <a:p>
            <a:pPr marL="1079500" lvl="0" indent="-631825"/>
            <a:r>
              <a:rPr lang="ca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Recerca/Llistat </a:t>
            </a: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expedients.</a:t>
            </a:r>
          </a:p>
          <a:p>
            <a:pPr marL="1079500" lvl="0" indent="-631825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Consulta expedients.</a:t>
            </a:r>
          </a:p>
          <a:p>
            <a:pPr marL="1079500" lvl="0" indent="-631825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Llistat sol·licitud d’entrevistes.</a:t>
            </a:r>
          </a:p>
          <a:p>
            <a:pPr marL="1079500" lvl="0" indent="-631825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Alta sol·licitud d’entrevistes.</a:t>
            </a:r>
          </a:p>
          <a:p>
            <a:pPr marL="1079500" lvl="0" indent="-631825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Modificació sol·licitud d’entrevistes.</a:t>
            </a:r>
          </a:p>
          <a:p>
            <a:pPr marL="447675" lvl="0" indent="0">
              <a:buNone/>
            </a:pPr>
            <a:endParaRPr lang="ca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9900" lvl="0" indent="0">
              <a:buNone/>
            </a:pPr>
            <a:endParaRPr lang="ca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9900" lvl="0" indent="0">
              <a:buNone/>
            </a:pPr>
            <a:endParaRPr lang="ca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76325" lvl="0" indent="-606425">
              <a:buNone/>
            </a:pPr>
            <a:endParaRPr lang="ca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76325" indent="-604838">
              <a:buNone/>
            </a:pPr>
            <a:r>
              <a:rPr lang="ca-ES" sz="2000" dirty="0"/>
              <a:t> </a:t>
            </a:r>
          </a:p>
          <a:p>
            <a:pPr marL="109728" indent="0">
              <a:buNone/>
            </a:pPr>
            <a:endParaRPr lang="ca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511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558</TotalTime>
  <Words>598</Words>
  <Application>Microsoft Office PowerPoint</Application>
  <PresentationFormat>Presentación en pantalla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Urbano</vt:lpstr>
      <vt:lpstr>       TFC Intranet Escolar</vt:lpstr>
      <vt:lpstr>    </vt:lpstr>
      <vt:lpstr>Introducció</vt:lpstr>
      <vt:lpstr>Objectius</vt:lpstr>
      <vt:lpstr>Planificació del TFC</vt:lpstr>
      <vt:lpstr>        Productes obtinguts</vt:lpstr>
      <vt:lpstr>Presentación de PowerPoint</vt:lpstr>
      <vt:lpstr>Presentación de PowerPoint</vt:lpstr>
      <vt:lpstr>Presentación de PowerPoint</vt:lpstr>
      <vt:lpstr>Presentación de PowerPoint</vt:lpstr>
      <vt:lpstr>Disseny de pantalles</vt:lpstr>
      <vt:lpstr>Presentación de PowerPoint</vt:lpstr>
      <vt:lpstr>Presentación de PowerPoint</vt:lpstr>
      <vt:lpstr>  Conclusió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Desenvolupament d’una aplicació Java2 EE. TFC Intranet Escolar.</dc:title>
  <dc:creator>Usuario</dc:creator>
  <cp:lastModifiedBy>Usuario</cp:lastModifiedBy>
  <cp:revision>49</cp:revision>
  <dcterms:created xsi:type="dcterms:W3CDTF">2012-06-17T12:17:55Z</dcterms:created>
  <dcterms:modified xsi:type="dcterms:W3CDTF">2012-06-18T18:12:17Z</dcterms:modified>
</cp:coreProperties>
</file>