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80" r:id="rId6"/>
    <p:sldId id="270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64" r:id="rId15"/>
    <p:sldId id="278" r:id="rId16"/>
    <p:sldId id="279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5" autoAdjust="0"/>
    <p:restoredTop sz="84258" autoAdjust="0"/>
  </p:normalViewPr>
  <p:slideViewPr>
    <p:cSldViewPr snapToGrid="0" snapToObjects="1">
      <p:cViewPr varScale="1">
        <p:scale>
          <a:sx n="93" d="100"/>
          <a:sy n="93" d="100"/>
        </p:scale>
        <p:origin x="85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97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14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54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37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362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03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67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94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44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37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1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bg>
      <p:bgPr>
        <a:solidFill>
          <a:srgbClr val="00007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1600" y="-43406"/>
            <a:ext cx="9144000" cy="51552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299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1210674" y="316499"/>
            <a:ext cx="1436999" cy="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48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 rtl="0">
              <a:spcBef>
                <a:spcPts val="0"/>
              </a:spcBef>
              <a:buNone/>
              <a:defRPr sz="3600"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20" name="Shape 20"/>
          <p:cNvSpPr/>
          <p:nvPr/>
        </p:nvSpPr>
        <p:spPr>
          <a:xfrm>
            <a:off x="220299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210251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1210251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23"/>
          <p:cNvPicPr preferRelativeResize="0"/>
          <p:nvPr/>
        </p:nvPicPr>
        <p:blipFill>
          <a:blip r:embed="rId4">
            <a:alphaModFix/>
          </a:blip>
          <a:stretch/>
        </p:blipFill>
        <p:spPr>
          <a:xfrm>
            <a:off x="8488749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84D7A4-E797-AAE1-2526-F8BF9825261A}"/>
              </a:ext>
            </a:extLst>
          </p:cNvPr>
          <p:cNvSpPr txBox="1"/>
          <p:nvPr userDrawn="1"/>
        </p:nvSpPr>
        <p:spPr>
          <a:xfrm>
            <a:off x="6738070" y="360584"/>
            <a:ext cx="2130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DNS de alto rendimiento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470EAB-87AB-37A1-B085-D54A47A98576}"/>
              </a:ext>
            </a:extLst>
          </p:cNvPr>
          <p:cNvSpPr txBox="1"/>
          <p:nvPr userDrawn="1"/>
        </p:nvSpPr>
        <p:spPr>
          <a:xfrm>
            <a:off x="6888728" y="560599"/>
            <a:ext cx="213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Francisco Javier Álvarez Calvo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 - 1 column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900"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buNone/>
              <a:defRPr sz="3000"/>
            </a:lvl2pPr>
            <a:lvl3pPr lvl="2" rtl="0">
              <a:spcBef>
                <a:spcPts val="0"/>
              </a:spcBef>
              <a:buNone/>
              <a:defRPr sz="3000"/>
            </a:lvl3pPr>
            <a:lvl4pPr lvl="3" rtl="0">
              <a:spcBef>
                <a:spcPts val="0"/>
              </a:spcBef>
              <a:buNone/>
              <a:defRPr sz="3000"/>
            </a:lvl4pPr>
            <a:lvl5pPr lvl="4" rtl="0">
              <a:spcBef>
                <a:spcPts val="0"/>
              </a:spcBef>
              <a:buNone/>
              <a:defRPr sz="3000"/>
            </a:lvl5pPr>
            <a:lvl6pPr lvl="5" rtl="0">
              <a:spcBef>
                <a:spcPts val="0"/>
              </a:spcBef>
              <a:buNone/>
              <a:defRPr sz="3000"/>
            </a:lvl6pPr>
            <a:lvl7pPr lvl="6" rtl="0">
              <a:spcBef>
                <a:spcPts val="0"/>
              </a:spcBef>
              <a:buNone/>
              <a:defRPr sz="3000"/>
            </a:lvl7pPr>
            <a:lvl8pPr lvl="7" rtl="0">
              <a:spcBef>
                <a:spcPts val="0"/>
              </a:spcBef>
              <a:buNone/>
              <a:defRPr sz="3000"/>
            </a:lvl8pPr>
            <a:lvl9pPr lvl="8" rtl="0">
              <a:spcBef>
                <a:spcPts val="0"/>
              </a:spcBef>
              <a:buNone/>
              <a:defRPr sz="3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72475" y="1357100"/>
            <a:ext cx="6293700" cy="29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722399-3013-D34B-C061-1C743FA6B698}"/>
              </a:ext>
            </a:extLst>
          </p:cNvPr>
          <p:cNvSpPr txBox="1"/>
          <p:nvPr userDrawn="1"/>
        </p:nvSpPr>
        <p:spPr>
          <a:xfrm>
            <a:off x="6451823" y="227905"/>
            <a:ext cx="2130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tx1"/>
                </a:solidFill>
              </a:rPr>
              <a:t>DNS de alto rendimiento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9F2BD8-18BB-CDB5-311F-1B129E5DAD50}"/>
              </a:ext>
            </a:extLst>
          </p:cNvPr>
          <p:cNvSpPr txBox="1"/>
          <p:nvPr userDrawn="1"/>
        </p:nvSpPr>
        <p:spPr>
          <a:xfrm>
            <a:off x="6602481" y="427920"/>
            <a:ext cx="213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/>
                </a:solidFill>
              </a:rPr>
              <a:t>Francisco Javier Álvarez Calvo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ic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161450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2035725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lvl="2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lvl="4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lvl="5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lvl="6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lvl="7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lvl="8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20300" y="14904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69050" y="1490475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8226F4-38FF-D712-5468-8BC3EF8BDDA4}"/>
              </a:ext>
            </a:extLst>
          </p:cNvPr>
          <p:cNvSpPr txBox="1"/>
          <p:nvPr userDrawn="1"/>
        </p:nvSpPr>
        <p:spPr>
          <a:xfrm>
            <a:off x="6451823" y="227905"/>
            <a:ext cx="2130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tx1"/>
                </a:solidFill>
              </a:rPr>
              <a:t>DNS de alto rendimiento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C2D403-FFF2-8374-03C6-49AE3BF80359}"/>
              </a:ext>
            </a:extLst>
          </p:cNvPr>
          <p:cNvSpPr txBox="1"/>
          <p:nvPr userDrawn="1"/>
        </p:nvSpPr>
        <p:spPr>
          <a:xfrm>
            <a:off x="6602481" y="427920"/>
            <a:ext cx="213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/>
                </a:solidFill>
              </a:rPr>
              <a:t>Francisco Javier Álvarez Calvo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porta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 userDrawn="1"/>
        </p:nvSpPr>
        <p:spPr>
          <a:xfrm>
            <a:off x="-97" y="6545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8803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225972" y="234950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226250" y="282975"/>
            <a:ext cx="1234200" cy="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226250" y="48615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225972" y="8322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D010C3-8D17-E652-476D-2D4D354EF8C5}"/>
              </a:ext>
            </a:extLst>
          </p:cNvPr>
          <p:cNvSpPr txBox="1"/>
          <p:nvPr userDrawn="1"/>
        </p:nvSpPr>
        <p:spPr>
          <a:xfrm>
            <a:off x="2238347" y="317440"/>
            <a:ext cx="2130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DNS de alto rendimiento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B1631-532A-E73D-705B-689C141E7543}"/>
              </a:ext>
            </a:extLst>
          </p:cNvPr>
          <p:cNvSpPr txBox="1"/>
          <p:nvPr userDrawn="1"/>
        </p:nvSpPr>
        <p:spPr>
          <a:xfrm>
            <a:off x="2389005" y="517455"/>
            <a:ext cx="213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Francisco Javier Álvarez Calvo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302" y="233214"/>
            <a:ext cx="5973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7">
            <a:alphaModFix/>
          </a:blip>
          <a:srcRect r="-11731" b="-11731"/>
          <a:stretch/>
        </p:blipFill>
        <p:spPr>
          <a:xfrm>
            <a:off x="867600" y="287650"/>
            <a:ext cx="986400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69050" y="65417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69050" y="23962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288950" y="6541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288950" y="23905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8">
            <a:alphaModFix/>
          </a:blip>
          <a:stretch/>
        </p:blipFill>
        <p:spPr>
          <a:xfrm>
            <a:off x="8288950" y="287650"/>
            <a:ext cx="301625" cy="64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31.png"/><Relationship Id="rId4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34.png"/><Relationship Id="rId4" Type="http://schemas.microsoft.com/office/2007/relationships/hdphoto" Target="../media/hdphoto2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5" Type="http://schemas.openxmlformats.org/officeDocument/2006/relationships/image" Target="../media/image38.png"/><Relationship Id="rId10" Type="http://schemas.microsoft.com/office/2007/relationships/hdphoto" Target="../media/hdphoto28.wdp"/><Relationship Id="rId4" Type="http://schemas.microsoft.com/office/2007/relationships/hdphoto" Target="../media/hdphoto25.wdp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microsoft.com/office/2007/relationships/hdphoto" Target="../media/hdphoto3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microsoft.com/office/2007/relationships/hdphoto" Target="../media/hdphoto29.wdp"/><Relationship Id="rId10" Type="http://schemas.microsoft.com/office/2007/relationships/hdphoto" Target="../media/hdphoto30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10251" y="1569175"/>
            <a:ext cx="3437900" cy="15208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a" sz="4000" dirty="0">
                <a:solidFill>
                  <a:schemeClr val="lt1"/>
                </a:solidFill>
              </a:rPr>
              <a:t>DNS de alto rendimiento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134099" y="3909061"/>
            <a:ext cx="7387538" cy="6327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s-ES" sz="2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Trabajo de fin de grado de </a:t>
            </a:r>
            <a:r>
              <a:rPr lang="es-ES" sz="2200" dirty="0">
                <a:solidFill>
                  <a:schemeClr val="bg1"/>
                </a:solidFill>
              </a:rPr>
              <a:t>Francisco Javier Álvarez Calvo</a:t>
            </a:r>
          </a:p>
        </p:txBody>
      </p:sp>
      <p:sp>
        <p:nvSpPr>
          <p:cNvPr id="63" name="Shape 63"/>
          <p:cNvSpPr/>
          <p:nvPr/>
        </p:nvSpPr>
        <p:spPr>
          <a:xfrm>
            <a:off x="220299" y="3574325"/>
            <a:ext cx="913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210251" y="3574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es-ES" sz="1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171DD5-7A9D-1A21-02FF-3D57997A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483" y="1697581"/>
            <a:ext cx="2606266" cy="12726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57146" y="672738"/>
            <a:ext cx="1427028" cy="55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Split DNS</a:t>
            </a:r>
            <a:endParaRPr dirty="0"/>
          </a:p>
        </p:txBody>
      </p:sp>
      <p:pic>
        <p:nvPicPr>
          <p:cNvPr id="7" name="Imagen 6" descr="Diagrama">
            <a:extLst>
              <a:ext uri="{FF2B5EF4-FFF2-40B4-BE49-F238E27FC236}">
                <a16:creationId xmlns:a16="http://schemas.microsoft.com/office/drawing/2014/main" id="{668126EC-B968-53ED-42AF-3E0F49EE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914" y="1050514"/>
            <a:ext cx="7998940" cy="35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TTL DNS Cache</a:t>
            </a:r>
            <a:endParaRPr dirty="0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C03C788-44D7-0802-6D70-75C32B057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086" y="1066640"/>
            <a:ext cx="6291827" cy="2559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C6618C-6D65-46BF-3DE9-14713F767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79" y="3625815"/>
            <a:ext cx="5094845" cy="9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5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2D465DDE-C679-FCD0-541B-F1C21131F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012" y="1026103"/>
            <a:ext cx="8371525" cy="3732243"/>
          </a:xfrm>
          <a:prstGeom prst="rect">
            <a:avLst/>
          </a:prstGeom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Load </a:t>
            </a:r>
            <a:r>
              <a:rPr lang="es-ES" dirty="0" err="1"/>
              <a:t>Balancing</a:t>
            </a:r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6F1517-509C-8339-83FA-C3348A362AF4}"/>
              </a:ext>
            </a:extLst>
          </p:cNvPr>
          <p:cNvSpPr/>
          <p:nvPr/>
        </p:nvSpPr>
        <p:spPr>
          <a:xfrm>
            <a:off x="2562708" y="224871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8140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DNSSEC</a:t>
            </a:r>
            <a:endParaRPr dirty="0"/>
          </a:p>
        </p:txBody>
      </p:sp>
      <p:pic>
        <p:nvPicPr>
          <p:cNvPr id="3" name="Imagen 2" descr="Diagrama, Esquemático&#10;&#10;Descripción generada automáticamente">
            <a:extLst>
              <a:ext uri="{FF2B5EF4-FFF2-40B4-BE49-F238E27FC236}">
                <a16:creationId xmlns:a16="http://schemas.microsoft.com/office/drawing/2014/main" id="{23425939-B65C-38BB-6D45-A0E3DA1E48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7066" y="1001493"/>
            <a:ext cx="4396934" cy="3473578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D7B07D40-419A-0FB5-A5E2-6BEEC1FA39A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83" y="1569108"/>
            <a:ext cx="3543818" cy="20052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949202C-B893-C071-E805-6B3008CEE1E7}"/>
              </a:ext>
            </a:extLst>
          </p:cNvPr>
          <p:cNvSpPr/>
          <p:nvPr/>
        </p:nvSpPr>
        <p:spPr>
          <a:xfrm>
            <a:off x="3756598" y="2322783"/>
            <a:ext cx="10790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1500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3442706-6ABE-69D1-37F0-542731AB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84" y="1203186"/>
            <a:ext cx="5612615" cy="2086266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1D6F1656-72E0-CF64-A77B-C8DA996D9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9838" y="2202575"/>
            <a:ext cx="3572374" cy="2086266"/>
          </a:xfrm>
          <a:prstGeom prst="rect">
            <a:avLst/>
          </a:prstGeom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Backup y versionado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720B3-F3C7-2584-09E5-AE210054B029}"/>
              </a:ext>
            </a:extLst>
          </p:cNvPr>
          <p:cNvSpPr txBox="1"/>
          <p:nvPr/>
        </p:nvSpPr>
        <p:spPr>
          <a:xfrm>
            <a:off x="6713838" y="428884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hidden</a:t>
            </a:r>
            <a:br>
              <a:rPr lang="es-ES" dirty="0"/>
            </a:br>
            <a:r>
              <a:rPr lang="es-ES" dirty="0"/>
              <a:t>master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6D3D84-ECC3-7D75-57C0-29C8649234A6}"/>
              </a:ext>
            </a:extLst>
          </p:cNvPr>
          <p:cNvSpPr txBox="1"/>
          <p:nvPr/>
        </p:nvSpPr>
        <p:spPr>
          <a:xfrm>
            <a:off x="8069394" y="439031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slaves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8422B8-2856-D378-700E-D949DC6AF660}"/>
              </a:ext>
            </a:extLst>
          </p:cNvPr>
          <p:cNvSpPr txBox="1"/>
          <p:nvPr/>
        </p:nvSpPr>
        <p:spPr>
          <a:xfrm>
            <a:off x="5259020" y="439031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admin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C28C222-2F3A-9020-048F-2795C71F011C}"/>
              </a:ext>
            </a:extLst>
          </p:cNvPr>
          <p:cNvCxnSpPr/>
          <p:nvPr/>
        </p:nvCxnSpPr>
        <p:spPr>
          <a:xfrm flipH="1" flipV="1">
            <a:off x="7061069" y="3718802"/>
            <a:ext cx="9756" cy="57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95669F9-5D45-140E-3D24-AF32C6502A6C}"/>
              </a:ext>
            </a:extLst>
          </p:cNvPr>
          <p:cNvCxnSpPr>
            <a:cxnSpLocks/>
          </p:cNvCxnSpPr>
          <p:nvPr/>
        </p:nvCxnSpPr>
        <p:spPr>
          <a:xfrm flipV="1">
            <a:off x="8406206" y="428884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E01A156-2E15-B464-9ABC-FBDC0E229C59}"/>
              </a:ext>
            </a:extLst>
          </p:cNvPr>
          <p:cNvCxnSpPr>
            <a:cxnSpLocks/>
          </p:cNvCxnSpPr>
          <p:nvPr/>
        </p:nvCxnSpPr>
        <p:spPr>
          <a:xfrm flipH="1" flipV="1">
            <a:off x="8396450" y="3146315"/>
            <a:ext cx="9756" cy="212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2871359-AA9B-F77C-7386-F6B8EDEA1957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5585254" y="3820273"/>
            <a:ext cx="9756" cy="57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1BAB13-505D-C0D3-2A37-76220DDBB746}"/>
              </a:ext>
            </a:extLst>
          </p:cNvPr>
          <p:cNvSpPr txBox="1"/>
          <p:nvPr/>
        </p:nvSpPr>
        <p:spPr>
          <a:xfrm>
            <a:off x="2480123" y="3534752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zone versions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04A4357-4113-8F94-DA93-C8CF73B10B63}"/>
              </a:ext>
            </a:extLst>
          </p:cNvPr>
          <p:cNvCxnSpPr/>
          <p:nvPr/>
        </p:nvCxnSpPr>
        <p:spPr>
          <a:xfrm flipH="1" flipV="1">
            <a:off x="2347784" y="3015049"/>
            <a:ext cx="560173" cy="5107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E54988F-EBB2-F364-0CF0-FF41A77195A5}"/>
              </a:ext>
            </a:extLst>
          </p:cNvPr>
          <p:cNvCxnSpPr>
            <a:cxnSpLocks/>
          </p:cNvCxnSpPr>
          <p:nvPr/>
        </p:nvCxnSpPr>
        <p:spPr>
          <a:xfrm flipV="1">
            <a:off x="3252495" y="3005534"/>
            <a:ext cx="516228" cy="5297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FE71150-531F-B83E-A509-E9F7006A4D60}"/>
              </a:ext>
            </a:extLst>
          </p:cNvPr>
          <p:cNvSpPr txBox="1"/>
          <p:nvPr/>
        </p:nvSpPr>
        <p:spPr>
          <a:xfrm>
            <a:off x="2512630" y="3058286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old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4F48A79-498D-7383-A641-922DB0584A33}"/>
              </a:ext>
            </a:extLst>
          </p:cNvPr>
          <p:cNvSpPr txBox="1"/>
          <p:nvPr/>
        </p:nvSpPr>
        <p:spPr>
          <a:xfrm>
            <a:off x="3146243" y="305828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new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NSUPDATE</a:t>
            </a:r>
            <a:endParaRPr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BF3DFA2-116B-A56A-6CEE-3F1949C0D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090258"/>
            <a:ext cx="2983487" cy="1413230"/>
          </a:xfrm>
          <a:prstGeom prst="rect">
            <a:avLst/>
          </a:prstGeom>
        </p:spPr>
      </p:pic>
      <p:pic>
        <p:nvPicPr>
          <p:cNvPr id="2050" name="Picture 2" descr="LENOVO M700 SFF I5 6400 2.7 GHz | 16 GB | 512 SSD | WIFI | Monitor 22&quot; |WIN 10 PRO">
            <a:extLst>
              <a:ext uri="{FF2B5EF4-FFF2-40B4-BE49-F238E27FC236}">
                <a16:creationId xmlns:a16="http://schemas.microsoft.com/office/drawing/2014/main" id="{9198780A-D247-EE57-9215-CA641E22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1" y="1079029"/>
            <a:ext cx="1270301" cy="12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96DC120F-EC0F-ADA2-2654-34DA091B8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67" y="2941292"/>
            <a:ext cx="1386196" cy="1379895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EA47242F-1C99-47D4-2ED4-3D1AEBE99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3088" y="2907957"/>
            <a:ext cx="6445806" cy="1413230"/>
          </a:xfrm>
          <a:prstGeom prst="rect">
            <a:avLst/>
          </a:prstGeom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C9FF091-5B3D-49C6-B287-E7CA367A1017}"/>
              </a:ext>
            </a:extLst>
          </p:cNvPr>
          <p:cNvSpPr/>
          <p:nvPr/>
        </p:nvSpPr>
        <p:spPr>
          <a:xfrm>
            <a:off x="174033" y="2335842"/>
            <a:ext cx="777434" cy="1262062"/>
          </a:xfrm>
          <a:custGeom>
            <a:avLst/>
            <a:gdLst>
              <a:gd name="connsiteX0" fmla="*/ 176835 w 325116"/>
              <a:gd name="connsiteY0" fmla="*/ 0 h 799070"/>
              <a:gd name="connsiteX1" fmla="*/ 3840 w 325116"/>
              <a:gd name="connsiteY1" fmla="*/ 296562 h 799070"/>
              <a:gd name="connsiteX2" fmla="*/ 325116 w 325116"/>
              <a:gd name="connsiteY2" fmla="*/ 799070 h 79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16" h="799070">
                <a:moveTo>
                  <a:pt x="176835" y="0"/>
                </a:moveTo>
                <a:cubicBezTo>
                  <a:pt x="77981" y="81692"/>
                  <a:pt x="-20873" y="163384"/>
                  <a:pt x="3840" y="296562"/>
                </a:cubicBezTo>
                <a:cubicBezTo>
                  <a:pt x="28553" y="429740"/>
                  <a:pt x="264705" y="720811"/>
                  <a:pt x="325116" y="799070"/>
                </a:cubicBezTo>
              </a:path>
            </a:pathLst>
          </a:custGeom>
          <a:ln w="285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83EDC2C-EAD5-BFE7-3B1D-F3D355C092AD}"/>
              </a:ext>
            </a:extLst>
          </p:cNvPr>
          <p:cNvSpPr txBox="1"/>
          <p:nvPr/>
        </p:nvSpPr>
        <p:spPr>
          <a:xfrm>
            <a:off x="234701" y="2607956"/>
            <a:ext cx="2986715" cy="2154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b="1" i="1" dirty="0">
                <a:effectLst/>
                <a:latin typeface="Courier New" panose="02070309020205020404" pitchFamily="49" charset="0"/>
              </a:rPr>
              <a:t>$ ~ </a:t>
            </a:r>
            <a:r>
              <a:rPr lang="en-US" sz="800" b="1" i="1" dirty="0" err="1">
                <a:effectLst/>
                <a:latin typeface="Courier New" panose="02070309020205020404" pitchFamily="49" charset="0"/>
              </a:rPr>
              <a:t>rndc</a:t>
            </a:r>
            <a:r>
              <a:rPr lang="en-US" sz="800" b="1" i="1" dirty="0">
                <a:effectLst/>
                <a:latin typeface="Courier New" panose="02070309020205020404" pitchFamily="49" charset="0"/>
              </a:rPr>
              <a:t> -c /path/to/file/</a:t>
            </a:r>
            <a:r>
              <a:rPr lang="en-US" sz="800" b="1" i="1" dirty="0" err="1">
                <a:effectLst/>
                <a:latin typeface="Courier New" panose="02070309020205020404" pitchFamily="49" charset="0"/>
              </a:rPr>
              <a:t>rndc.conf</a:t>
            </a:r>
            <a:r>
              <a:rPr lang="en-US" sz="800" b="1" i="1" dirty="0">
                <a:effectLst/>
                <a:latin typeface="Courier New" panose="02070309020205020404" pitchFamily="49" charset="0"/>
              </a:rPr>
              <a:t> &lt;commands&gt;</a:t>
            </a:r>
            <a:endParaRPr lang="es-ES" sz="800" b="1" i="1" dirty="0"/>
          </a:p>
        </p:txBody>
      </p:sp>
    </p:spTree>
    <p:extLst>
      <p:ext uri="{BB962C8B-B14F-4D97-AF65-F5344CB8AC3E}">
        <p14:creationId xmlns:p14="http://schemas.microsoft.com/office/powerpoint/2010/main" val="145598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Automatización</a:t>
            </a: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4FDF5CD-B979-A1D8-3AAD-3372CB2C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1" y="1702428"/>
            <a:ext cx="1517643" cy="639663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4EDC20A-5C59-CC81-48BE-A4E2C5BF9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22823" t="30304" r="24210" b="31128"/>
          <a:stretch/>
        </p:blipFill>
        <p:spPr>
          <a:xfrm>
            <a:off x="599481" y="2642517"/>
            <a:ext cx="1681399" cy="639663"/>
          </a:xfrm>
          <a:prstGeom prst="rect">
            <a:avLst/>
          </a:prstGeom>
        </p:spPr>
      </p:pic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07AB088B-8869-ACD3-6391-436F07215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81" y="3548236"/>
            <a:ext cx="1681399" cy="40295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56A88C8-F0A3-4C63-B3A4-2CA6FF884B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187" t="13805" r="18486" b="14116"/>
          <a:stretch/>
        </p:blipFill>
        <p:spPr>
          <a:xfrm>
            <a:off x="2509829" y="2681491"/>
            <a:ext cx="558578" cy="561718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76A0BAC3-F66A-2605-16B1-3BACA91F0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978" y="2121648"/>
            <a:ext cx="1681399" cy="1681399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9A019836-AF8D-4F88-08B2-09B0543519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7890" y="1631884"/>
            <a:ext cx="2326629" cy="2099214"/>
          </a:xfrm>
          <a:prstGeom prst="rect">
            <a:avLst/>
          </a:prstGeom>
        </p:spPr>
      </p:pic>
      <p:pic>
        <p:nvPicPr>
          <p:cNvPr id="21" name="Imagen 20" descr="Imagen que contiene firmar, hombre, mujer, jugador&#10;&#10;Descripción generada automáticamente">
            <a:extLst>
              <a:ext uri="{FF2B5EF4-FFF2-40B4-BE49-F238E27FC236}">
                <a16:creationId xmlns:a16="http://schemas.microsoft.com/office/drawing/2014/main" id="{058A4D9C-DBAB-272E-34E4-E9407FCACF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5096" y="3803047"/>
            <a:ext cx="1872215" cy="84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2CA1809-EFD7-B078-6E18-B2AC2493AACB}"/>
              </a:ext>
            </a:extLst>
          </p:cNvPr>
          <p:cNvCxnSpPr/>
          <p:nvPr/>
        </p:nvCxnSpPr>
        <p:spPr>
          <a:xfrm>
            <a:off x="5041557" y="2962347"/>
            <a:ext cx="1054443" cy="0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5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63CB52-484D-10A6-AD8F-B6095C1E4489}"/>
              </a:ext>
            </a:extLst>
          </p:cNvPr>
          <p:cNvSpPr txBox="1"/>
          <p:nvPr/>
        </p:nvSpPr>
        <p:spPr>
          <a:xfrm>
            <a:off x="2660822" y="2382853"/>
            <a:ext cx="4613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1" dirty="0">
                <a:solidFill>
                  <a:srgbClr val="FFFFFF"/>
                </a:solidFill>
                <a:effectLst/>
                <a:latin typeface="Roboto Slab" panose="020B0604020202020204" pitchFamily="2" charset="0"/>
              </a:rPr>
              <a:t>“The Wright brothers didn’t have a bathroom or drink cart on the original airplane. You can add features later”</a:t>
            </a:r>
            <a:endParaRPr lang="en-US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E15A95-776A-6910-8F15-8EF6FF92E24A}"/>
              </a:ext>
            </a:extLst>
          </p:cNvPr>
          <p:cNvSpPr txBox="1"/>
          <p:nvPr/>
        </p:nvSpPr>
        <p:spPr>
          <a:xfrm>
            <a:off x="5624645" y="3121517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i="0" dirty="0">
                <a:solidFill>
                  <a:schemeClr val="bg1"/>
                </a:solidFill>
                <a:effectLst/>
                <a:latin typeface="Linux Libertine"/>
              </a:rPr>
              <a:t>Paul Mockapetris </a:t>
            </a:r>
          </a:p>
          <a:p>
            <a:pPr algn="r"/>
            <a:r>
              <a:rPr lang="es-ES" sz="1200" dirty="0">
                <a:solidFill>
                  <a:schemeClr val="bg1">
                    <a:lumMod val="75000"/>
                  </a:schemeClr>
                </a:solidFill>
                <a:latin typeface="Linux Libertine"/>
              </a:rPr>
              <a:t>Inventor del DNS</a:t>
            </a:r>
            <a:endParaRPr lang="es-ES" sz="1200" b="0" i="0" dirty="0">
              <a:solidFill>
                <a:schemeClr val="bg1">
                  <a:lumMod val="75000"/>
                </a:schemeClr>
              </a:solidFill>
              <a:effectLst/>
              <a:latin typeface="Linux Liberti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207625" y="2094834"/>
            <a:ext cx="3171900" cy="22382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ca" sz="1600" dirty="0"/>
              <a:t>TTL DNS Caché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 startAt="6"/>
            </a:pPr>
            <a:r>
              <a:rPr lang="ca" sz="1600" dirty="0"/>
              <a:t>Balanceo de carga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 startAt="6"/>
            </a:pPr>
            <a:r>
              <a:rPr lang="ca" sz="1600" dirty="0"/>
              <a:t>DNSSEC</a:t>
            </a:r>
          </a:p>
          <a:p>
            <a:pPr marL="457200" indent="-228600">
              <a:lnSpc>
                <a:spcPct val="115000"/>
              </a:lnSpc>
              <a:buAutoNum type="arabicPeriod" startAt="6"/>
            </a:pPr>
            <a:r>
              <a:rPr lang="ca" sz="1600" dirty="0"/>
              <a:t>Backup y versionado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 startAt="6"/>
            </a:pPr>
            <a:r>
              <a:rPr lang="ca" sz="1600" dirty="0"/>
              <a:t>N</a:t>
            </a:r>
            <a:r>
              <a:rPr lang="es-ES" sz="1600" dirty="0"/>
              <a:t>s</a:t>
            </a:r>
            <a:r>
              <a:rPr lang="ca" sz="1600" dirty="0"/>
              <a:t>update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 startAt="6"/>
            </a:pPr>
            <a:r>
              <a:rPr lang="ca" sz="1600" dirty="0"/>
              <a:t>Automatización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2081900" y="2094834"/>
            <a:ext cx="3171900" cy="22382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600" dirty="0"/>
              <a:t>Arquitectura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200" dirty="0"/>
              <a:t>Instalación y aislamiento de red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600" dirty="0"/>
              <a:t>Entorno AWS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600" dirty="0"/>
              <a:t>Seguridad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600" dirty="0"/>
              <a:t>Sistema Operativo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600" dirty="0"/>
              <a:t>Denegación Servicio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ca" sz="1600" dirty="0"/>
              <a:t>Split DNS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867525" y="1490475"/>
            <a:ext cx="1890900" cy="15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 sz="2400" b="1">
                <a:solidFill>
                  <a:srgbClr val="000078"/>
                </a:solidFill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ca" dirty="0"/>
              <a:t>Arquitectura de la solución: maestro oculto y gestión delegada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6C1A55B2-D800-68C2-CBCA-666EE47A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862" y="1155981"/>
            <a:ext cx="7822275" cy="341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4721408" cy="4581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ca" dirty="0"/>
              <a:t>Instalación nodos y aislamiento de red</a:t>
            </a:r>
            <a:endParaRPr lang="ca" dirty="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1E4879-58B2-17C9-17B0-5AD417276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 l="8888" t="27852" r="7125" b="27399"/>
          <a:stretch/>
        </p:blipFill>
        <p:spPr>
          <a:xfrm>
            <a:off x="772475" y="3664683"/>
            <a:ext cx="2718488" cy="100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0376D05-261F-3324-DBDD-246E08472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135" y="2476839"/>
            <a:ext cx="1721656" cy="100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Imagen que contiene juguete, lego, reloj, tabla&#10;&#10;Descripción generada automáticamente">
            <a:extLst>
              <a:ext uri="{FF2B5EF4-FFF2-40B4-BE49-F238E27FC236}">
                <a16:creationId xmlns:a16="http://schemas.microsoft.com/office/drawing/2014/main" id="{DA0D8F31-A3A7-1AAE-92A9-F3EBDC0F9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475" y="1288995"/>
            <a:ext cx="1786697" cy="100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411AB95-A2E4-C175-1BF5-3346FB91C489}"/>
              </a:ext>
            </a:extLst>
          </p:cNvPr>
          <p:cNvSpPr/>
          <p:nvPr/>
        </p:nvSpPr>
        <p:spPr>
          <a:xfrm>
            <a:off x="1503745" y="2306596"/>
            <a:ext cx="1126390" cy="1358088"/>
          </a:xfrm>
          <a:custGeom>
            <a:avLst/>
            <a:gdLst>
              <a:gd name="connsiteX0" fmla="*/ 3779 w 893466"/>
              <a:gd name="connsiteY0" fmla="*/ 0 h 1378045"/>
              <a:gd name="connsiteX1" fmla="*/ 135585 w 893466"/>
              <a:gd name="connsiteY1" fmla="*/ 1359243 h 1378045"/>
              <a:gd name="connsiteX2" fmla="*/ 893466 w 893466"/>
              <a:gd name="connsiteY2" fmla="*/ 667264 h 13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466" h="1378045">
                <a:moveTo>
                  <a:pt x="3779" y="0"/>
                </a:moveTo>
                <a:cubicBezTo>
                  <a:pt x="-4459" y="624016"/>
                  <a:pt x="-12696" y="1248032"/>
                  <a:pt x="135585" y="1359243"/>
                </a:cubicBezTo>
                <a:cubicBezTo>
                  <a:pt x="283866" y="1470454"/>
                  <a:pt x="588666" y="1068859"/>
                  <a:pt x="893466" y="667264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Icono&#10;&#10;Descripción generada automáticamente con confianza baja">
            <a:extLst>
              <a:ext uri="{FF2B5EF4-FFF2-40B4-BE49-F238E27FC236}">
                <a16:creationId xmlns:a16="http://schemas.microsoft.com/office/drawing/2014/main" id="{3E03DE8E-B56D-E7D8-B5C2-C001DD78AA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410"/>
          <a:stretch/>
        </p:blipFill>
        <p:spPr>
          <a:xfrm>
            <a:off x="3977912" y="1301969"/>
            <a:ext cx="3246639" cy="2644297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4C772A7-4547-A447-F5FC-9C066A93021B}"/>
              </a:ext>
            </a:extLst>
          </p:cNvPr>
          <p:cNvCxnSpPr>
            <a:cxnSpLocks/>
          </p:cNvCxnSpPr>
          <p:nvPr/>
        </p:nvCxnSpPr>
        <p:spPr>
          <a:xfrm flipH="1">
            <a:off x="6679178" y="2196001"/>
            <a:ext cx="8237" cy="1481656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Nube 20">
            <a:extLst>
              <a:ext uri="{FF2B5EF4-FFF2-40B4-BE49-F238E27FC236}">
                <a16:creationId xmlns:a16="http://schemas.microsoft.com/office/drawing/2014/main" id="{86D8CBD5-7414-D2FC-5F49-BCAE01BA05D2}"/>
              </a:ext>
            </a:extLst>
          </p:cNvPr>
          <p:cNvSpPr/>
          <p:nvPr/>
        </p:nvSpPr>
        <p:spPr>
          <a:xfrm>
            <a:off x="7686802" y="2067903"/>
            <a:ext cx="1044708" cy="853936"/>
          </a:xfrm>
          <a:prstGeom prst="cloud">
            <a:avLst/>
          </a:prstGeom>
          <a:solidFill>
            <a:srgbClr val="33CCFF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175FC43A-7772-7303-A364-C654911AFC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433" y="2130978"/>
            <a:ext cx="717669" cy="717669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2591870-AAF1-4A3F-A361-672C1F8269B3}"/>
              </a:ext>
            </a:extLst>
          </p:cNvPr>
          <p:cNvCxnSpPr>
            <a:cxnSpLocks/>
          </p:cNvCxnSpPr>
          <p:nvPr/>
        </p:nvCxnSpPr>
        <p:spPr>
          <a:xfrm flipH="1" flipV="1">
            <a:off x="7040971" y="1635828"/>
            <a:ext cx="791462" cy="56017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0BE16A5-C40B-81FB-31E2-51DD69C68B64}"/>
              </a:ext>
            </a:extLst>
          </p:cNvPr>
          <p:cNvCxnSpPr>
            <a:cxnSpLocks/>
          </p:cNvCxnSpPr>
          <p:nvPr/>
        </p:nvCxnSpPr>
        <p:spPr>
          <a:xfrm flipH="1">
            <a:off x="7040971" y="2731460"/>
            <a:ext cx="722336" cy="68374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252E5D9-9726-7A23-02CE-AE9A8F468832}"/>
              </a:ext>
            </a:extLst>
          </p:cNvPr>
          <p:cNvSpPr txBox="1"/>
          <p:nvPr/>
        </p:nvSpPr>
        <p:spPr>
          <a:xfrm>
            <a:off x="5937772" y="2320408"/>
            <a:ext cx="723587" cy="43088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</a:t>
            </a:r>
          </a:p>
          <a:p>
            <a:pPr algn="ctr"/>
            <a:r>
              <a:rPr lang="es-ES" sz="11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Gestión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9909055-F441-A43B-CC70-9873049B8B45}"/>
              </a:ext>
            </a:extLst>
          </p:cNvPr>
          <p:cNvSpPr txBox="1"/>
          <p:nvPr/>
        </p:nvSpPr>
        <p:spPr>
          <a:xfrm>
            <a:off x="6695652" y="2320409"/>
            <a:ext cx="722336" cy="43088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</a:t>
            </a:r>
          </a:p>
          <a:p>
            <a:pPr algn="ctr"/>
            <a:r>
              <a:rPr lang="es-ES" sz="11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Servicio</a:t>
            </a: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60BA326B-C711-C17D-A333-1F16902FE5E1}"/>
              </a:ext>
            </a:extLst>
          </p:cNvPr>
          <p:cNvCxnSpPr>
            <a:cxnSpLocks/>
          </p:cNvCxnSpPr>
          <p:nvPr/>
        </p:nvCxnSpPr>
        <p:spPr>
          <a:xfrm>
            <a:off x="6695652" y="3959240"/>
            <a:ext cx="0" cy="4115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C51BD2B0-F378-C6F5-75A7-1B93F55A64CC}"/>
              </a:ext>
            </a:extLst>
          </p:cNvPr>
          <p:cNvCxnSpPr>
            <a:cxnSpLocks/>
          </p:cNvCxnSpPr>
          <p:nvPr/>
        </p:nvCxnSpPr>
        <p:spPr>
          <a:xfrm flipH="1">
            <a:off x="6683967" y="1051599"/>
            <a:ext cx="11685" cy="8354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4721408" cy="4581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ca" dirty="0"/>
              <a:t>Entorno AWS</a:t>
            </a:r>
            <a:endParaRPr lang="ca" dirty="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EA7073B-BE61-9FC9-9E8D-F5751A5C0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289" b="5292"/>
          <a:stretch/>
        </p:blipFill>
        <p:spPr>
          <a:xfrm>
            <a:off x="337183" y="1186248"/>
            <a:ext cx="8486317" cy="1688757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C0F0769-EADD-8D65-C9E8-33885A45D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83" y="2955085"/>
            <a:ext cx="1419810" cy="1788310"/>
          </a:xfrm>
          <a:prstGeom prst="rect">
            <a:avLst/>
          </a:prstGeom>
        </p:spPr>
      </p:pic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E9108CE-2485-5ECE-0BB8-2A57C868D8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9910"/>
          <a:stretch/>
        </p:blipFill>
        <p:spPr>
          <a:xfrm>
            <a:off x="2026508" y="3063232"/>
            <a:ext cx="6409038" cy="15720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605D6B1-60A2-281F-D729-82C00CEE7F9E}"/>
              </a:ext>
            </a:extLst>
          </p:cNvPr>
          <p:cNvSpPr txBox="1"/>
          <p:nvPr/>
        </p:nvSpPr>
        <p:spPr>
          <a:xfrm>
            <a:off x="4786184" y="4572000"/>
            <a:ext cx="1169773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/>
              <a:t>4 instancias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F7F91B-9938-517E-6F25-02B20CF042D9}"/>
              </a:ext>
            </a:extLst>
          </p:cNvPr>
          <p:cNvSpPr txBox="1"/>
          <p:nvPr/>
        </p:nvSpPr>
        <p:spPr>
          <a:xfrm>
            <a:off x="277705" y="4546476"/>
            <a:ext cx="98954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/>
              <a:t>2 subredes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6CEEFD-06E2-AD6A-424F-01C38A131D52}"/>
              </a:ext>
            </a:extLst>
          </p:cNvPr>
          <p:cNvSpPr txBox="1"/>
          <p:nvPr/>
        </p:nvSpPr>
        <p:spPr>
          <a:xfrm>
            <a:off x="4402125" y="861302"/>
            <a:ext cx="14467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/>
              <a:t>8 </a:t>
            </a:r>
            <a:r>
              <a:rPr lang="es-ES" sz="1200" dirty="0" err="1"/>
              <a:t>IP’s</a:t>
            </a:r>
            <a:r>
              <a:rPr lang="es-ES" sz="1200" dirty="0"/>
              <a:t> privadas</a:t>
            </a:r>
          </a:p>
          <a:p>
            <a:r>
              <a:rPr lang="es-ES" sz="1200" dirty="0"/>
              <a:t>4 </a:t>
            </a:r>
            <a:r>
              <a:rPr lang="es-ES" sz="1200" dirty="0" err="1"/>
              <a:t>IP’s</a:t>
            </a:r>
            <a:r>
              <a:rPr lang="es-ES" sz="1200" dirty="0"/>
              <a:t> públicas</a:t>
            </a:r>
          </a:p>
        </p:txBody>
      </p:sp>
    </p:spTree>
    <p:extLst>
      <p:ext uri="{BB962C8B-B14F-4D97-AF65-F5344CB8AC3E}">
        <p14:creationId xmlns:p14="http://schemas.microsoft.com/office/powerpoint/2010/main" val="241007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2324952" cy="6453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Seguridad SO</a:t>
            </a:r>
            <a:endParaRPr dirty="0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E498BA3-5CED-B7B4-7F10-BA64CB9E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7850" y="801559"/>
            <a:ext cx="4054720" cy="233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93083EE-40EE-6717-988D-BD4019665EDC}"/>
              </a:ext>
            </a:extLst>
          </p:cNvPr>
          <p:cNvSpPr/>
          <p:nvPr/>
        </p:nvSpPr>
        <p:spPr>
          <a:xfrm>
            <a:off x="5880230" y="2791518"/>
            <a:ext cx="32329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Firewall</a:t>
            </a:r>
          </a:p>
        </p:txBody>
      </p:sp>
      <p:pic>
        <p:nvPicPr>
          <p:cNvPr id="7" name="Imagen 6" descr="Imagen que contiene circuito, computadora&#10;&#10;Descripción generada automáticamente">
            <a:extLst>
              <a:ext uri="{FF2B5EF4-FFF2-40B4-BE49-F238E27FC236}">
                <a16:creationId xmlns:a16="http://schemas.microsoft.com/office/drawing/2014/main" id="{BB1BDEAC-8702-CC90-8086-1C578A133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7849" y="3531768"/>
            <a:ext cx="3980757" cy="124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EDA5145E-2D33-1C7C-68FE-E668AA8BFF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7783" t="7259" r="10170" b="7843"/>
          <a:stretch/>
        </p:blipFill>
        <p:spPr>
          <a:xfrm>
            <a:off x="591243" y="1293340"/>
            <a:ext cx="3980757" cy="24626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7056F2-749C-0EFB-16AB-13AB3DA32EFD}"/>
              </a:ext>
            </a:extLst>
          </p:cNvPr>
          <p:cNvSpPr/>
          <p:nvPr/>
        </p:nvSpPr>
        <p:spPr>
          <a:xfrm>
            <a:off x="1038608" y="3807181"/>
            <a:ext cx="29546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SELinux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B462EF-CE18-35AF-81A1-0889452EB0B9}"/>
              </a:ext>
            </a:extLst>
          </p:cNvPr>
          <p:cNvSpPr txBox="1"/>
          <p:nvPr/>
        </p:nvSpPr>
        <p:spPr>
          <a:xfrm>
            <a:off x="512959" y="3137557"/>
            <a:ext cx="1279689" cy="26161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b="0" i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named_zone_t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6B4BE8-34C7-1681-93B6-DE11AA647F36}"/>
              </a:ext>
            </a:extLst>
          </p:cNvPr>
          <p:cNvSpPr txBox="1"/>
          <p:nvPr/>
        </p:nvSpPr>
        <p:spPr>
          <a:xfrm>
            <a:off x="737642" y="1679489"/>
            <a:ext cx="639844" cy="26161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b="0" i="0" dirty="0" err="1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named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5BA82B-8F42-18FC-4FEC-22EF39EEFC4C}"/>
              </a:ext>
            </a:extLst>
          </p:cNvPr>
          <p:cNvSpPr txBox="1"/>
          <p:nvPr/>
        </p:nvSpPr>
        <p:spPr>
          <a:xfrm>
            <a:off x="3559102" y="1711889"/>
            <a:ext cx="639844" cy="26161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b="0" i="0" dirty="0" err="1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named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7A5E5C-CB7D-9F9D-ACA2-B437B25DA984}"/>
              </a:ext>
            </a:extLst>
          </p:cNvPr>
          <p:cNvSpPr txBox="1"/>
          <p:nvPr/>
        </p:nvSpPr>
        <p:spPr>
          <a:xfrm>
            <a:off x="5060951" y="3106415"/>
            <a:ext cx="994379" cy="461665"/>
          </a:xfrm>
          <a:custGeom>
            <a:avLst/>
            <a:gdLst>
              <a:gd name="connsiteX0" fmla="*/ 0 w 994379"/>
              <a:gd name="connsiteY0" fmla="*/ 0 h 461665"/>
              <a:gd name="connsiteX1" fmla="*/ 517077 w 994379"/>
              <a:gd name="connsiteY1" fmla="*/ 0 h 461665"/>
              <a:gd name="connsiteX2" fmla="*/ 994379 w 994379"/>
              <a:gd name="connsiteY2" fmla="*/ 0 h 461665"/>
              <a:gd name="connsiteX3" fmla="*/ 994379 w 994379"/>
              <a:gd name="connsiteY3" fmla="*/ 461665 h 461665"/>
              <a:gd name="connsiteX4" fmla="*/ 517077 w 994379"/>
              <a:gd name="connsiteY4" fmla="*/ 461665 h 461665"/>
              <a:gd name="connsiteX5" fmla="*/ 0 w 994379"/>
              <a:gd name="connsiteY5" fmla="*/ 461665 h 461665"/>
              <a:gd name="connsiteX6" fmla="*/ 0 w 994379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79" h="461665" fill="none" extrusionOk="0">
                <a:moveTo>
                  <a:pt x="0" y="0"/>
                </a:moveTo>
                <a:cubicBezTo>
                  <a:pt x="241597" y="-38698"/>
                  <a:pt x="358856" y="8162"/>
                  <a:pt x="517077" y="0"/>
                </a:cubicBezTo>
                <a:cubicBezTo>
                  <a:pt x="675298" y="-8162"/>
                  <a:pt x="818561" y="47348"/>
                  <a:pt x="994379" y="0"/>
                </a:cubicBezTo>
                <a:cubicBezTo>
                  <a:pt x="1026267" y="155626"/>
                  <a:pt x="954638" y="233038"/>
                  <a:pt x="994379" y="461665"/>
                </a:cubicBezTo>
                <a:cubicBezTo>
                  <a:pt x="866262" y="494367"/>
                  <a:pt x="684240" y="438484"/>
                  <a:pt x="517077" y="461665"/>
                </a:cubicBezTo>
                <a:cubicBezTo>
                  <a:pt x="349914" y="484846"/>
                  <a:pt x="168979" y="432600"/>
                  <a:pt x="0" y="461665"/>
                </a:cubicBezTo>
                <a:cubicBezTo>
                  <a:pt x="-22619" y="360142"/>
                  <a:pt x="13644" y="96404"/>
                  <a:pt x="0" y="0"/>
                </a:cubicBezTo>
                <a:close/>
              </a:path>
              <a:path w="994379" h="461665" stroke="0" extrusionOk="0">
                <a:moveTo>
                  <a:pt x="0" y="0"/>
                </a:moveTo>
                <a:cubicBezTo>
                  <a:pt x="251893" y="-45666"/>
                  <a:pt x="273458" y="25377"/>
                  <a:pt x="517077" y="0"/>
                </a:cubicBezTo>
                <a:cubicBezTo>
                  <a:pt x="760696" y="-25377"/>
                  <a:pt x="864838" y="48256"/>
                  <a:pt x="994379" y="0"/>
                </a:cubicBezTo>
                <a:cubicBezTo>
                  <a:pt x="1009569" y="108401"/>
                  <a:pt x="962463" y="311379"/>
                  <a:pt x="994379" y="461665"/>
                </a:cubicBezTo>
                <a:cubicBezTo>
                  <a:pt x="879977" y="462580"/>
                  <a:pt x="705525" y="461659"/>
                  <a:pt x="507133" y="461665"/>
                </a:cubicBezTo>
                <a:cubicBezTo>
                  <a:pt x="308741" y="461671"/>
                  <a:pt x="187132" y="441579"/>
                  <a:pt x="0" y="461665"/>
                </a:cubicBezTo>
                <a:cubicBezTo>
                  <a:pt x="-41950" y="357181"/>
                  <a:pt x="47887" y="106100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7363066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2">
                    <a:lumMod val="50000"/>
                  </a:schemeClr>
                </a:solidFill>
              </a:rPr>
              <a:t>53/UDP</a:t>
            </a:r>
          </a:p>
          <a:p>
            <a:pPr algn="ctr"/>
            <a:r>
              <a:rPr lang="es-ES" sz="1200" dirty="0">
                <a:solidFill>
                  <a:schemeClr val="tx2">
                    <a:lumMod val="50000"/>
                  </a:schemeClr>
                </a:solidFill>
              </a:rPr>
              <a:t>7766/TCP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2B3DF3E6-4023-D6C5-2C8E-9E4D0CD4674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417" y="2846836"/>
            <a:ext cx="136206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9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35038" y="1105890"/>
            <a:ext cx="3735300" cy="7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Ataques </a:t>
            </a:r>
            <a:r>
              <a:rPr lang="es-ES" dirty="0" err="1"/>
              <a:t>DDoS</a:t>
            </a:r>
            <a:endParaRPr dirty="0"/>
          </a:p>
        </p:txBody>
      </p:sp>
      <p:pic>
        <p:nvPicPr>
          <p:cNvPr id="3" name="Imagen 2" descr="Diagrama, Tabla">
            <a:extLst>
              <a:ext uri="{FF2B5EF4-FFF2-40B4-BE49-F238E27FC236}">
                <a16:creationId xmlns:a16="http://schemas.microsoft.com/office/drawing/2014/main" id="{618AD278-DD2D-8E69-0288-647A39B5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338" y="1176866"/>
            <a:ext cx="4753636" cy="183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 descr="Diagrama">
            <a:extLst>
              <a:ext uri="{FF2B5EF4-FFF2-40B4-BE49-F238E27FC236}">
                <a16:creationId xmlns:a16="http://schemas.microsoft.com/office/drawing/2014/main" id="{FB9AB924-0AC1-2FFD-A4A5-60D75ACAF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44"/>
          <a:stretch/>
        </p:blipFill>
        <p:spPr>
          <a:xfrm>
            <a:off x="217938" y="1817473"/>
            <a:ext cx="3969500" cy="2822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 descr="Gráfico">
            <a:extLst>
              <a:ext uri="{FF2B5EF4-FFF2-40B4-BE49-F238E27FC236}">
                <a16:creationId xmlns:a16="http://schemas.microsoft.com/office/drawing/2014/main" id="{1CE5BEDE-690A-7896-81F7-968A2429C1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156" r="-11" b="8523"/>
          <a:stretch/>
        </p:blipFill>
        <p:spPr>
          <a:xfrm>
            <a:off x="4187438" y="2904976"/>
            <a:ext cx="4738624" cy="1678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08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159CBA9-2AF8-B7C0-6B9D-BF9EB7A1F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992" y="1404776"/>
            <a:ext cx="4448954" cy="164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364201" y="1545623"/>
            <a:ext cx="1327229" cy="38908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ca" sz="1400" dirty="0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Rate Limiting</a:t>
            </a:r>
            <a:endParaRPr lang="ca" sz="1400" dirty="0">
              <a:solidFill>
                <a:schemeClr val="bg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chemeClr val="bg2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hape 100">
            <a:extLst>
              <a:ext uri="{FF2B5EF4-FFF2-40B4-BE49-F238E27FC236}">
                <a16:creationId xmlns:a16="http://schemas.microsoft.com/office/drawing/2014/main" id="{327EC125-D3DC-B7DA-9526-40E978BA0F97}"/>
              </a:ext>
            </a:extLst>
          </p:cNvPr>
          <p:cNvSpPr txBox="1">
            <a:spLocks/>
          </p:cNvSpPr>
          <p:nvPr/>
        </p:nvSpPr>
        <p:spPr>
          <a:xfrm>
            <a:off x="328992" y="753732"/>
            <a:ext cx="3303894" cy="464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None/>
              <a:defRPr sz="3000"/>
            </a:lvl2pPr>
            <a:lvl3pPr lvl="2" rtl="0">
              <a:spcBef>
                <a:spcPts val="0"/>
              </a:spcBef>
              <a:buNone/>
              <a:defRPr sz="3000"/>
            </a:lvl3pPr>
            <a:lvl4pPr lvl="3" rtl="0">
              <a:spcBef>
                <a:spcPts val="0"/>
              </a:spcBef>
              <a:buNone/>
              <a:defRPr sz="3000"/>
            </a:lvl4pPr>
            <a:lvl5pPr lvl="4" rtl="0">
              <a:spcBef>
                <a:spcPts val="0"/>
              </a:spcBef>
              <a:buNone/>
              <a:defRPr sz="3000"/>
            </a:lvl5pPr>
            <a:lvl6pPr lvl="5" rtl="0">
              <a:spcBef>
                <a:spcPts val="0"/>
              </a:spcBef>
              <a:buNone/>
              <a:defRPr sz="3000"/>
            </a:lvl6pPr>
            <a:lvl7pPr lvl="6" rtl="0">
              <a:spcBef>
                <a:spcPts val="0"/>
              </a:spcBef>
              <a:buNone/>
              <a:defRPr sz="3000"/>
            </a:lvl7pPr>
            <a:lvl8pPr lvl="7" rtl="0">
              <a:spcBef>
                <a:spcPts val="0"/>
              </a:spcBef>
              <a:buNone/>
              <a:defRPr sz="3000"/>
            </a:lvl8pPr>
            <a:lvl9pPr lvl="8" rtl="0">
              <a:spcBef>
                <a:spcPts val="0"/>
              </a:spcBef>
              <a:buNone/>
              <a:defRPr sz="3000"/>
            </a:lvl9pPr>
          </a:lstStyle>
          <a:p>
            <a:pPr>
              <a:buClr>
                <a:schemeClr val="dk1"/>
              </a:buClr>
              <a:buSzPct val="57894"/>
              <a:buFont typeface="Arial"/>
              <a:buNone/>
            </a:pPr>
            <a:r>
              <a:rPr lang="es-ES" dirty="0"/>
              <a:t>Medidas de contingencia I</a:t>
            </a:r>
            <a:endParaRPr lang="es-ES" dirty="0">
              <a:highlight>
                <a:srgbClr val="FFFFFF"/>
              </a:highlight>
            </a:endParaRPr>
          </a:p>
          <a:p>
            <a:endParaRPr lang="es-ES" dirty="0"/>
          </a:p>
        </p:txBody>
      </p: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0C6568B5-BE92-68DB-3C7A-9E2460D5E29C}"/>
              </a:ext>
            </a:extLst>
          </p:cNvPr>
          <p:cNvGrpSpPr/>
          <p:nvPr/>
        </p:nvGrpSpPr>
        <p:grpSpPr>
          <a:xfrm>
            <a:off x="5017144" y="2248025"/>
            <a:ext cx="3976268" cy="1449610"/>
            <a:chOff x="477795" y="2708116"/>
            <a:chExt cx="4428516" cy="1614484"/>
          </a:xfrm>
        </p:grpSpPr>
        <p:pic>
          <p:nvPicPr>
            <p:cNvPr id="9" name="Imagen 8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685BF1CB-802A-DE56-42BD-5DC0083D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795" y="2708116"/>
              <a:ext cx="4428516" cy="16144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C5DED7D1-EBAE-61E2-0BBC-AB8062601B7E}"/>
                </a:ext>
              </a:extLst>
            </p:cNvPr>
            <p:cNvCxnSpPr>
              <a:cxnSpLocks/>
            </p:cNvCxnSpPr>
            <p:nvPr/>
          </p:nvCxnSpPr>
          <p:spPr>
            <a:xfrm>
              <a:off x="2224216" y="3122141"/>
              <a:ext cx="1194487" cy="717921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E134F0B-F614-64D3-C826-04AA27D2A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4216" y="3122141"/>
              <a:ext cx="1120346" cy="726725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ADF25EB7-5003-33CB-E4BA-C4DEDDCCF0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1827" y="3505200"/>
              <a:ext cx="214184" cy="26659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0DF256A6-C443-BD97-F32B-53A9665F8D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6011" y="3023286"/>
              <a:ext cx="530361" cy="7485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Shape 100">
            <a:extLst>
              <a:ext uri="{FF2B5EF4-FFF2-40B4-BE49-F238E27FC236}">
                <a16:creationId xmlns:a16="http://schemas.microsoft.com/office/drawing/2014/main" id="{90421DBD-BA3D-4BDF-65FB-3D6D4040A974}"/>
              </a:ext>
            </a:extLst>
          </p:cNvPr>
          <p:cNvSpPr txBox="1">
            <a:spLocks/>
          </p:cNvSpPr>
          <p:nvPr/>
        </p:nvSpPr>
        <p:spPr>
          <a:xfrm>
            <a:off x="6453411" y="1768927"/>
            <a:ext cx="1298209" cy="41132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ct val="57894"/>
              <a:buFont typeface="Arial"/>
              <a:defRPr sz="1800" b="1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r>
              <a:rPr lang="es-ES" sz="1400" dirty="0"/>
              <a:t>No </a:t>
            </a:r>
            <a:r>
              <a:rPr lang="es-ES" sz="1400" dirty="0" err="1"/>
              <a:t>recursion</a:t>
            </a:r>
            <a:endParaRPr lang="es-ES" sz="1400" dirty="0"/>
          </a:p>
          <a:p>
            <a:endParaRPr lang="es-ES" dirty="0"/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20A6FEB8-1557-31C5-F748-8381797D0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064" y="3432947"/>
            <a:ext cx="1513791" cy="809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hape 100">
            <a:extLst>
              <a:ext uri="{FF2B5EF4-FFF2-40B4-BE49-F238E27FC236}">
                <a16:creationId xmlns:a16="http://schemas.microsoft.com/office/drawing/2014/main" id="{2B11E190-5631-7A35-AF0D-456B54FA63B1}"/>
              </a:ext>
            </a:extLst>
          </p:cNvPr>
          <p:cNvSpPr txBox="1">
            <a:spLocks/>
          </p:cNvSpPr>
          <p:nvPr/>
        </p:nvSpPr>
        <p:spPr>
          <a:xfrm>
            <a:off x="1639858" y="4310832"/>
            <a:ext cx="1627467" cy="32755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None/>
              <a:defRPr sz="3000"/>
            </a:lvl2pPr>
            <a:lvl3pPr lvl="2" rtl="0">
              <a:spcBef>
                <a:spcPts val="0"/>
              </a:spcBef>
              <a:buNone/>
              <a:defRPr sz="3000"/>
            </a:lvl3pPr>
            <a:lvl4pPr lvl="3" rtl="0">
              <a:spcBef>
                <a:spcPts val="0"/>
              </a:spcBef>
              <a:buNone/>
              <a:defRPr sz="3000"/>
            </a:lvl4pPr>
            <a:lvl5pPr lvl="4" rtl="0">
              <a:spcBef>
                <a:spcPts val="0"/>
              </a:spcBef>
              <a:buNone/>
              <a:defRPr sz="3000"/>
            </a:lvl5pPr>
            <a:lvl6pPr lvl="5" rtl="0">
              <a:spcBef>
                <a:spcPts val="0"/>
              </a:spcBef>
              <a:buNone/>
              <a:defRPr sz="3000"/>
            </a:lvl6pPr>
            <a:lvl7pPr lvl="6" rtl="0">
              <a:spcBef>
                <a:spcPts val="0"/>
              </a:spcBef>
              <a:buNone/>
              <a:defRPr sz="3000"/>
            </a:lvl7pPr>
            <a:lvl8pPr lvl="7" rtl="0">
              <a:spcBef>
                <a:spcPts val="0"/>
              </a:spcBef>
              <a:buNone/>
              <a:defRPr sz="3000"/>
            </a:lvl8pPr>
            <a:lvl9pPr lvl="8" rtl="0">
              <a:spcBef>
                <a:spcPts val="0"/>
              </a:spcBef>
              <a:buNone/>
              <a:defRPr sz="3000"/>
            </a:lvl9pPr>
          </a:lstStyle>
          <a:p>
            <a:pPr>
              <a:buClr>
                <a:schemeClr val="dk1"/>
              </a:buClr>
              <a:buSzPct val="57894"/>
              <a:buFont typeface="Arial"/>
              <a:buNone/>
            </a:pPr>
            <a:r>
              <a:rPr lang="es-ES" sz="14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Shared</a:t>
            </a:r>
            <a:r>
              <a:rPr lang="es-ES" sz="1400" dirty="0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hash </a:t>
            </a:r>
            <a:r>
              <a:rPr lang="es-ES" sz="14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</a:t>
            </a:r>
            <a:endParaRPr lang="es-ES" sz="1400" dirty="0">
              <a:solidFill>
                <a:schemeClr val="bg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1800" dirty="0">
              <a:solidFill>
                <a:schemeClr val="bg2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13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0">
            <a:extLst>
              <a:ext uri="{FF2B5EF4-FFF2-40B4-BE49-F238E27FC236}">
                <a16:creationId xmlns:a16="http://schemas.microsoft.com/office/drawing/2014/main" id="{327EC125-D3DC-B7DA-9526-40E978BA0F97}"/>
              </a:ext>
            </a:extLst>
          </p:cNvPr>
          <p:cNvSpPr txBox="1">
            <a:spLocks/>
          </p:cNvSpPr>
          <p:nvPr/>
        </p:nvSpPr>
        <p:spPr>
          <a:xfrm>
            <a:off x="328992" y="753732"/>
            <a:ext cx="3303894" cy="464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None/>
              <a:defRPr sz="3000"/>
            </a:lvl2pPr>
            <a:lvl3pPr lvl="2" rtl="0">
              <a:spcBef>
                <a:spcPts val="0"/>
              </a:spcBef>
              <a:buNone/>
              <a:defRPr sz="3000"/>
            </a:lvl3pPr>
            <a:lvl4pPr lvl="3" rtl="0">
              <a:spcBef>
                <a:spcPts val="0"/>
              </a:spcBef>
              <a:buNone/>
              <a:defRPr sz="3000"/>
            </a:lvl4pPr>
            <a:lvl5pPr lvl="4" rtl="0">
              <a:spcBef>
                <a:spcPts val="0"/>
              </a:spcBef>
              <a:buNone/>
              <a:defRPr sz="3000"/>
            </a:lvl5pPr>
            <a:lvl6pPr lvl="5" rtl="0">
              <a:spcBef>
                <a:spcPts val="0"/>
              </a:spcBef>
              <a:buNone/>
              <a:defRPr sz="3000"/>
            </a:lvl6pPr>
            <a:lvl7pPr lvl="6" rtl="0">
              <a:spcBef>
                <a:spcPts val="0"/>
              </a:spcBef>
              <a:buNone/>
              <a:defRPr sz="3000"/>
            </a:lvl7pPr>
            <a:lvl8pPr lvl="7" rtl="0">
              <a:spcBef>
                <a:spcPts val="0"/>
              </a:spcBef>
              <a:buNone/>
              <a:defRPr sz="3000"/>
            </a:lvl8pPr>
            <a:lvl9pPr lvl="8" rtl="0">
              <a:spcBef>
                <a:spcPts val="0"/>
              </a:spcBef>
              <a:buNone/>
              <a:defRPr sz="3000"/>
            </a:lvl9pPr>
          </a:lstStyle>
          <a:p>
            <a:pPr>
              <a:buClr>
                <a:schemeClr val="dk1"/>
              </a:buClr>
              <a:buSzPct val="57894"/>
              <a:buFont typeface="Arial"/>
              <a:buNone/>
            </a:pPr>
            <a:r>
              <a:rPr lang="es-ES" dirty="0"/>
              <a:t>Medidas de contingencia II</a:t>
            </a:r>
            <a:endParaRPr lang="es-ES" dirty="0">
              <a:highlight>
                <a:srgbClr val="FFFFFF"/>
              </a:highlight>
            </a:endParaRPr>
          </a:p>
          <a:p>
            <a:endParaRPr lang="es-ES" dirty="0"/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9241E104-9CD2-F795-E7C3-5230EC331E88}"/>
              </a:ext>
            </a:extLst>
          </p:cNvPr>
          <p:cNvSpPr txBox="1">
            <a:spLocks/>
          </p:cNvSpPr>
          <p:nvPr/>
        </p:nvSpPr>
        <p:spPr>
          <a:xfrm>
            <a:off x="1385639" y="1841204"/>
            <a:ext cx="1190600" cy="32755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None/>
              <a:defRPr sz="3000"/>
            </a:lvl2pPr>
            <a:lvl3pPr lvl="2" rtl="0">
              <a:spcBef>
                <a:spcPts val="0"/>
              </a:spcBef>
              <a:buNone/>
              <a:defRPr sz="3000"/>
            </a:lvl3pPr>
            <a:lvl4pPr lvl="3" rtl="0">
              <a:spcBef>
                <a:spcPts val="0"/>
              </a:spcBef>
              <a:buNone/>
              <a:defRPr sz="3000"/>
            </a:lvl4pPr>
            <a:lvl5pPr lvl="4" rtl="0">
              <a:spcBef>
                <a:spcPts val="0"/>
              </a:spcBef>
              <a:buNone/>
              <a:defRPr sz="3000"/>
            </a:lvl5pPr>
            <a:lvl6pPr lvl="5" rtl="0">
              <a:spcBef>
                <a:spcPts val="0"/>
              </a:spcBef>
              <a:buNone/>
              <a:defRPr sz="3000"/>
            </a:lvl6pPr>
            <a:lvl7pPr lvl="6" rtl="0">
              <a:spcBef>
                <a:spcPts val="0"/>
              </a:spcBef>
              <a:buNone/>
              <a:defRPr sz="3000"/>
            </a:lvl7pPr>
            <a:lvl8pPr lvl="7" rtl="0">
              <a:spcBef>
                <a:spcPts val="0"/>
              </a:spcBef>
              <a:buNone/>
              <a:defRPr sz="3000"/>
            </a:lvl8pPr>
            <a:lvl9pPr lvl="8" rtl="0">
              <a:spcBef>
                <a:spcPts val="0"/>
              </a:spcBef>
              <a:buNone/>
              <a:defRPr sz="3000"/>
            </a:lvl9pPr>
          </a:lstStyle>
          <a:p>
            <a:pPr>
              <a:buClr>
                <a:schemeClr val="dk1"/>
              </a:buClr>
              <a:buSzPct val="57894"/>
              <a:buFont typeface="Arial"/>
              <a:buNone/>
            </a:pPr>
            <a:r>
              <a:rPr lang="es-ES" sz="1400" dirty="0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s-ES" sz="14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version</a:t>
            </a:r>
            <a:endParaRPr lang="es-ES" sz="1400" dirty="0">
              <a:solidFill>
                <a:schemeClr val="bg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1800" dirty="0">
              <a:solidFill>
                <a:schemeClr val="bg2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D0167F9C-E89D-564E-1FB7-C375514E206E}"/>
              </a:ext>
            </a:extLst>
          </p:cNvPr>
          <p:cNvGrpSpPr/>
          <p:nvPr/>
        </p:nvGrpSpPr>
        <p:grpSpPr>
          <a:xfrm>
            <a:off x="3853160" y="985773"/>
            <a:ext cx="4961848" cy="3090574"/>
            <a:chOff x="252703" y="1217815"/>
            <a:chExt cx="4113994" cy="2314180"/>
          </a:xfrm>
        </p:grpSpPr>
        <p:pic>
          <p:nvPicPr>
            <p:cNvPr id="106" name="Imagen 105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55F0A1D7-1CF6-B0AD-BFA7-4A579537C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1498"/>
            <a:stretch/>
          </p:blipFill>
          <p:spPr>
            <a:xfrm>
              <a:off x="252703" y="1217815"/>
              <a:ext cx="3857245" cy="23141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8D6E1C63-F395-04A2-FACF-3BD5DBDCA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3501" y="1389194"/>
              <a:ext cx="393196" cy="488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EB426B8F-BD04-574C-D3C3-A9D0608D35B4}"/>
                </a:ext>
              </a:extLst>
            </p:cNvPr>
            <p:cNvCxnSpPr>
              <a:cxnSpLocks/>
            </p:cNvCxnSpPr>
            <p:nvPr/>
          </p:nvCxnSpPr>
          <p:spPr>
            <a:xfrm>
              <a:off x="3934030" y="1377977"/>
              <a:ext cx="432667" cy="4877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B27DCA7A-7DEB-D375-85E9-437B37A5EDE3}"/>
                </a:ext>
              </a:extLst>
            </p:cNvPr>
            <p:cNvCxnSpPr>
              <a:cxnSpLocks/>
            </p:cNvCxnSpPr>
            <p:nvPr/>
          </p:nvCxnSpPr>
          <p:spPr>
            <a:xfrm>
              <a:off x="3973501" y="2929331"/>
              <a:ext cx="162534" cy="2433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DD6C6B77-906D-0D49-FF1F-1E5130EFA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6035" y="2630262"/>
              <a:ext cx="171821" cy="5424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Shape 100">
            <a:extLst>
              <a:ext uri="{FF2B5EF4-FFF2-40B4-BE49-F238E27FC236}">
                <a16:creationId xmlns:a16="http://schemas.microsoft.com/office/drawing/2014/main" id="{230209CC-D2B3-1BFB-C740-ECEBE46D3432}"/>
              </a:ext>
            </a:extLst>
          </p:cNvPr>
          <p:cNvSpPr txBox="1">
            <a:spLocks/>
          </p:cNvSpPr>
          <p:nvPr/>
        </p:nvSpPr>
        <p:spPr>
          <a:xfrm>
            <a:off x="5609447" y="4261742"/>
            <a:ext cx="1771657" cy="3857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 i="0" u="none" strike="noStrike" cap="none">
                <a:solidFill>
                  <a:srgbClr val="00007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lvl="1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lvl="5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lvl="6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lvl="7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lvl="8" rtl="0">
              <a:spcBef>
                <a:spcPts val="0"/>
              </a:spcBef>
              <a:buNone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57894"/>
              <a:buFont typeface="Arial"/>
              <a:buNone/>
            </a:pPr>
            <a:r>
              <a:rPr lang="es-ES" sz="14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Minimal</a:t>
            </a:r>
            <a:r>
              <a:rPr lang="es-ES" sz="1400" dirty="0">
                <a:solidFill>
                  <a:schemeClr val="bg2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response</a:t>
            </a:r>
            <a:endParaRPr lang="es-ES" sz="1400" dirty="0">
              <a:solidFill>
                <a:schemeClr val="bg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1800" dirty="0">
              <a:solidFill>
                <a:schemeClr val="bg2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9" name="Imagen 128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E6DCAA9-3AB9-B8A2-0407-46B9A4BC6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099" y="2278771"/>
            <a:ext cx="1317779" cy="13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0527"/>
      </p:ext>
    </p:extLst>
  </p:cSld>
  <p:clrMapOvr>
    <a:masterClrMapping/>
  </p:clrMapOvr>
</p:sld>
</file>

<file path=ppt/theme/theme1.xml><?xml version="1.0" encoding="utf-8"?>
<a:theme xmlns:a="http://schemas.openxmlformats.org/drawingml/2006/main" name="UOC">
  <a:themeElements>
    <a:clrScheme name="UOC masterbrand">
      <a:dk1>
        <a:srgbClr val="000078"/>
      </a:dk1>
      <a:lt1>
        <a:srgbClr val="FFFFFF"/>
      </a:lt1>
      <a:dk2>
        <a:srgbClr val="000000"/>
      </a:dk2>
      <a:lt2>
        <a:srgbClr val="FFFFFF"/>
      </a:lt2>
      <a:accent1>
        <a:srgbClr val="000078"/>
      </a:accent1>
      <a:accent2>
        <a:srgbClr val="212121"/>
      </a:accent2>
      <a:accent3>
        <a:srgbClr val="706F6F"/>
      </a:accent3>
      <a:accent4>
        <a:srgbClr val="73EDFF"/>
      </a:accent4>
      <a:accent5>
        <a:srgbClr val="D0D0D0"/>
      </a:accent5>
      <a:accent6>
        <a:srgbClr val="F8F8F8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</TotalTime>
  <Pages>0</Pages>
  <Words>183</Words>
  <Characters>0</Characters>
  <Application>Microsoft Office PowerPoint</Application>
  <DocSecurity>0</DocSecurity>
  <PresentationFormat>Presentación en pantalla (16:9)</PresentationFormat>
  <Lines>0</Lines>
  <Paragraphs>62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Aharoni</vt:lpstr>
      <vt:lpstr>-apple-system</vt:lpstr>
      <vt:lpstr>Arial</vt:lpstr>
      <vt:lpstr>Calibri</vt:lpstr>
      <vt:lpstr>Courier New</vt:lpstr>
      <vt:lpstr>Georgia</vt:lpstr>
      <vt:lpstr>Linux Libertine</vt:lpstr>
      <vt:lpstr>Roboto Slab</vt:lpstr>
      <vt:lpstr>UOC</vt:lpstr>
      <vt:lpstr>DNS de alto rendimiento</vt:lpstr>
      <vt:lpstr>Presentación de PowerPoint</vt:lpstr>
      <vt:lpstr>Arquitectura de la solución: maestro oculto y gestión delegada</vt:lpstr>
      <vt:lpstr>Instalación nodos y aislamiento de red </vt:lpstr>
      <vt:lpstr>Entorno AWS </vt:lpstr>
      <vt:lpstr>Seguridad SO</vt:lpstr>
      <vt:lpstr>Ataques DDoS</vt:lpstr>
      <vt:lpstr>Rate Limiting </vt:lpstr>
      <vt:lpstr>Presentación de PowerPoint</vt:lpstr>
      <vt:lpstr>Split DNS</vt:lpstr>
      <vt:lpstr>TTL DNS Cache</vt:lpstr>
      <vt:lpstr>Load Balancing</vt:lpstr>
      <vt:lpstr>DNSSEC</vt:lpstr>
      <vt:lpstr>Backup y versionado</vt:lpstr>
      <vt:lpstr>NSUPDATE</vt:lpstr>
      <vt:lpstr>Automatización</vt:lpstr>
      <vt:lpstr>Presentación de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del documento Letra: Arial negrita /  48 pt. / Blanca</dc:title>
  <dc:subject/>
  <dc:creator>seryeb mapu</dc:creator>
  <cp:keywords/>
  <dc:description/>
  <cp:lastModifiedBy>Francisco Javier Alvarez Calvo</cp:lastModifiedBy>
  <cp:revision>33</cp:revision>
  <dcterms:modified xsi:type="dcterms:W3CDTF">2023-06-18T20:35:40Z</dcterms:modified>
  <cp:category/>
  <dc:identifier/>
  <cp:contentStatus/>
  <dc:language/>
  <cp:version/>
</cp:coreProperties>
</file>