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  <p:sldId id="279" r:id="rId24"/>
    <p:sldId id="281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91" r:id="rId33"/>
    <p:sldId id="290" r:id="rId34"/>
    <p:sldId id="289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8"/>
    <a:srgbClr val="7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rci\Documents\Universidad\M&#225;ster\PFM\calculo%20eficienc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77099737532807"/>
          <c:y val="9.2400092400092407E-2"/>
          <c:w val="0.83129396325459315"/>
          <c:h val="0.56732019724145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Hoja2!$C$1</c:f>
              <c:strCache>
                <c:ptCount val="1"/>
                <c:pt idx="0">
                  <c:v>Antena Meandro 900 MHz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Hoja2!$B$2:$B$6</c:f>
              <c:strCache>
                <c:ptCount val="5"/>
                <c:pt idx="0">
                  <c:v>60 x 60</c:v>
                </c:pt>
                <c:pt idx="1">
                  <c:v>90 x 60</c:v>
                </c:pt>
                <c:pt idx="2">
                  <c:v>120 x 60</c:v>
                </c:pt>
                <c:pt idx="3">
                  <c:v>40 x 90</c:v>
                </c:pt>
                <c:pt idx="4">
                  <c:v>180 x 180</c:v>
                </c:pt>
              </c:strCache>
            </c:strRef>
          </c:cat>
          <c:val>
            <c:numRef>
              <c:f>Hoja2!$C$2:$C$6</c:f>
              <c:numCache>
                <c:formatCode>General</c:formatCode>
                <c:ptCount val="5"/>
                <c:pt idx="0">
                  <c:v>26.6</c:v>
                </c:pt>
                <c:pt idx="1">
                  <c:v>46.2</c:v>
                </c:pt>
                <c:pt idx="2">
                  <c:v>60.1</c:v>
                </c:pt>
                <c:pt idx="3">
                  <c:v>45.1</c:v>
                </c:pt>
                <c:pt idx="4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2-4F5A-B3EC-A8E596D7A6B6}"/>
            </c:ext>
          </c:extLst>
        </c:ser>
        <c:ser>
          <c:idx val="3"/>
          <c:order val="1"/>
          <c:tx>
            <c:strRef>
              <c:f>Hoja2!$D$1</c:f>
              <c:strCache>
                <c:ptCount val="1"/>
                <c:pt idx="0">
                  <c:v>Antena Meandro 890 MHz (%)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Hoja2!$D$2:$D$6</c:f>
              <c:numCache>
                <c:formatCode>General</c:formatCode>
                <c:ptCount val="5"/>
                <c:pt idx="0">
                  <c:v>23</c:v>
                </c:pt>
                <c:pt idx="1">
                  <c:v>52.1</c:v>
                </c:pt>
                <c:pt idx="2">
                  <c:v>69.8</c:v>
                </c:pt>
                <c:pt idx="3">
                  <c:v>28.4</c:v>
                </c:pt>
                <c:pt idx="4">
                  <c:v>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2-4F5A-B3EC-A8E596D7A6B6}"/>
            </c:ext>
          </c:extLst>
        </c:ser>
        <c:ser>
          <c:idx val="1"/>
          <c:order val="2"/>
          <c:tx>
            <c:strRef>
              <c:f>Hoja2!$E$1</c:f>
              <c:strCache>
                <c:ptCount val="1"/>
                <c:pt idx="0">
                  <c:v>Espiral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Hoja2!$B$2:$B$6</c:f>
              <c:strCache>
                <c:ptCount val="5"/>
                <c:pt idx="0">
                  <c:v>60 x 60</c:v>
                </c:pt>
                <c:pt idx="1">
                  <c:v>90 x 60</c:v>
                </c:pt>
                <c:pt idx="2">
                  <c:v>120 x 60</c:v>
                </c:pt>
                <c:pt idx="3">
                  <c:v>40 x 90</c:v>
                </c:pt>
                <c:pt idx="4">
                  <c:v>180 x 180</c:v>
                </c:pt>
              </c:strCache>
            </c:strRef>
          </c:cat>
          <c:val>
            <c:numRef>
              <c:f>Hoja2!$E$2:$E$6</c:f>
              <c:numCache>
                <c:formatCode>General</c:formatCode>
                <c:ptCount val="5"/>
                <c:pt idx="0">
                  <c:v>30.6</c:v>
                </c:pt>
                <c:pt idx="1">
                  <c:v>55.6</c:v>
                </c:pt>
                <c:pt idx="2">
                  <c:v>76.599999999999994</c:v>
                </c:pt>
                <c:pt idx="3">
                  <c:v>28.4</c:v>
                </c:pt>
                <c:pt idx="4">
                  <c:v>67.099999999999994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C2-4F5A-B3EC-A8E596D7A6B6}"/>
            </c:ext>
          </c:extLst>
        </c:ser>
        <c:ser>
          <c:idx val="2"/>
          <c:order val="3"/>
          <c:tx>
            <c:strRef>
              <c:f>Hoja2!$F$1</c:f>
              <c:strCache>
                <c:ptCount val="1"/>
                <c:pt idx="0">
                  <c:v>Antenna Booster (%)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Hoja2!$B$2:$B$6</c:f>
              <c:strCache>
                <c:ptCount val="5"/>
                <c:pt idx="0">
                  <c:v>60 x 60</c:v>
                </c:pt>
                <c:pt idx="1">
                  <c:v>90 x 60</c:v>
                </c:pt>
                <c:pt idx="2">
                  <c:v>120 x 60</c:v>
                </c:pt>
                <c:pt idx="3">
                  <c:v>40 x 90</c:v>
                </c:pt>
                <c:pt idx="4">
                  <c:v>180 x 180</c:v>
                </c:pt>
              </c:strCache>
            </c:strRef>
          </c:cat>
          <c:val>
            <c:numRef>
              <c:f>Hoja2!$F$2:$F$6</c:f>
              <c:numCache>
                <c:formatCode>General</c:formatCode>
                <c:ptCount val="5"/>
                <c:pt idx="0">
                  <c:v>40.700000000000003</c:v>
                </c:pt>
                <c:pt idx="1">
                  <c:v>68.7</c:v>
                </c:pt>
                <c:pt idx="2">
                  <c:v>84.9</c:v>
                </c:pt>
                <c:pt idx="3">
                  <c:v>45.8</c:v>
                </c:pt>
                <c:pt idx="4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C2-4F5A-B3EC-A8E596D7A6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1694655"/>
        <c:axId val="950929023"/>
        <c:axId val="1731209039"/>
      </c:bar3DChart>
      <c:catAx>
        <c:axId val="17416946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Plano</a:t>
                </a:r>
                <a:r>
                  <a:rPr lang="es-ES" baseline="0"/>
                  <a:t> de masa (mm x mm)</a:t>
                </a:r>
                <a:endParaRPr lang="es-E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50929023"/>
        <c:crosses val="autoZero"/>
        <c:auto val="1"/>
        <c:lblAlgn val="ctr"/>
        <c:lblOffset val="100"/>
        <c:noMultiLvlLbl val="0"/>
      </c:catAx>
      <c:valAx>
        <c:axId val="950929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Promedio</a:t>
                </a:r>
                <a:r>
                  <a:rPr lang="es-ES" baseline="0"/>
                  <a:t> de la eficientia total</a:t>
                </a:r>
                <a:endParaRPr lang="es-E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41694655"/>
        <c:crosses val="autoZero"/>
        <c:crossBetween val="between"/>
      </c:valAx>
      <c:serAx>
        <c:axId val="1731209039"/>
        <c:scaling>
          <c:orientation val="minMax"/>
        </c:scaling>
        <c:delete val="1"/>
        <c:axPos val="b"/>
        <c:majorTickMark val="none"/>
        <c:minorTickMark val="none"/>
        <c:tickLblPos val="nextTo"/>
        <c:crossAx val="950929023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B3DCA-6BD7-444B-9384-6794671CBE82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8407-EADE-401C-845C-9DCBC7FFB5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79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C84AB-03BB-7D13-ED74-0C61586D1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2F50C2-47F9-67B7-09FC-92F762614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F4DD96-0D95-0C15-51A7-01897981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B6190-20A6-487A-DAF0-14D0B8FC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949C5-A7F5-1BB1-8351-0069DD54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97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99458-BF8C-F26A-1877-41B6728D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8463EA-F884-5626-90C9-713B7DF18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3675D-FA7A-EBB3-F477-9B4EB061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8E9E13-4828-D862-177B-F2074FCF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F51E0-5EF5-A1B3-FCB3-A2BBB08A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4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93A04A-2FDE-4141-1F56-B7465D120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39E6A7-7F95-60E9-C8BC-36F73EBF8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E2088B-4450-D8C9-EA74-03CB20FC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1DFE14-0E71-6EAA-5F7D-DF6CC9C8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F9C1F7-1CA9-85E8-C035-DA103A95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02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64179-CB3F-6528-9FC8-FFBD9909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D0D5F8-6D7F-F104-5531-6F23B3636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93FE40-12D1-9706-38BA-649CD664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97EB5D-968A-520F-3A5D-8DF71806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8F841-26C0-6E2E-D559-1A570632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31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7CCC4-B84E-2629-C7A6-E9B703A1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24845D-F0AB-0B05-4880-8072F1926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E8BC4-2DE5-3B3B-76D2-419D0804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F3CD8-DCB1-C644-007E-15185B4E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991DD-FA5E-A081-37D0-F7F9A61E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8CAC4-C22A-893D-EFD0-0385AFC2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B6AF43-94A7-BD58-79EC-3894F01B1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D0A7FC-4728-CF5C-617D-98AD42AFF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F0D95-C156-78F0-A58A-861F09841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1A06AD-D050-5D59-787B-C3031078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33563D-51E4-93BA-EF7B-ABE2DF18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16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210E-49AB-7FDD-D387-92D36D4D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4AF757-6159-E596-5589-BEA26820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51B615-E98C-1D70-54CA-AFDE1E9B0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CDB7E4-1541-B175-84C9-29EE62F86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B36593-6F13-5ECF-4B69-0EEE98557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F6FE49-0A28-467B-4E79-90B27C49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AE45C5-6810-44D2-4C38-B947EA4D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5009F1-0B80-EF6C-3EEE-707B0DB1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52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C1C62-CA32-22DA-6BC6-DC3D488D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83F074-4383-A5D9-020F-6F69B0FC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C76A0C-EF90-6124-C658-4C2E3E21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B34548-EE9A-74CE-66CF-9AC3FA61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90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1046F1-A95B-8F76-FEC3-BD1583A1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C544E-000D-B0B5-D4A5-AF44868F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B64A80-D7B8-F392-F99D-C508EB9F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9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70EBF-0EDB-30FD-3AD4-E146A9C5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9A6182-BC8F-DE5B-EFFB-6DBB733AB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A1C55-85C7-F002-2E0F-514A9EC92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A0D853-785F-993F-B2CA-E24B1997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A000EA-8ABE-C7C4-4B99-46FFF909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04CF46-9C29-82C2-1B9D-8A10352B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07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A49D9-5ABB-2924-CF1C-992EA461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95E148-99B3-9009-0C29-D8C7BF541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49666A-CCEF-3276-22E3-323C47CC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CFF4DB-29DA-30C4-196B-C682145B9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C8071E-393A-EF11-C320-62C0F02B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D4AFE9-84C8-D069-1BE9-F29365D0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48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F88BDA-CBCE-C10E-B093-16E5952E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3F1-9F5D-758A-8583-3374470D4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D0EE6-C8F8-CFF6-64E2-6EEA6C865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6334-90CE-47D5-A51F-5F97904A5BA7}" type="datetimeFigureOut">
              <a:rPr lang="es-ES" smtClean="0"/>
              <a:t>08/07/2023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87107-E46B-0A75-C63D-1F2A9E172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932BEB-456C-86FB-7110-C9F56C6BA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217FE-569B-41B2-B64F-43D6714C8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45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3390/electronics11081267" TargetMode="Externa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3390/electronics12092067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9740157-43C0-65D0-B3BC-E28D2392B4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 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42F33652-B619-DBDA-61A6-346F691EC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6" y="150026"/>
            <a:ext cx="2001289" cy="77862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9812E02-B38C-1DC2-EF25-6CB38567EF08}"/>
              </a:ext>
            </a:extLst>
          </p:cNvPr>
          <p:cNvSpPr/>
          <p:nvPr/>
        </p:nvSpPr>
        <p:spPr>
          <a:xfrm>
            <a:off x="1352549" y="2203173"/>
            <a:ext cx="9486900" cy="2451654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</a:t>
            </a:r>
            <a:endParaRPr lang="es-E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7326E4-0A21-139E-7ED6-57B9ED889EBB}"/>
              </a:ext>
            </a:extLst>
          </p:cNvPr>
          <p:cNvSpPr txBox="1"/>
          <p:nvPr/>
        </p:nvSpPr>
        <p:spPr>
          <a:xfrm>
            <a:off x="4484412" y="816957"/>
            <a:ext cx="32231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n>
                  <a:solidFill>
                    <a:schemeClr val="tx1"/>
                  </a:solidFill>
                </a:ln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MÁSTER DE INGENIERÍA DE TELECOMUNICACIONES</a:t>
            </a:r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49F4894-BC8D-7255-92BB-95132031C219}"/>
              </a:ext>
            </a:extLst>
          </p:cNvPr>
          <p:cNvSpPr/>
          <p:nvPr/>
        </p:nvSpPr>
        <p:spPr>
          <a:xfrm>
            <a:off x="3881385" y="5024230"/>
            <a:ext cx="4429227" cy="878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0078"/>
                </a:solidFill>
              </a:rPr>
              <a:t>Javier García Sánchez</a:t>
            </a:r>
          </a:p>
          <a:p>
            <a:pPr marL="179705" algn="ctr"/>
            <a:r>
              <a:rPr lang="es-ES" sz="1800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Jaume Anguera Pros </a:t>
            </a:r>
          </a:p>
          <a:p>
            <a:pPr marL="179705" algn="ctr"/>
            <a:r>
              <a:rPr lang="es-ES" sz="1800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Dra. Aurora Andújar Linares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3C2FC5-65C0-C1A3-D77A-7CC64DDB6490}"/>
              </a:ext>
            </a:extLst>
          </p:cNvPr>
          <p:cNvSpPr txBox="1"/>
          <p:nvPr/>
        </p:nvSpPr>
        <p:spPr>
          <a:xfrm>
            <a:off x="5066190" y="6272074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78"/>
                </a:solidFill>
              </a:rPr>
              <a:t>5 DE JULIO DE 2023</a:t>
            </a:r>
          </a:p>
        </p:txBody>
      </p:sp>
    </p:spTree>
    <p:extLst>
      <p:ext uri="{BB962C8B-B14F-4D97-AF65-F5344CB8AC3E}">
        <p14:creationId xmlns:p14="http://schemas.microsoft.com/office/powerpoint/2010/main" val="140709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Gráfico 7" descr="Internet de las cosas con relleno sólido">
            <a:extLst>
              <a:ext uri="{FF2B5EF4-FFF2-40B4-BE49-F238E27FC236}">
                <a16:creationId xmlns:a16="http://schemas.microsoft.com/office/drawing/2014/main" id="{72E6686C-1723-8485-667B-79A45BCB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484374"/>
            <a:ext cx="914400" cy="914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10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Parámetros de las antenas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B46183F-C364-63AB-C9FC-2188E8A2342F}"/>
                  </a:ext>
                </a:extLst>
              </p:cNvPr>
              <p:cNvSpPr txBox="1"/>
              <p:nvPr/>
            </p:nvSpPr>
            <p:spPr>
              <a:xfrm>
                <a:off x="792162" y="1850932"/>
                <a:ext cx="6683459" cy="3537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Eficiencia de radiación: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Eficiencia total de antena: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s-E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B46183F-C364-63AB-C9FC-2188E8A23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2" y="1850932"/>
                <a:ext cx="6683459" cy="3537315"/>
              </a:xfrm>
              <a:prstGeom prst="rect">
                <a:avLst/>
              </a:prstGeom>
              <a:blipFill>
                <a:blip r:embed="rId6"/>
                <a:stretch>
                  <a:fillRect l="-1095" b="-5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 descr="Una captura de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C64AC9E8-C953-7747-EF17-C47964729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18" y="2045334"/>
            <a:ext cx="5890172" cy="38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4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16042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52762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11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Antenna Booster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pic>
        <p:nvPicPr>
          <p:cNvPr id="10" name="Imagen 9" descr="Gráfico&#10;&#10;Descripción generada automáticamente">
            <a:extLst>
              <a:ext uri="{FF2B5EF4-FFF2-40B4-BE49-F238E27FC236}">
                <a16:creationId xmlns:a16="http://schemas.microsoft.com/office/drawing/2014/main" id="{1CCAB932-4218-86B5-7BEC-0489B194C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493" y="1908538"/>
            <a:ext cx="4016374" cy="391253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91A1A7-BDAB-07DB-CA7B-AB5C483CB86C}"/>
              </a:ext>
            </a:extLst>
          </p:cNvPr>
          <p:cNvSpPr txBox="1"/>
          <p:nvPr/>
        </p:nvSpPr>
        <p:spPr>
          <a:xfrm>
            <a:off x="792162" y="1850932"/>
            <a:ext cx="6467197" cy="27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Elemento no resonante por su geometría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Tamaño reducido, 12 x 3 x 2.4 mm</a:t>
            </a:r>
            <a:r>
              <a:rPr lang="es-ES" sz="2200" baseline="30000" dirty="0"/>
              <a:t>3</a:t>
            </a:r>
            <a:r>
              <a:rPr lang="es-ES" sz="2200" dirty="0"/>
              <a:t>, ~λ/30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Necesita red de adaptación sencillamente calculable con elementos pasivos </a:t>
            </a:r>
          </a:p>
        </p:txBody>
      </p:sp>
      <p:pic>
        <p:nvPicPr>
          <p:cNvPr id="13" name="Imagen 1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50EC3A-A29D-A8DC-DC0A-664C95624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25" y="3864803"/>
            <a:ext cx="3676243" cy="313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12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Antenna Booster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91A1A7-BDAB-07DB-CA7B-AB5C483CB86C}"/>
              </a:ext>
            </a:extLst>
          </p:cNvPr>
          <p:cNvSpPr txBox="1"/>
          <p:nvPr/>
        </p:nvSpPr>
        <p:spPr>
          <a:xfrm>
            <a:off x="792163" y="1850932"/>
            <a:ext cx="5502106" cy="2705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Elemento no resonante por su geometría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Tamaño reducido, 12 x 3 x 2.4 mm, ~λ/30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Necesita red de adaptación sencillamente calculable con elementos pasivos</a:t>
            </a:r>
          </a:p>
        </p:txBody>
      </p:sp>
      <p:pic>
        <p:nvPicPr>
          <p:cNvPr id="13" name="Imagen 1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350EC3A-A29D-A8DC-DC0A-664C95624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82" y="4634688"/>
            <a:ext cx="2411031" cy="2058197"/>
          </a:xfrm>
          <a:prstGeom prst="rect">
            <a:avLst/>
          </a:prstGeom>
        </p:spPr>
      </p:pic>
      <p:pic>
        <p:nvPicPr>
          <p:cNvPr id="15" name="Imagen 1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4CEF06B-764E-6D72-9CE9-F6D782A05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338" y="1876468"/>
            <a:ext cx="5531593" cy="36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5380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13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Antenna Booster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791A1A7-BDAB-07DB-CA7B-AB5C483CB86C}"/>
                  </a:ext>
                </a:extLst>
              </p:cNvPr>
              <p:cNvSpPr txBox="1"/>
              <p:nvPr/>
            </p:nvSpPr>
            <p:spPr>
              <a:xfrm>
                <a:off x="792162" y="1850932"/>
                <a:ext cx="7126719" cy="2738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Estudio sobre su reusabilidad en 361 planos de masa, desde 20 mm x 20 mm hasta 200 mm x 200 mm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Frecuencia de interés: 863 MHz – 928 MHz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Objetivo: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s-ES" sz="2200" dirty="0"/>
                  <a:t> &lt; - 6 dB 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791A1A7-BDAB-07DB-CA7B-AB5C483C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2" y="1850932"/>
                <a:ext cx="7126719" cy="2738185"/>
              </a:xfrm>
              <a:prstGeom prst="rect">
                <a:avLst/>
              </a:prstGeom>
              <a:blipFill>
                <a:blip r:embed="rId6"/>
                <a:stretch>
                  <a:fillRect l="-1027" b="-35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2D8EEA64-2C50-E060-9E44-0FBB531961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728" y="1802907"/>
            <a:ext cx="4413903" cy="42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14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Antenna Booster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91A1A7-BDAB-07DB-CA7B-AB5C483CB86C}"/>
              </a:ext>
            </a:extLst>
          </p:cNvPr>
          <p:cNvSpPr txBox="1"/>
          <p:nvPr/>
        </p:nvSpPr>
        <p:spPr>
          <a:xfrm>
            <a:off x="792163" y="1850932"/>
            <a:ext cx="5082228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Reusable en 241 casos (66.8 %)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DA5531-CE01-FBAD-CC8A-547602107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67" y="1602601"/>
            <a:ext cx="5877845" cy="44067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600A64E-86D6-7599-BCCE-FCF417BF9D2C}"/>
              </a:ext>
            </a:extLst>
          </p:cNvPr>
          <p:cNvSpPr txBox="1"/>
          <p:nvPr/>
        </p:nvSpPr>
        <p:spPr>
          <a:xfrm>
            <a:off x="716873" y="2909047"/>
            <a:ext cx="5444230" cy="1563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Beneficios: mismo diseño para dispositivos de diferente tamaño, ahorro en tiempo de diseño, misma red de adaptación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19ADD3-175F-6F65-511B-3113296B3DE4}"/>
              </a:ext>
            </a:extLst>
          </p:cNvPr>
          <p:cNvSpPr txBox="1"/>
          <p:nvPr/>
        </p:nvSpPr>
        <p:spPr>
          <a:xfrm>
            <a:off x="8012680" y="5949551"/>
            <a:ext cx="3611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Gui, J.; </a:t>
            </a:r>
            <a:r>
              <a:rPr lang="en-US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Andújar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A.; </a:t>
            </a:r>
            <a:r>
              <a:rPr lang="en-US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Anguera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J. On the Reuse of a Matching Network for IoT Devices Operating at 900 MHz Embedding Antenna Boosters. Electronics 2022, 11, 1267. </a:t>
            </a:r>
            <a:r>
              <a:rPr lang="en-US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https://doi.org/10.3390/electronics11081267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6010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15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Antenna Booster vs Espiral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791A1A7-BDAB-07DB-CA7B-AB5C483CB86C}"/>
                  </a:ext>
                </a:extLst>
              </p:cNvPr>
              <p:cNvSpPr txBox="1"/>
              <p:nvPr/>
            </p:nvSpPr>
            <p:spPr>
              <a:xfrm>
                <a:off x="792163" y="1850932"/>
                <a:ext cx="5803946" cy="410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Ambos casos con red de adaptación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Plano de interés: 120 mm x 60 mm 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Frecuencia de interés: 863 MHz – 928 MHz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Objetivo: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s-ES" sz="2200" dirty="0"/>
                  <a:t> &lt; - 6 dB 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s-ES" sz="2200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s-ES" sz="22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791A1A7-BDAB-07DB-CA7B-AB5C483C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3" y="1850932"/>
                <a:ext cx="5803946" cy="4104713"/>
              </a:xfrm>
              <a:prstGeom prst="rect">
                <a:avLst/>
              </a:prstGeom>
              <a:blipFill>
                <a:blip r:embed="rId6"/>
                <a:stretch>
                  <a:fillRect l="-12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6CF3F61-DFF6-0C93-6F67-EA5CF31FF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248" y="1967534"/>
            <a:ext cx="4454863" cy="2051101"/>
          </a:xfrm>
          <a:prstGeom prst="rect">
            <a:avLst/>
          </a:prstGeom>
        </p:spPr>
      </p:pic>
      <p:pic>
        <p:nvPicPr>
          <p:cNvPr id="9" name="Imagen 8" descr="Imagen que contiene Gráfico de rectángulos&#10;&#10;Descripción generada automáticamente">
            <a:extLst>
              <a:ext uri="{FF2B5EF4-FFF2-40B4-BE49-F238E27FC236}">
                <a16:creationId xmlns:a16="http://schemas.microsoft.com/office/drawing/2014/main" id="{3AEA0D3E-3F62-D3E8-9749-E26B64367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247" y="4159199"/>
            <a:ext cx="4424463" cy="201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16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Antenna Booster vs Espiral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91A1A7-BDAB-07DB-CA7B-AB5C483CB86C}"/>
              </a:ext>
            </a:extLst>
          </p:cNvPr>
          <p:cNvSpPr txBox="1"/>
          <p:nvPr/>
        </p:nvSpPr>
        <p:spPr>
          <a:xfrm>
            <a:off x="792163" y="1850932"/>
            <a:ext cx="5803946" cy="202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Ancho de banda a -6 dB: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Antenna Booster: 17.5 %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Monopolo en espiral: 9.5 %</a:t>
            </a:r>
          </a:p>
        </p:txBody>
      </p:sp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8373F2E-1693-FE0C-7756-DDF7778D7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42" y="1947489"/>
            <a:ext cx="5237826" cy="369182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19D7EB1-2ADE-B0F6-07F5-44C9DB73D595}"/>
              </a:ext>
            </a:extLst>
          </p:cNvPr>
          <p:cNvSpPr txBox="1"/>
          <p:nvPr/>
        </p:nvSpPr>
        <p:spPr>
          <a:xfrm>
            <a:off x="792163" y="3793402"/>
            <a:ext cx="5803946" cy="202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Reusabilidad: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Antenna Booster: 53.8 %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Monopolo en espiral: 4.6 %</a:t>
            </a:r>
          </a:p>
        </p:txBody>
      </p:sp>
    </p:spTree>
    <p:extLst>
      <p:ext uri="{BB962C8B-B14F-4D97-AF65-F5344CB8AC3E}">
        <p14:creationId xmlns:p14="http://schemas.microsoft.com/office/powerpoint/2010/main" val="386173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17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Antenna Booster vs Espiral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91A1A7-BDAB-07DB-CA7B-AB5C483CB86C}"/>
              </a:ext>
            </a:extLst>
          </p:cNvPr>
          <p:cNvSpPr txBox="1"/>
          <p:nvPr/>
        </p:nvSpPr>
        <p:spPr>
          <a:xfrm>
            <a:off x="792163" y="1850932"/>
            <a:ext cx="5803946" cy="202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Ancho de banda a -6 dB: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Antenna Booster: 17.5 %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Monopolo en espiral: 9.5 %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9D7EB1-2ADE-B0F6-07F5-44C9DB73D595}"/>
              </a:ext>
            </a:extLst>
          </p:cNvPr>
          <p:cNvSpPr txBox="1"/>
          <p:nvPr/>
        </p:nvSpPr>
        <p:spPr>
          <a:xfrm>
            <a:off x="792163" y="3793402"/>
            <a:ext cx="5803946" cy="202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Reusabilidad: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Antenna Booster: 53.8 %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Monopolo en espiral: 4.6 %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1FADB4EA-F21D-2DD0-8C77-40EA0A5B0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988" y="1985758"/>
            <a:ext cx="4531849" cy="38748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900F22F-ED95-EE7F-58DE-18D1EF6B3092}"/>
              </a:ext>
            </a:extLst>
          </p:cNvPr>
          <p:cNvSpPr txBox="1"/>
          <p:nvPr/>
        </p:nvSpPr>
        <p:spPr>
          <a:xfrm>
            <a:off x="7262191" y="5970104"/>
            <a:ext cx="38828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Oller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B.; </a:t>
            </a:r>
            <a:r>
              <a:rPr lang="en-US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Andújar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A.; </a:t>
            </a:r>
            <a:r>
              <a:rPr lang="en-US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Anguera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J. Antenna Booster Versus a Spiral Monopole Antenna for Single-Band Operation at 900 </a:t>
            </a:r>
            <a:r>
              <a:rPr lang="en-US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MHz.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ES" sz="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Electronics</a:t>
            </a:r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2023, </a:t>
            </a:r>
            <a:r>
              <a:rPr lang="es-ES" sz="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es-E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2067. </a:t>
            </a:r>
            <a:r>
              <a:rPr lang="es-ES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https://doi.org/10.3390/electronics12092067</a:t>
            </a:r>
            <a:r>
              <a:rPr lang="es-ES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sz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474718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18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CST Studio Suite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91A1A7-BDAB-07DB-CA7B-AB5C483CB86C}"/>
              </a:ext>
            </a:extLst>
          </p:cNvPr>
          <p:cNvSpPr txBox="1"/>
          <p:nvPr/>
        </p:nvSpPr>
        <p:spPr>
          <a:xfrm>
            <a:off x="792163" y="1850932"/>
            <a:ext cx="7313150" cy="359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CST Studio Suite es un software de análisis de EM 3D de alto rendimiento para diseñar, analizar y optimizar componentes y sistemas electromagnéticos (EM)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Permite la parametrización de los diferentes elementos que componen los circuitos: materiales, dimensiones, valores, etc.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Creación de macros </a:t>
            </a:r>
          </a:p>
        </p:txBody>
      </p:sp>
      <p:pic>
        <p:nvPicPr>
          <p:cNvPr id="9" name="Imagen 8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5E794A16-64D2-C6BF-AD93-E5E59A042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10" y="2236926"/>
            <a:ext cx="3881572" cy="38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19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CST – Claves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1CD76B0D-3ADD-F00C-D357-0B7DBA6F0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412" y="1780379"/>
            <a:ext cx="5694783" cy="181054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2ED51B-8C6B-B574-8C6B-8C7E92229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2" y="3855296"/>
            <a:ext cx="5314353" cy="2183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D1937B8-8AAB-A25F-2784-930D0E15ECC1}"/>
              </a:ext>
            </a:extLst>
          </p:cNvPr>
          <p:cNvSpPr txBox="1"/>
          <p:nvPr/>
        </p:nvSpPr>
        <p:spPr>
          <a:xfrm>
            <a:off x="792163" y="1850932"/>
            <a:ext cx="7313150" cy="359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Lista de parámetros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Uso correcto de coordenadas</a:t>
            </a:r>
          </a:p>
        </p:txBody>
      </p:sp>
    </p:spTree>
    <p:extLst>
      <p:ext uri="{BB962C8B-B14F-4D97-AF65-F5344CB8AC3E}">
        <p14:creationId xmlns:p14="http://schemas.microsoft.com/office/powerpoint/2010/main" val="152662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/>
          <p:nvPr/>
        </p:nvSpPr>
        <p:spPr>
          <a:xfrm>
            <a:off x="32534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36324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</a:t>
            </a:fld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E022500-6B62-2E79-A28C-0364DE371353}"/>
              </a:ext>
            </a:extLst>
          </p:cNvPr>
          <p:cNvSpPr txBox="1">
            <a:spLocks/>
          </p:cNvSpPr>
          <p:nvPr/>
        </p:nvSpPr>
        <p:spPr>
          <a:xfrm>
            <a:off x="-1645875" y="535051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Índice de contenidos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09D690-AC91-FAC8-562D-5E919A920B68}"/>
              </a:ext>
            </a:extLst>
          </p:cNvPr>
          <p:cNvSpPr txBox="1"/>
          <p:nvPr/>
        </p:nvSpPr>
        <p:spPr>
          <a:xfrm>
            <a:off x="584230" y="3575491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y</a:t>
            </a:r>
          </a:p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BF5AC5-658A-731C-673E-A464C4F38C10}"/>
              </a:ext>
            </a:extLst>
          </p:cNvPr>
          <p:cNvSpPr txBox="1"/>
          <p:nvPr/>
        </p:nvSpPr>
        <p:spPr>
          <a:xfrm>
            <a:off x="2334251" y="3575491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 y </a:t>
            </a: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27DC54-F023-E287-1B37-568BCE8DD190}"/>
              </a:ext>
            </a:extLst>
          </p:cNvPr>
          <p:cNvSpPr txBox="1"/>
          <p:nvPr/>
        </p:nvSpPr>
        <p:spPr>
          <a:xfrm>
            <a:off x="3761586" y="3521877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</a:t>
            </a: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B478B9-BD38-6D8D-E2A9-300503ACF845}"/>
              </a:ext>
            </a:extLst>
          </p:cNvPr>
          <p:cNvSpPr txBox="1"/>
          <p:nvPr/>
        </p:nvSpPr>
        <p:spPr>
          <a:xfrm>
            <a:off x="5432393" y="3411220"/>
            <a:ext cx="961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CST </a:t>
            </a:r>
            <a:b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Studio Suite</a:t>
            </a:r>
          </a:p>
        </p:txBody>
      </p:sp>
      <p:pic>
        <p:nvPicPr>
          <p:cNvPr id="14" name="Gráfico 13" descr="Diana">
            <a:extLst>
              <a:ext uri="{FF2B5EF4-FFF2-40B4-BE49-F238E27FC236}">
                <a16:creationId xmlns:a16="http://schemas.microsoft.com/office/drawing/2014/main" id="{E9D02F5E-38C5-9CBD-8DBF-9B2030875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014" y="2585092"/>
            <a:ext cx="914400" cy="914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44F1AA5-8D63-86F8-8BFF-140520AB69D6}"/>
              </a:ext>
            </a:extLst>
          </p:cNvPr>
          <p:cNvSpPr txBox="1"/>
          <p:nvPr/>
        </p:nvSpPr>
        <p:spPr>
          <a:xfrm>
            <a:off x="9830106" y="3517711"/>
            <a:ext cx="175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</a:t>
            </a:r>
          </a:p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líneas futuras</a:t>
            </a:r>
          </a:p>
        </p:txBody>
      </p:sp>
      <p:pic>
        <p:nvPicPr>
          <p:cNvPr id="17" name="Gráfico 16" descr="Burbuja de chat">
            <a:extLst>
              <a:ext uri="{FF2B5EF4-FFF2-40B4-BE49-F238E27FC236}">
                <a16:creationId xmlns:a16="http://schemas.microsoft.com/office/drawing/2014/main" id="{0ED81E1C-B027-C9BD-C945-DE1AE1E78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51512" y="2523973"/>
            <a:ext cx="914400" cy="914400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573FDE36-A46A-FDA8-1E70-B35CAB6841E7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8" y="2647101"/>
            <a:ext cx="1040580" cy="693720"/>
          </a:xfrm>
          <a:prstGeom prst="rect">
            <a:avLst/>
          </a:prstGeom>
        </p:spPr>
      </p:pic>
      <p:pic>
        <p:nvPicPr>
          <p:cNvPr id="31" name="Imagen 30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09F33FDF-415E-262F-C234-75BBB055C28F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86" y="2754504"/>
            <a:ext cx="1150082" cy="575575"/>
          </a:xfrm>
          <a:prstGeom prst="rect">
            <a:avLst/>
          </a:prstGeom>
        </p:spPr>
      </p:pic>
      <p:pic>
        <p:nvPicPr>
          <p:cNvPr id="33" name="Gráfico 32" descr="Internet de las cosas con relleno sólido">
            <a:extLst>
              <a:ext uri="{FF2B5EF4-FFF2-40B4-BE49-F238E27FC236}">
                <a16:creationId xmlns:a16="http://schemas.microsoft.com/office/drawing/2014/main" id="{A393C352-A703-57D6-7CA3-DEAF840BD9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83102" y="2537601"/>
            <a:ext cx="914400" cy="914400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E29FCDF9-33FE-43E8-CE13-5EDDEC75AFD5}"/>
              </a:ext>
            </a:extLst>
          </p:cNvPr>
          <p:cNvSpPr txBox="1"/>
          <p:nvPr/>
        </p:nvSpPr>
        <p:spPr>
          <a:xfrm>
            <a:off x="6566933" y="3418909"/>
            <a:ext cx="1748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Monopolo en forma de meandro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B5BC4E83-5C62-5DC1-B652-38D1F3D09A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4101" y="2620138"/>
            <a:ext cx="613771" cy="747647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baja">
            <a:extLst>
              <a:ext uri="{FF2B5EF4-FFF2-40B4-BE49-F238E27FC236}">
                <a16:creationId xmlns:a16="http://schemas.microsoft.com/office/drawing/2014/main" id="{E5790DF5-A08A-5B55-2475-FDF7D4AA132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8652146" y="2605103"/>
            <a:ext cx="912627" cy="80611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5A7EFB5-5B1A-4229-878B-0CD4EEC2827C}"/>
              </a:ext>
            </a:extLst>
          </p:cNvPr>
          <p:cNvSpPr txBox="1"/>
          <p:nvPr/>
        </p:nvSpPr>
        <p:spPr>
          <a:xfrm>
            <a:off x="8210363" y="3566439"/>
            <a:ext cx="174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</a:t>
            </a:r>
          </a:p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99735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20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CST – Diseño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0214C0-A3FE-17C8-B0F0-6D5E9DF2A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87" y="908796"/>
            <a:ext cx="2973705" cy="296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4C1281-DA64-8AB1-39FF-40C6FFF70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987" y="4038840"/>
            <a:ext cx="4058285" cy="20510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BF7B558-2C17-C3F2-A8C2-35116A0D613D}"/>
              </a:ext>
            </a:extLst>
          </p:cNvPr>
          <p:cNvSpPr txBox="1"/>
          <p:nvPr/>
        </p:nvSpPr>
        <p:spPr>
          <a:xfrm>
            <a:off x="792163" y="1850932"/>
            <a:ext cx="4720870" cy="359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Uso de formas rectangulares, esféricas, toroidales,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Contiene librerías de materiales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Fácil edición del componente mediante las variables</a:t>
            </a:r>
          </a:p>
        </p:txBody>
      </p:sp>
    </p:spTree>
    <p:extLst>
      <p:ext uri="{BB962C8B-B14F-4D97-AF65-F5344CB8AC3E}">
        <p14:creationId xmlns:p14="http://schemas.microsoft.com/office/powerpoint/2010/main" val="170802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21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CST – Macro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9B6A64D-BB53-3DF9-40CA-A888FE60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863" y="2078464"/>
            <a:ext cx="4912963" cy="29579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FF38829-F4DA-2D0D-0D66-052160AE5F46}"/>
              </a:ext>
            </a:extLst>
          </p:cNvPr>
          <p:cNvSpPr txBox="1"/>
          <p:nvPr/>
        </p:nvSpPr>
        <p:spPr>
          <a:xfrm>
            <a:off x="792163" y="1850932"/>
            <a:ext cx="5218020" cy="359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Permite múltiples simulaciones sin tener que intervenir en el diseño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Acelera el proceso de diseño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Guarda todos los resultados individuales para su posterior análisis</a:t>
            </a:r>
          </a:p>
        </p:txBody>
      </p:sp>
    </p:spTree>
    <p:extLst>
      <p:ext uri="{BB962C8B-B14F-4D97-AF65-F5344CB8AC3E}">
        <p14:creationId xmlns:p14="http://schemas.microsoft.com/office/powerpoint/2010/main" val="116213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22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CST </a:t>
            </a:r>
          </a:p>
        </p:txBody>
      </p:sp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C3CCEF73-5031-D5BA-46CB-28BC7BBF04F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94" b="92950" l="1950" r="98979">
                        <a14:foregroundMark x1="13556" y1="46197" x2="19963" y2="43228"/>
                        <a14:foregroundMark x1="19963" y1="43228" x2="13649" y2="44527"/>
                        <a14:foregroundMark x1="13649" y1="44527" x2="12628" y2="43785"/>
                        <a14:foregroundMark x1="6500" y1="44527" x2="5850" y2="45455"/>
                        <a14:foregroundMark x1="16435" y1="44712" x2="12349" y2="45455"/>
                        <a14:foregroundMark x1="3250" y1="47866" x2="1950" y2="58998"/>
                        <a14:foregroundMark x1="1950" y1="58998" x2="2043" y2="59555"/>
                        <a14:foregroundMark x1="50696" y1="6494" x2="50696" y2="6494"/>
                        <a14:foregroundMark x1="75952" y1="47866" x2="51346" y2="68089"/>
                        <a14:foregroundMark x1="51346" y1="68089" x2="56267" y2="73469"/>
                        <a14:foregroundMark x1="56267" y1="73469" x2="71495" y2="72356"/>
                        <a14:foregroundMark x1="71495" y1="72356" x2="92015" y2="53432"/>
                        <a14:foregroundMark x1="92015" y1="53432" x2="94615" y2="41187"/>
                        <a14:foregroundMark x1="94615" y1="41187" x2="91365" y2="31540"/>
                        <a14:foregroundMark x1="91365" y1="31540" x2="65924" y2="50093"/>
                        <a14:foregroundMark x1="65924" y1="50093" x2="60910" y2="51206"/>
                        <a14:foregroundMark x1="41133" y1="63822" x2="41318" y2="62523"/>
                        <a14:foregroundMark x1="42990" y1="61596" x2="43361" y2="61039"/>
                        <a14:foregroundMark x1="41968" y1="60668" x2="41968" y2="60668"/>
                        <a14:foregroundMark x1="42804" y1="60668" x2="42990" y2="60668"/>
                        <a14:foregroundMark x1="95636" y1="35065" x2="95636" y2="35065"/>
                        <a14:foregroundMark x1="99071" y1="37662" x2="99071" y2="37662"/>
                        <a14:foregroundMark x1="49118" y1="92950" x2="49118" y2="9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" y="653786"/>
            <a:ext cx="1150082" cy="5755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D1937B8-8AAB-A25F-2784-930D0E15ECC1}"/>
              </a:ext>
            </a:extLst>
          </p:cNvPr>
          <p:cNvSpPr txBox="1"/>
          <p:nvPr/>
        </p:nvSpPr>
        <p:spPr>
          <a:xfrm>
            <a:off x="792162" y="2647311"/>
            <a:ext cx="7313150" cy="156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Ejemplo de uso de macro</a:t>
            </a:r>
          </a:p>
          <a:p>
            <a:pPr>
              <a:lnSpc>
                <a:spcPct val="150000"/>
              </a:lnSpc>
            </a:pPr>
            <a:endParaRPr lang="es-ES" sz="2200" dirty="0"/>
          </a:p>
        </p:txBody>
      </p:sp>
      <p:pic>
        <p:nvPicPr>
          <p:cNvPr id="9" name="Grabación de pantalla 8">
            <a:hlinkClick r:id="" action="ppaction://media"/>
            <a:extLst>
              <a:ext uri="{FF2B5EF4-FFF2-40B4-BE49-F238E27FC236}">
                <a16:creationId xmlns:a16="http://schemas.microsoft.com/office/drawing/2014/main" id="{ECE0F71D-D9E4-6665-3485-575E0D6391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3741" y="1676750"/>
            <a:ext cx="4926536" cy="40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23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Meandro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1937B8-8AAB-A25F-2784-930D0E15ECC1}"/>
              </a:ext>
            </a:extLst>
          </p:cNvPr>
          <p:cNvSpPr txBox="1"/>
          <p:nvPr/>
        </p:nvSpPr>
        <p:spPr>
          <a:xfrm>
            <a:off x="485276" y="2416491"/>
            <a:ext cx="6673959" cy="359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Monopolo con forma de meandro impreso en substrato FR-4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Conductor en cobre puro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Plano de masa de referencia: 120 mm x 60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Banda de interés: 863 – 928 MHz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0F9149-EFA1-B166-EE9E-773FC193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6" y="567749"/>
            <a:ext cx="613771" cy="747647"/>
          </a:xfrm>
          <a:prstGeom prst="rect">
            <a:avLst/>
          </a:prstGeom>
        </p:spPr>
      </p:pic>
      <p:pic>
        <p:nvPicPr>
          <p:cNvPr id="8" name="Imagen 7" descr="Gráfico&#10;&#10;Descripción generada automáticamente">
            <a:extLst>
              <a:ext uri="{FF2B5EF4-FFF2-40B4-BE49-F238E27FC236}">
                <a16:creationId xmlns:a16="http://schemas.microsoft.com/office/drawing/2014/main" id="{0A497CCD-4304-AC14-217A-1DCC7C46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99" y="1797137"/>
            <a:ext cx="5047640" cy="43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2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24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Meandro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1937B8-8AAB-A25F-2784-930D0E15ECC1}"/>
              </a:ext>
            </a:extLst>
          </p:cNvPr>
          <p:cNvSpPr txBox="1"/>
          <p:nvPr/>
        </p:nvSpPr>
        <p:spPr>
          <a:xfrm>
            <a:off x="485276" y="2416491"/>
            <a:ext cx="6673959" cy="308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No es resonante por su propia geometría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Necesita adaptación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Uso de macros para conseguir la adaptación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Elemento inductivo de 3 </a:t>
            </a:r>
            <a:r>
              <a:rPr lang="es-ES" sz="2200" dirty="0" err="1"/>
              <a:t>nH</a:t>
            </a: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0F9149-EFA1-B166-EE9E-773FC193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6" y="567749"/>
            <a:ext cx="613771" cy="747647"/>
          </a:xfrm>
          <a:prstGeom prst="rect">
            <a:avLst/>
          </a:prstGeom>
        </p:spPr>
      </p:pic>
      <p:pic>
        <p:nvPicPr>
          <p:cNvPr id="2" name="Imagen 1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54CD1798-F137-5657-C53D-134491C35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835" y="1967423"/>
            <a:ext cx="5363777" cy="32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73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25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Meandro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1937B8-8AAB-A25F-2784-930D0E15ECC1}"/>
              </a:ext>
            </a:extLst>
          </p:cNvPr>
          <p:cNvSpPr txBox="1"/>
          <p:nvPr/>
        </p:nvSpPr>
        <p:spPr>
          <a:xfrm>
            <a:off x="2759021" y="5545434"/>
            <a:ext cx="1640702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dirty="0"/>
              <a:t>Sin adaptar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0F9149-EFA1-B166-EE9E-773FC193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76" y="567749"/>
            <a:ext cx="613771" cy="747647"/>
          </a:xfrm>
          <a:prstGeom prst="rect">
            <a:avLst/>
          </a:prstGeom>
        </p:spPr>
      </p:pic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E70EB835-0B3E-C20B-8A9A-65D5FF1D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76" y="1601657"/>
            <a:ext cx="3967637" cy="3916250"/>
          </a:xfrm>
          <a:prstGeom prst="rect">
            <a:avLst/>
          </a:prstGeom>
        </p:spPr>
      </p:pic>
      <p:pic>
        <p:nvPicPr>
          <p:cNvPr id="11" name="Imagen 10" descr="Gráfico&#10;&#10;Descripción generada automáticamente">
            <a:extLst>
              <a:ext uri="{FF2B5EF4-FFF2-40B4-BE49-F238E27FC236}">
                <a16:creationId xmlns:a16="http://schemas.microsoft.com/office/drawing/2014/main" id="{4A5AB234-4300-218E-28CD-63F04C877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805" y="1597731"/>
            <a:ext cx="3967637" cy="39302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8C5ACA-AF62-1B3F-9748-80AD99EDFB78}"/>
              </a:ext>
            </a:extLst>
          </p:cNvPr>
          <p:cNvSpPr txBox="1"/>
          <p:nvPr/>
        </p:nvSpPr>
        <p:spPr>
          <a:xfrm>
            <a:off x="5980437" y="5479354"/>
            <a:ext cx="6673959" cy="96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Adaptado con un inductor en paralelo de 3 </a:t>
            </a:r>
            <a:r>
              <a:rPr lang="es-ES" dirty="0" err="1"/>
              <a:t>nH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708409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26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Resultados  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B45998A-4B0A-5230-EAA0-C44BF431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610" y="2238037"/>
            <a:ext cx="6238101" cy="3334471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4EB074D-C728-0846-ED18-D12787DFF52E}"/>
              </a:ext>
            </a:extLst>
          </p:cNvPr>
          <p:cNvCxnSpPr/>
          <p:nvPr/>
        </p:nvCxnSpPr>
        <p:spPr>
          <a:xfrm>
            <a:off x="7072459" y="2545224"/>
            <a:ext cx="0" cy="2695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FF74EBF-5A4A-D8DC-4096-6A3642EB09DB}"/>
              </a:ext>
            </a:extLst>
          </p:cNvPr>
          <p:cNvCxnSpPr/>
          <p:nvPr/>
        </p:nvCxnSpPr>
        <p:spPr>
          <a:xfrm>
            <a:off x="11716960" y="2545224"/>
            <a:ext cx="0" cy="2695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7243ED0-5CB5-48B2-C28B-E7C054FD2A21}"/>
                  </a:ext>
                </a:extLst>
              </p:cNvPr>
              <p:cNvSpPr txBox="1"/>
              <p:nvPr/>
            </p:nvSpPr>
            <p:spPr>
              <a:xfrm>
                <a:off x="582577" y="3533313"/>
                <a:ext cx="4513205" cy="119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𝐵𝑊</m:t>
                      </m:r>
                      <m:r>
                        <a:rPr lang="es-ES" sz="20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%</m:t>
                          </m:r>
                        </m:e>
                      </m:d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928−873</m:t>
                          </m:r>
                        </m:num>
                        <m:den>
                          <m:f>
                            <m:fPr>
                              <m:ctrlPr>
                                <a:rPr lang="es-E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928+873</m:t>
                              </m:r>
                            </m:num>
                            <m:den>
                              <m:r>
                                <a:rPr lang="es-ES" sz="20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s-ES" sz="20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∙100=6.1 % </m:t>
                      </m:r>
                    </m:oMath>
                  </m:oMathPara>
                </a14:m>
                <a:endParaRPr lang="es-ES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7243ED0-5CB5-48B2-C28B-E7C054FD2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77" y="3533313"/>
                <a:ext cx="4513205" cy="11937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B2AEA166-754D-9833-8794-5E1EBC92ADAE}"/>
              </a:ext>
            </a:extLst>
          </p:cNvPr>
          <p:cNvSpPr txBox="1"/>
          <p:nvPr/>
        </p:nvSpPr>
        <p:spPr>
          <a:xfrm>
            <a:off x="582577" y="1811203"/>
            <a:ext cx="398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Ancho de banda a -6 dB</a:t>
            </a:r>
          </a:p>
        </p:txBody>
      </p:sp>
    </p:spTree>
    <p:extLst>
      <p:ext uri="{BB962C8B-B14F-4D97-AF65-F5344CB8AC3E}">
        <p14:creationId xmlns:p14="http://schemas.microsoft.com/office/powerpoint/2010/main" val="1462003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27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Resultados  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2AEA166-754D-9833-8794-5E1EBC92ADAE}"/>
              </a:ext>
            </a:extLst>
          </p:cNvPr>
          <p:cNvSpPr txBox="1"/>
          <p:nvPr/>
        </p:nvSpPr>
        <p:spPr>
          <a:xfrm>
            <a:off x="513232" y="1864431"/>
            <a:ext cx="5185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Promedio de la eficiencia total en la banda 863-928 MHz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60 % </a:t>
            </a:r>
            <a:r>
              <a:rPr lang="es-ES_trad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el plano de masa de</a:t>
            </a:r>
          </a:p>
          <a:p>
            <a:r>
              <a:rPr lang="es-ES_tradnl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 mm x 60 mm</a:t>
            </a:r>
            <a:endParaRPr lang="es-ES" sz="2000" dirty="0"/>
          </a:p>
        </p:txBody>
      </p:sp>
      <p:pic>
        <p:nvPicPr>
          <p:cNvPr id="5" name="Imagen 4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F39569F4-8D32-F242-99CC-FBF551603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455" y="2343579"/>
            <a:ext cx="6064313" cy="35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28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Resultados  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2AEA166-754D-9833-8794-5E1EBC92ADAE}"/>
              </a:ext>
            </a:extLst>
          </p:cNvPr>
          <p:cNvSpPr txBox="1"/>
          <p:nvPr/>
        </p:nvSpPr>
        <p:spPr>
          <a:xfrm>
            <a:off x="560734" y="1602601"/>
            <a:ext cx="758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Reusabilidad para 342 planos de masa </a:t>
            </a:r>
          </a:p>
        </p:txBody>
      </p:sp>
      <p:pic>
        <p:nvPicPr>
          <p:cNvPr id="8" name="Imagen 7" descr="Imagen que contiene Tabla&#10;&#10;Descripción generada automáticamente">
            <a:extLst>
              <a:ext uri="{FF2B5EF4-FFF2-40B4-BE49-F238E27FC236}">
                <a16:creationId xmlns:a16="http://schemas.microsoft.com/office/drawing/2014/main" id="{DC64D2FB-BDDC-6A60-DE6E-14B30A9DA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71" y="2414375"/>
            <a:ext cx="7447381" cy="244342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A8C06A-EE0D-CBF5-BE2C-687653A5FCB9}"/>
              </a:ext>
            </a:extLst>
          </p:cNvPr>
          <p:cNvSpPr txBox="1"/>
          <p:nvPr/>
        </p:nvSpPr>
        <p:spPr>
          <a:xfrm>
            <a:off x="560734" y="2659559"/>
            <a:ext cx="38925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Script en Matlab para el cálculo del mapa de calor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Obtención de los resultados uno a uno</a:t>
            </a:r>
          </a:p>
        </p:txBody>
      </p:sp>
    </p:spTree>
    <p:extLst>
      <p:ext uri="{BB962C8B-B14F-4D97-AF65-F5344CB8AC3E}">
        <p14:creationId xmlns:p14="http://schemas.microsoft.com/office/powerpoint/2010/main" val="1569072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29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Resultados  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2AEA166-754D-9833-8794-5E1EBC92ADAE}"/>
              </a:ext>
            </a:extLst>
          </p:cNvPr>
          <p:cNvSpPr txBox="1"/>
          <p:nvPr/>
        </p:nvSpPr>
        <p:spPr>
          <a:xfrm>
            <a:off x="560734" y="1602601"/>
            <a:ext cx="758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/>
              <a:t>Reusabilidad para 342 planos de masa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7C7C7F-3DDE-9953-679E-1B41EC825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92" y="1732630"/>
            <a:ext cx="6012515" cy="45038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F0C540-90E6-8F21-5835-D8CA6CE4B5F5}"/>
              </a:ext>
            </a:extLst>
          </p:cNvPr>
          <p:cNvSpPr txBox="1"/>
          <p:nvPr/>
        </p:nvSpPr>
        <p:spPr>
          <a:xfrm>
            <a:off x="376306" y="2722747"/>
            <a:ext cx="44433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Solo 2 de 342 planos de masa cumplen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Supone un 0.58 %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Habría que adaptar de nuevo para usar otros planos de masa</a:t>
            </a:r>
          </a:p>
        </p:txBody>
      </p:sp>
    </p:spTree>
    <p:extLst>
      <p:ext uri="{BB962C8B-B14F-4D97-AF65-F5344CB8AC3E}">
        <p14:creationId xmlns:p14="http://schemas.microsoft.com/office/powerpoint/2010/main" val="287552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36324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3</a:t>
            </a:fld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E022500-6B62-2E79-A28C-0364DE371353}"/>
              </a:ext>
            </a:extLst>
          </p:cNvPr>
          <p:cNvSpPr txBox="1">
            <a:spLocks/>
          </p:cNvSpPr>
          <p:nvPr/>
        </p:nvSpPr>
        <p:spPr>
          <a:xfrm>
            <a:off x="1584324" y="276683"/>
            <a:ext cx="5860757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Objetivos</a:t>
            </a:r>
          </a:p>
        </p:txBody>
      </p:sp>
      <p:pic>
        <p:nvPicPr>
          <p:cNvPr id="2" name="Gráfico 1" descr="Diana">
            <a:extLst>
              <a:ext uri="{FF2B5EF4-FFF2-40B4-BE49-F238E27FC236}">
                <a16:creationId xmlns:a16="http://schemas.microsoft.com/office/drawing/2014/main" id="{3973A59F-661D-5331-3F28-FA0C7C53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474296"/>
            <a:ext cx="914400" cy="914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9234BE-2F1F-0E9F-36ED-BB13E617F32C}"/>
              </a:ext>
            </a:extLst>
          </p:cNvPr>
          <p:cNvSpPr txBox="1"/>
          <p:nvPr/>
        </p:nvSpPr>
        <p:spPr>
          <a:xfrm>
            <a:off x="826654" y="1791855"/>
            <a:ext cx="10538691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Diseño de una antena monopolo con forma de meandro para la banda </a:t>
            </a:r>
            <a:r>
              <a:rPr lang="es-ES" sz="2000" dirty="0" err="1"/>
              <a:t>LoRa</a:t>
            </a:r>
            <a:r>
              <a:rPr lang="es-ES" sz="2000" dirty="0"/>
              <a:t> (863 – 928 MHz)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Estudio del ancho de banda, reusabilidad y eficiencia total de la antena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Comparación con la Antenna Booster y con una antena monopolo en forma de espiral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Uso del software de diseño CST Studio Suite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Creación de macros con CST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Estimación de tiempos de diseño mediante el uso y comparación con soluciones ya comerciales </a:t>
            </a:r>
          </a:p>
        </p:txBody>
      </p:sp>
    </p:spTree>
    <p:extLst>
      <p:ext uri="{BB962C8B-B14F-4D97-AF65-F5344CB8AC3E}">
        <p14:creationId xmlns:p14="http://schemas.microsoft.com/office/powerpoint/2010/main" val="202957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30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Caso a 890 MHz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D93946-7369-CE6F-562F-0024C3BC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506" y="2273257"/>
            <a:ext cx="6337205" cy="313160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473E7EB-E98B-CDB0-CCED-CFE426D6963B}"/>
              </a:ext>
            </a:extLst>
          </p:cNvPr>
          <p:cNvSpPr txBox="1"/>
          <p:nvPr/>
        </p:nvSpPr>
        <p:spPr>
          <a:xfrm>
            <a:off x="457960" y="1883143"/>
            <a:ext cx="51275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Adaptación mediante un inductor en paralelo a 3.8 </a:t>
            </a:r>
            <a:r>
              <a:rPr lang="es-ES" sz="2200" dirty="0" err="1"/>
              <a:t>nH</a:t>
            </a:r>
            <a:r>
              <a:rPr lang="es-E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Ancho de banda del 8.17 %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Mejora respecto al caso anterior (6.1 %)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4A5FCD3-6D96-0829-5E70-5757A3DC26AC}"/>
              </a:ext>
            </a:extLst>
          </p:cNvPr>
          <p:cNvSpPr/>
          <p:nvPr/>
        </p:nvSpPr>
        <p:spPr>
          <a:xfrm rot="5400000">
            <a:off x="993145" y="3227773"/>
            <a:ext cx="346012" cy="3460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81236EE-C7E2-7EC3-C64E-902212E77FF9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1166151" y="2975113"/>
            <a:ext cx="0" cy="252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C9A0CE5-7E72-85BB-AE0F-ADAD18524503}"/>
              </a:ext>
            </a:extLst>
          </p:cNvPr>
          <p:cNvCxnSpPr>
            <a:cxnSpLocks/>
          </p:cNvCxnSpPr>
          <p:nvPr/>
        </p:nvCxnSpPr>
        <p:spPr>
          <a:xfrm>
            <a:off x="1166151" y="2975113"/>
            <a:ext cx="503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C208ABB-D67C-665C-CA18-B631F707A581}"/>
              </a:ext>
            </a:extLst>
          </p:cNvPr>
          <p:cNvCxnSpPr>
            <a:cxnSpLocks/>
          </p:cNvCxnSpPr>
          <p:nvPr/>
        </p:nvCxnSpPr>
        <p:spPr>
          <a:xfrm>
            <a:off x="1166151" y="3573785"/>
            <a:ext cx="0" cy="1925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B1B245E-6817-CDD7-8DCA-95661BD5691C}"/>
              </a:ext>
            </a:extLst>
          </p:cNvPr>
          <p:cNvCxnSpPr>
            <a:cxnSpLocks/>
          </p:cNvCxnSpPr>
          <p:nvPr/>
        </p:nvCxnSpPr>
        <p:spPr>
          <a:xfrm>
            <a:off x="1663108" y="2975113"/>
            <a:ext cx="6666" cy="252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0BD0D36C-07FF-3ABF-FF23-0973AE04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4691" y="3331271"/>
            <a:ext cx="696032" cy="1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148FAC5-6BE6-C53A-4DB8-8F6F665AA520}"/>
              </a:ext>
            </a:extLst>
          </p:cNvPr>
          <p:cNvCxnSpPr>
            <a:cxnSpLocks/>
          </p:cNvCxnSpPr>
          <p:nvPr/>
        </p:nvCxnSpPr>
        <p:spPr>
          <a:xfrm>
            <a:off x="1065278" y="3766291"/>
            <a:ext cx="2017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4F84443A-5C16-03B5-80B8-B902B827F122}"/>
              </a:ext>
            </a:extLst>
          </p:cNvPr>
          <p:cNvCxnSpPr>
            <a:cxnSpLocks/>
          </p:cNvCxnSpPr>
          <p:nvPr/>
        </p:nvCxnSpPr>
        <p:spPr>
          <a:xfrm>
            <a:off x="1114192" y="3818678"/>
            <a:ext cx="1039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8F94B18-A734-30D1-C70F-1046F8DDEEB4}"/>
              </a:ext>
            </a:extLst>
          </p:cNvPr>
          <p:cNvCxnSpPr>
            <a:cxnSpLocks/>
          </p:cNvCxnSpPr>
          <p:nvPr/>
        </p:nvCxnSpPr>
        <p:spPr>
          <a:xfrm>
            <a:off x="1149784" y="3859642"/>
            <a:ext cx="327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58F2DBE-C9B5-1465-6396-0373D68F7E7F}"/>
              </a:ext>
            </a:extLst>
          </p:cNvPr>
          <p:cNvCxnSpPr>
            <a:cxnSpLocks/>
          </p:cNvCxnSpPr>
          <p:nvPr/>
        </p:nvCxnSpPr>
        <p:spPr>
          <a:xfrm>
            <a:off x="1559192" y="3742478"/>
            <a:ext cx="2017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A5D29F57-0C1B-8792-EF43-5F346A10FB58}"/>
              </a:ext>
            </a:extLst>
          </p:cNvPr>
          <p:cNvCxnSpPr>
            <a:cxnSpLocks/>
          </p:cNvCxnSpPr>
          <p:nvPr/>
        </p:nvCxnSpPr>
        <p:spPr>
          <a:xfrm>
            <a:off x="1608106" y="3794865"/>
            <a:ext cx="1039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A8B22FE-9219-5E04-00CE-1127B9C42C1B}"/>
              </a:ext>
            </a:extLst>
          </p:cNvPr>
          <p:cNvCxnSpPr>
            <a:cxnSpLocks/>
          </p:cNvCxnSpPr>
          <p:nvPr/>
        </p:nvCxnSpPr>
        <p:spPr>
          <a:xfrm>
            <a:off x="1643698" y="3835829"/>
            <a:ext cx="327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DCFD29F-768E-7983-3D60-13CB949F3894}"/>
              </a:ext>
            </a:extLst>
          </p:cNvPr>
          <p:cNvCxnSpPr>
            <a:cxnSpLocks/>
          </p:cNvCxnSpPr>
          <p:nvPr/>
        </p:nvCxnSpPr>
        <p:spPr>
          <a:xfrm>
            <a:off x="1660063" y="2975113"/>
            <a:ext cx="503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FC16384-80E9-205A-7848-50EC31B12132}"/>
              </a:ext>
            </a:extLst>
          </p:cNvPr>
          <p:cNvSpPr/>
          <p:nvPr/>
        </p:nvSpPr>
        <p:spPr>
          <a:xfrm>
            <a:off x="2163685" y="2840790"/>
            <a:ext cx="947597" cy="306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[S]</a:t>
            </a:r>
          </a:p>
        </p:txBody>
      </p:sp>
    </p:spTree>
    <p:extLst>
      <p:ext uri="{BB962C8B-B14F-4D97-AF65-F5344CB8AC3E}">
        <p14:creationId xmlns:p14="http://schemas.microsoft.com/office/powerpoint/2010/main" val="1383315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31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Caso a 890 MHz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473E7EB-E98B-CDB0-CCED-CFE426D6963B}"/>
              </a:ext>
            </a:extLst>
          </p:cNvPr>
          <p:cNvSpPr txBox="1"/>
          <p:nvPr/>
        </p:nvSpPr>
        <p:spPr>
          <a:xfrm>
            <a:off x="572525" y="2705725"/>
            <a:ext cx="5127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Reusable en 2.91 %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dirty="0"/>
              <a:t>Mayor número de resultados cercanos a -6 dB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86D01C-65EF-4ACE-41F7-A9B5C792E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95" y="1834593"/>
            <a:ext cx="5794569" cy="43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058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32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Comparativa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CDC8EAD-3858-4614-9E1B-83F0184C54C2}"/>
              </a:ext>
            </a:extLst>
          </p:cNvPr>
          <p:cNvSpPr txBox="1"/>
          <p:nvPr/>
        </p:nvSpPr>
        <p:spPr>
          <a:xfrm>
            <a:off x="582577" y="1811203"/>
            <a:ext cx="398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Ancho de banda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DFB6A16-F6EB-35D6-1900-EB0DE6919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45700"/>
              </p:ext>
            </p:extLst>
          </p:nvPr>
        </p:nvGraphicFramePr>
        <p:xfrm>
          <a:off x="4792391" y="2764756"/>
          <a:ext cx="6686435" cy="1657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559">
                  <a:extLst>
                    <a:ext uri="{9D8B030D-6E8A-4147-A177-3AD203B41FA5}">
                      <a16:colId xmlns:a16="http://schemas.microsoft.com/office/drawing/2014/main" val="1264763628"/>
                    </a:ext>
                  </a:extLst>
                </a:gridCol>
                <a:gridCol w="1454053">
                  <a:extLst>
                    <a:ext uri="{9D8B030D-6E8A-4147-A177-3AD203B41FA5}">
                      <a16:colId xmlns:a16="http://schemas.microsoft.com/office/drawing/2014/main" val="1701543379"/>
                    </a:ext>
                  </a:extLst>
                </a:gridCol>
                <a:gridCol w="1671806">
                  <a:extLst>
                    <a:ext uri="{9D8B030D-6E8A-4147-A177-3AD203B41FA5}">
                      <a16:colId xmlns:a16="http://schemas.microsoft.com/office/drawing/2014/main" val="3114796707"/>
                    </a:ext>
                  </a:extLst>
                </a:gridCol>
                <a:gridCol w="1671017">
                  <a:extLst>
                    <a:ext uri="{9D8B030D-6E8A-4147-A177-3AD203B41FA5}">
                      <a16:colId xmlns:a16="http://schemas.microsoft.com/office/drawing/2014/main" val="2618487447"/>
                    </a:ext>
                  </a:extLst>
                </a:gridCol>
              </a:tblGrid>
              <a:tr h="376334"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Tipo de Antena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f1 (MHz)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f2 (MHz)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BW (%)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extLst>
                  <a:ext uri="{0D108BD9-81ED-4DB2-BD59-A6C34878D82A}">
                    <a16:rowId xmlns:a16="http://schemas.microsoft.com/office/drawing/2014/main" val="3413694523"/>
                  </a:ext>
                </a:extLst>
              </a:tr>
              <a:tr h="314006">
                <a:tc>
                  <a:txBody>
                    <a:bodyPr/>
                    <a:lstStyle/>
                    <a:p>
                      <a:pPr algn="ctr"/>
                      <a:r>
                        <a:rPr lang="es-ES_tradnl" sz="1500" dirty="0">
                          <a:effectLst/>
                        </a:rPr>
                        <a:t>Meandro 900 MHz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dirty="0">
                          <a:effectLst/>
                        </a:rPr>
                        <a:t>873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dirty="0">
                          <a:effectLst/>
                        </a:rPr>
                        <a:t>928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dirty="0">
                          <a:effectLst/>
                        </a:rPr>
                        <a:t>6.1 %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extLst>
                  <a:ext uri="{0D108BD9-81ED-4DB2-BD59-A6C34878D82A}">
                    <a16:rowId xmlns:a16="http://schemas.microsoft.com/office/drawing/2014/main" val="3716087175"/>
                  </a:ext>
                </a:extLst>
              </a:tr>
              <a:tr h="3140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Meandro 890 MHz</a:t>
                      </a: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863</a:t>
                      </a: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928</a:t>
                      </a: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8.17 %</a:t>
                      </a:r>
                    </a:p>
                  </a:txBody>
                  <a:tcPr marL="85208" marR="85208" marT="0" marB="0" anchor="ctr"/>
                </a:tc>
                <a:extLst>
                  <a:ext uri="{0D108BD9-81ED-4DB2-BD59-A6C34878D82A}">
                    <a16:rowId xmlns:a16="http://schemas.microsoft.com/office/drawing/2014/main" val="2118669659"/>
                  </a:ext>
                </a:extLst>
              </a:tr>
              <a:tr h="324263"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Espiral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855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941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9.4 %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extLst>
                  <a:ext uri="{0D108BD9-81ED-4DB2-BD59-A6C34878D82A}">
                    <a16:rowId xmlns:a16="http://schemas.microsoft.com/office/drawing/2014/main" val="534799394"/>
                  </a:ext>
                </a:extLst>
              </a:tr>
              <a:tr h="328996"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Antenna Booster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dirty="0">
                          <a:effectLst/>
                        </a:rPr>
                        <a:t>825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>
                          <a:effectLst/>
                        </a:rPr>
                        <a:t>982</a:t>
                      </a:r>
                      <a:endParaRPr lang="es-E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dirty="0">
                          <a:effectLst/>
                        </a:rPr>
                        <a:t>16.6 %</a:t>
                      </a:r>
                      <a:endParaRPr lang="es-E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208" marR="85208" marT="0" marB="0" anchor="ctr"/>
                </a:tc>
                <a:extLst>
                  <a:ext uri="{0D108BD9-81ED-4DB2-BD59-A6C34878D82A}">
                    <a16:rowId xmlns:a16="http://schemas.microsoft.com/office/drawing/2014/main" val="2198501484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62E8C0B-E3E3-E733-0C6C-90A2195B4F66}"/>
              </a:ext>
            </a:extLst>
          </p:cNvPr>
          <p:cNvSpPr txBox="1"/>
          <p:nvPr/>
        </p:nvSpPr>
        <p:spPr>
          <a:xfrm>
            <a:off x="757103" y="3054626"/>
            <a:ext cx="319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de masa de referencia: 120 mm x 60 mm</a:t>
            </a:r>
          </a:p>
        </p:txBody>
      </p:sp>
      <p:pic>
        <p:nvPicPr>
          <p:cNvPr id="11" name="Imagen 10" descr="Gráfico&#10;&#10;Descripción generada automáticamente">
            <a:extLst>
              <a:ext uri="{FF2B5EF4-FFF2-40B4-BE49-F238E27FC236}">
                <a16:creationId xmlns:a16="http://schemas.microsoft.com/office/drawing/2014/main" id="{7C8D8C36-3AD4-F2C0-8CE2-55AE7AC5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21" y="3819496"/>
            <a:ext cx="2746781" cy="2369914"/>
          </a:xfrm>
          <a:prstGeom prst="rect">
            <a:avLst/>
          </a:prstGeom>
        </p:spPr>
      </p:pic>
      <p:pic>
        <p:nvPicPr>
          <p:cNvPr id="12" name="Imagen 11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68CFC4F-AD8F-E761-0282-EA166F918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56" y="4671961"/>
            <a:ext cx="1823678" cy="11219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3366D8E-4D3F-B359-1C44-E8F2E508F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502867" y="4436539"/>
            <a:ext cx="1095843" cy="142459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984426B-0F8C-CA34-C7B2-010171700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548101" y="4439125"/>
            <a:ext cx="1124107" cy="141942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397D83E-A294-EAE0-EF3F-AA07A83E77B6}"/>
              </a:ext>
            </a:extLst>
          </p:cNvPr>
          <p:cNvSpPr txBox="1"/>
          <p:nvPr/>
        </p:nvSpPr>
        <p:spPr>
          <a:xfrm>
            <a:off x="5208126" y="5782304"/>
            <a:ext cx="11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Meandro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DFB025D-8BD2-74B4-C2F9-08BA931EBA0E}"/>
              </a:ext>
            </a:extLst>
          </p:cNvPr>
          <p:cNvSpPr txBox="1"/>
          <p:nvPr/>
        </p:nvSpPr>
        <p:spPr>
          <a:xfrm>
            <a:off x="7600750" y="5746314"/>
            <a:ext cx="11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Espiral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CA1C5A5-ED87-AC0B-854F-C152815F5087}"/>
              </a:ext>
            </a:extLst>
          </p:cNvPr>
          <p:cNvSpPr txBox="1"/>
          <p:nvPr/>
        </p:nvSpPr>
        <p:spPr>
          <a:xfrm>
            <a:off x="9662703" y="5696759"/>
            <a:ext cx="100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Antenna </a:t>
            </a:r>
          </a:p>
          <a:p>
            <a:r>
              <a:rPr lang="es-ES" dirty="0"/>
              <a:t>Booster</a:t>
            </a:r>
          </a:p>
        </p:txBody>
      </p:sp>
    </p:spTree>
    <p:extLst>
      <p:ext uri="{BB962C8B-B14F-4D97-AF65-F5344CB8AC3E}">
        <p14:creationId xmlns:p14="http://schemas.microsoft.com/office/powerpoint/2010/main" val="2982700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33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Comparativa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CDC8EAD-3858-4614-9E1B-83F0184C54C2}"/>
              </a:ext>
            </a:extLst>
          </p:cNvPr>
          <p:cNvSpPr txBox="1"/>
          <p:nvPr/>
        </p:nvSpPr>
        <p:spPr>
          <a:xfrm>
            <a:off x="582576" y="1555599"/>
            <a:ext cx="398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Reusabilidad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A7741E-4E17-597C-6B42-D210D645A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901" y="1463042"/>
            <a:ext cx="5628198" cy="4737480"/>
          </a:xfrm>
          <a:prstGeom prst="rect">
            <a:avLst/>
          </a:prstGeom>
        </p:spPr>
      </p:pic>
      <p:pic>
        <p:nvPicPr>
          <p:cNvPr id="9" name="Imagen 8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ABD3EC02-7B35-6F9E-27D7-8CD7BC4CF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152" y="4148247"/>
            <a:ext cx="1823678" cy="112196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B3CBC33-544F-C4EE-6B69-5A0354D61107}"/>
              </a:ext>
            </a:extLst>
          </p:cNvPr>
          <p:cNvSpPr txBox="1"/>
          <p:nvPr/>
        </p:nvSpPr>
        <p:spPr>
          <a:xfrm>
            <a:off x="10116415" y="5405423"/>
            <a:ext cx="11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2.91 %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CC917B9-5C10-BD65-65DC-2F3D06A61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84318" y="2063856"/>
            <a:ext cx="1095843" cy="14245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B0E93E-5A12-7433-1006-506E06AE5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988996" y="1626291"/>
            <a:ext cx="1124107" cy="141942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5093DE3-0709-40C9-9228-B0BC3C005059}"/>
              </a:ext>
            </a:extLst>
          </p:cNvPr>
          <p:cNvSpPr txBox="1"/>
          <p:nvPr/>
        </p:nvSpPr>
        <p:spPr>
          <a:xfrm>
            <a:off x="10116415" y="2973986"/>
            <a:ext cx="11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53.8 %</a:t>
            </a:r>
          </a:p>
        </p:txBody>
      </p:sp>
      <p:pic>
        <p:nvPicPr>
          <p:cNvPr id="14" name="Imagen 1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4800E06C-927B-AB3F-2855-6771264EE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05" y="4232563"/>
            <a:ext cx="1823678" cy="112196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00C327-4578-8088-D7FF-6A8A23CFBB41}"/>
              </a:ext>
            </a:extLst>
          </p:cNvPr>
          <p:cNvSpPr txBox="1"/>
          <p:nvPr/>
        </p:nvSpPr>
        <p:spPr>
          <a:xfrm>
            <a:off x="1516406" y="5445424"/>
            <a:ext cx="116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0.58 %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226B07F-E289-E648-487B-F2406162EA92}"/>
              </a:ext>
            </a:extLst>
          </p:cNvPr>
          <p:cNvSpPr txBox="1"/>
          <p:nvPr/>
        </p:nvSpPr>
        <p:spPr>
          <a:xfrm>
            <a:off x="1547645" y="3378518"/>
            <a:ext cx="73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4.6 %</a:t>
            </a:r>
          </a:p>
        </p:txBody>
      </p:sp>
    </p:spTree>
    <p:extLst>
      <p:ext uri="{BB962C8B-B14F-4D97-AF65-F5344CB8AC3E}">
        <p14:creationId xmlns:p14="http://schemas.microsoft.com/office/powerpoint/2010/main" val="173143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34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Comparativa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66952CF-4E14-E72F-8FA2-C9D383A8E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37278"/>
              </p:ext>
            </p:extLst>
          </p:nvPr>
        </p:nvGraphicFramePr>
        <p:xfrm>
          <a:off x="368241" y="2985433"/>
          <a:ext cx="5391150" cy="1856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3816091239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654277319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966494607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546161205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09280282"/>
                    </a:ext>
                  </a:extLst>
                </a:gridCol>
              </a:tblGrid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>
                          <a:effectLst/>
                        </a:rPr>
                        <a:t>Plano de masa (mm x mm</a:t>
                      </a:r>
                      <a:r>
                        <a:rPr lang="es-ES" sz="800" dirty="0">
                          <a:effectLst/>
                        </a:rPr>
                        <a:t> </a:t>
                      </a:r>
                      <a:r>
                        <a:rPr lang="pt-PT" sz="1200" dirty="0">
                          <a:effectLst/>
                        </a:rPr>
                        <a:t>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Antena Meandro 890 MHz (%)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Antena Meandro 900 MHz (%)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Espiral (%)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Antenna Booster (%)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4139982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60 x 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26.6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30.6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40.7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1747279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90 x 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52.1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46.2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55.6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68.7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4911772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120 x 60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69.8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60.1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76.7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84.9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0992447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40 x 90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28.4 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45.2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28.4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45.8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714436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180 x 180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57.5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52.2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>
                          <a:effectLst/>
                        </a:rPr>
                        <a:t>67.1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>
                          <a:effectLst/>
                        </a:rPr>
                        <a:t>80.8</a:t>
                      </a: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8530228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CDC8EAD-3858-4614-9E1B-83F0184C54C2}"/>
              </a:ext>
            </a:extLst>
          </p:cNvPr>
          <p:cNvSpPr txBox="1"/>
          <p:nvPr/>
        </p:nvSpPr>
        <p:spPr>
          <a:xfrm>
            <a:off x="582577" y="1811203"/>
            <a:ext cx="450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Promedio de la eficiencia total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266ED34-0497-8F19-755E-D0F33389A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408124"/>
              </p:ext>
            </p:extLst>
          </p:nvPr>
        </p:nvGraphicFramePr>
        <p:xfrm>
          <a:off x="6327825" y="2379743"/>
          <a:ext cx="5295741" cy="306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560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8021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35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Tiempo empleado</a:t>
            </a:r>
          </a:p>
        </p:txBody>
      </p:sp>
      <p:pic>
        <p:nvPicPr>
          <p:cNvPr id="2" name="Imagen 1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A041B-CB88-722D-D62E-F59FFD4AA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4756" b="10015"/>
          <a:stretch/>
        </p:blipFill>
        <p:spPr>
          <a:xfrm>
            <a:off x="324708" y="538513"/>
            <a:ext cx="912627" cy="806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EDA72E5-1290-F5F6-4D6C-44A24AC710F9}"/>
                  </a:ext>
                </a:extLst>
              </p:cNvPr>
              <p:cNvSpPr txBox="1"/>
              <p:nvPr/>
            </p:nvSpPr>
            <p:spPr>
              <a:xfrm>
                <a:off x="706022" y="1474057"/>
                <a:ext cx="10417375" cy="5002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Tiempo en terminar el primer diseño de la antena meandro: Aproximadamente 25 horas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Tiempo ahorrado gracias al uso de macros en las 342 simulaciones: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𝑇𝑖𝑒𝑚𝑝𝑜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𝑎h𝑜𝑟𝑟𝑎𝑑𝑜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=20 ∙342∙</m:t>
                      </m:r>
                      <m:f>
                        <m:f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60 </m:t>
                          </m:r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s-ES_tradnl" sz="1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 114</m:t>
                      </m:r>
                      <m:func>
                        <m:func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_tradnl" sz="14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=01:54 </m:t>
                          </m:r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func>
                    </m:oMath>
                  </m:oMathPara>
                </a14:m>
                <a:endParaRPr lang="es-ES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Tiempo que supondría buscar una nueva red de adaptación: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𝑇𝑖𝑒𝑚𝑝𝑜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𝑠𝑖𝑚𝑢𝑙𝑎𝑐𝑖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𝑡𝑜𝑡𝑎𝑙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=80 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_tradnl" sz="14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42∙</m:t>
                      </m:r>
                      <m:f>
                        <m:fPr>
                          <m:ctrlPr>
                            <a:rPr lang="es-ES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60 </m:t>
                          </m:r>
                          <m:r>
                            <a:rPr lang="es-ES_tradnl" sz="1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s-ES_tradnl" sz="1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 56 </m:t>
                      </m:r>
                      <m:r>
                        <a:rPr lang="es-ES_tradnl" sz="1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𝑚𝑖𝑛</m:t>
                      </m:r>
                    </m:oMath>
                  </m:oMathPara>
                </a14:m>
                <a:endParaRPr lang="es-E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Ahorro con la macro para adaptar: </a:t>
                </a:r>
                <a:r>
                  <a:rPr lang="es-ES" sz="16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14 min</a:t>
                </a:r>
                <a:endParaRPr lang="es-ES" sz="14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EDA72E5-1290-F5F6-4D6C-44A24AC71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2" y="1474057"/>
                <a:ext cx="10417375" cy="5002267"/>
              </a:xfrm>
              <a:prstGeom prst="rect">
                <a:avLst/>
              </a:prstGeom>
              <a:blipFill>
                <a:blip r:embed="rId5"/>
                <a:stretch>
                  <a:fillRect l="-702" b="-158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132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36</a:t>
            </a:fld>
            <a:endParaRPr lang="es-ES" dirty="0"/>
          </a:p>
        </p:txBody>
      </p:sp>
      <p:pic>
        <p:nvPicPr>
          <p:cNvPr id="8" name="Gráfico 7" descr="Burbuja de chat">
            <a:extLst>
              <a:ext uri="{FF2B5EF4-FFF2-40B4-BE49-F238E27FC236}">
                <a16:creationId xmlns:a16="http://schemas.microsoft.com/office/drawing/2014/main" id="{55809C7B-708A-87CC-DA3E-275A48617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538513"/>
            <a:ext cx="914400" cy="9144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4C41CD-9272-412C-DD58-6E3B03B00D59}"/>
              </a:ext>
            </a:extLst>
          </p:cNvPr>
          <p:cNvSpPr txBox="1"/>
          <p:nvPr/>
        </p:nvSpPr>
        <p:spPr>
          <a:xfrm>
            <a:off x="792161" y="1850932"/>
            <a:ext cx="10567757" cy="473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Se ha conseguido diseñar una antena monopolo en forma de meandro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Los resultados han sido peor de lo esperado para 900 MHz y correctos para 890 MHz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La Antenna Booster es una solución muy robusta y reusable en comparación con antenas de diseño específico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Se ha mostrado como usar eficientemente CST Studio Suite, ahorrando hasta 2 horas en simulaciones múltiples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633681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44388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37</a:t>
            </a:fld>
            <a:endParaRPr lang="es-ES" dirty="0"/>
          </a:p>
        </p:txBody>
      </p:sp>
      <p:pic>
        <p:nvPicPr>
          <p:cNvPr id="8" name="Gráfico 7" descr="Burbuja de chat">
            <a:extLst>
              <a:ext uri="{FF2B5EF4-FFF2-40B4-BE49-F238E27FC236}">
                <a16:creationId xmlns:a16="http://schemas.microsoft.com/office/drawing/2014/main" id="{55809C7B-708A-87CC-DA3E-275A48617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538513"/>
            <a:ext cx="914400" cy="9144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Lineas futuras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4C41CD-9272-412C-DD58-6E3B03B00D59}"/>
              </a:ext>
            </a:extLst>
          </p:cNvPr>
          <p:cNvSpPr txBox="1"/>
          <p:nvPr/>
        </p:nvSpPr>
        <p:spPr>
          <a:xfrm>
            <a:off x="792161" y="1850932"/>
            <a:ext cx="10567757" cy="406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Estudiar con el ejemplo del meandro, cómo mejorar el ancho de banda manteniendo una buena adaptación.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Estudiar cómo afectan las corrientes opuestas en el meandro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Simular el meandro con otros softwares como IE3D, HFSS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2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844964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F9740157-43C0-65D0-B3BC-E28D2392B4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 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42F33652-B619-DBDA-61A6-346F691EC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6" y="150026"/>
            <a:ext cx="2001289" cy="77862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9812E02-B38C-1DC2-EF25-6CB38567EF08}"/>
              </a:ext>
            </a:extLst>
          </p:cNvPr>
          <p:cNvSpPr/>
          <p:nvPr/>
        </p:nvSpPr>
        <p:spPr>
          <a:xfrm>
            <a:off x="1352549" y="2203173"/>
            <a:ext cx="9486900" cy="2451654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</a:t>
            </a:r>
            <a:endParaRPr lang="es-E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7326E4-0A21-139E-7ED6-57B9ED889EBB}"/>
              </a:ext>
            </a:extLst>
          </p:cNvPr>
          <p:cNvSpPr txBox="1"/>
          <p:nvPr/>
        </p:nvSpPr>
        <p:spPr>
          <a:xfrm>
            <a:off x="4484412" y="816957"/>
            <a:ext cx="32231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n>
                  <a:solidFill>
                    <a:schemeClr val="tx1"/>
                  </a:solidFill>
                </a:ln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MÁSTER DE INGENIERÍA DE TELECOMUNICACIONES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805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36324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4</a:t>
            </a:fld>
            <a:endParaRPr lang="es-ES" dirty="0"/>
          </a:p>
        </p:txBody>
      </p:sp>
      <p:pic>
        <p:nvPicPr>
          <p:cNvPr id="2" name="Gráfico 1" descr="Diana">
            <a:extLst>
              <a:ext uri="{FF2B5EF4-FFF2-40B4-BE49-F238E27FC236}">
                <a16:creationId xmlns:a16="http://schemas.microsoft.com/office/drawing/2014/main" id="{3973A59F-661D-5331-3F28-FA0C7C53F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474296"/>
            <a:ext cx="914400" cy="9144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4" y="276683"/>
            <a:ext cx="5860757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Planificación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6252BAD-EEB7-4D32-5B10-4F75C5C87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362" y="2107952"/>
            <a:ext cx="10354322" cy="28668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F2B71B-423E-D23B-C437-BF68CAAC6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362" y="2045174"/>
            <a:ext cx="5237163" cy="44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-4064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Gráfico 7" descr="Internet de las cosas con relleno sólido">
            <a:extLst>
              <a:ext uri="{FF2B5EF4-FFF2-40B4-BE49-F238E27FC236}">
                <a16:creationId xmlns:a16="http://schemas.microsoft.com/office/drawing/2014/main" id="{72E6686C-1723-8485-667B-79A45BCB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484374"/>
            <a:ext cx="914400" cy="914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36324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5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4" y="276683"/>
            <a:ext cx="6452236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Antenas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F4FC162-BF8A-85D5-5F1D-C280EF1834A3}"/>
              </a:ext>
            </a:extLst>
          </p:cNvPr>
          <p:cNvSpPr txBox="1"/>
          <p:nvPr/>
        </p:nvSpPr>
        <p:spPr>
          <a:xfrm>
            <a:off x="792162" y="1408852"/>
            <a:ext cx="8697755" cy="410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Las Antenas son las partes de los sistemas de telecomunicación específicamente diseñadas para radiar o recibir ondas electromagnéticas.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Presentadas por Heinrich Hertz en el 1888 en base a los estudios de James Clerk Maxwell.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El tamaño de la antena suele ser proporcional a la longitud de onda de operación.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La longitud de onda para 900 MHz es de 33.3 cm.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7EE70A4-9342-0325-353E-13D16915EDCE}"/>
                  </a:ext>
                </a:extLst>
              </p:cNvPr>
              <p:cNvSpPr txBox="1"/>
              <p:nvPr/>
            </p:nvSpPr>
            <p:spPr>
              <a:xfrm>
                <a:off x="10253266" y="5169689"/>
                <a:ext cx="1821200" cy="628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λ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7EE70A4-9342-0325-353E-13D16915E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266" y="5169689"/>
                <a:ext cx="1821200" cy="628249"/>
              </a:xfrm>
              <a:prstGeom prst="rect">
                <a:avLst/>
              </a:prstGeom>
              <a:blipFill>
                <a:blip r:embed="rId6"/>
                <a:stretch>
                  <a:fillRect l="-36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 descr="Diagrama, Esquemático&#10;&#10;Descripción generada automáticamente">
            <a:extLst>
              <a:ext uri="{FF2B5EF4-FFF2-40B4-BE49-F238E27FC236}">
                <a16:creationId xmlns:a16="http://schemas.microsoft.com/office/drawing/2014/main" id="{DA75BDEF-99B7-5893-D67D-043F4033B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409" y="2371283"/>
            <a:ext cx="2458768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8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-4064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Gráfico 7" descr="Internet de las cosas con relleno sólido">
            <a:extLst>
              <a:ext uri="{FF2B5EF4-FFF2-40B4-BE49-F238E27FC236}">
                <a16:creationId xmlns:a16="http://schemas.microsoft.com/office/drawing/2014/main" id="{72E6686C-1723-8485-667B-79A45BCB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484374"/>
            <a:ext cx="914400" cy="914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36324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6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4" y="276683"/>
            <a:ext cx="6452236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Internet of Things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F4FC162-BF8A-85D5-5F1D-C280EF1834A3}"/>
              </a:ext>
            </a:extLst>
          </p:cNvPr>
          <p:cNvSpPr txBox="1"/>
          <p:nvPr/>
        </p:nvSpPr>
        <p:spPr>
          <a:xfrm>
            <a:off x="826655" y="1408852"/>
            <a:ext cx="8418946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Conectividad de millones de dispositivos a internet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Tendencia a la miniaturización de los dispositivos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Búsqueda de la eficiencia mediante el uso de antenas eficientes y protocolos de comunicación como </a:t>
            </a:r>
            <a:r>
              <a:rPr lang="es-ES" sz="2200" dirty="0" err="1"/>
              <a:t>LoRa</a:t>
            </a:r>
            <a:r>
              <a:rPr lang="es-ES" sz="2200" dirty="0"/>
              <a:t> (Long </a:t>
            </a:r>
            <a:r>
              <a:rPr lang="es-ES" sz="2200" dirty="0" err="1"/>
              <a:t>Range</a:t>
            </a:r>
            <a:r>
              <a:rPr lang="es-ES" sz="2200" dirty="0"/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Europa (867 – 870 MHz), Estados Unidos (902 – 928 MHz)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200" dirty="0"/>
              <a:t>Reusabilidad de las antenas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pic>
        <p:nvPicPr>
          <p:cNvPr id="5" name="Imagen 4" descr="Imagen que contiene parada&#10;&#10;Descripción generada automáticamente">
            <a:extLst>
              <a:ext uri="{FF2B5EF4-FFF2-40B4-BE49-F238E27FC236}">
                <a16:creationId xmlns:a16="http://schemas.microsoft.com/office/drawing/2014/main" id="{C46E6AC4-08E1-0E34-1818-DC6CC54D8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82" y="3201922"/>
            <a:ext cx="3001818" cy="30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1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-4064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Gráfico 7" descr="Internet de las cosas con relleno sólido">
            <a:extLst>
              <a:ext uri="{FF2B5EF4-FFF2-40B4-BE49-F238E27FC236}">
                <a16:creationId xmlns:a16="http://schemas.microsoft.com/office/drawing/2014/main" id="{72E6686C-1723-8485-667B-79A45BCB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484374"/>
            <a:ext cx="914400" cy="914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36324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7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Parámetros de los materiales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4FC162-BF8A-85D5-5F1D-C280EF1834A3}"/>
                  </a:ext>
                </a:extLst>
              </p:cNvPr>
              <p:cNvSpPr txBox="1"/>
              <p:nvPr/>
            </p:nvSpPr>
            <p:spPr>
              <a:xfrm>
                <a:off x="792162" y="2158502"/>
                <a:ext cx="6683459" cy="3456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Substrato: constante dieléctrica </a:t>
                </a:r>
                <a:r>
                  <a:rPr lang="es-ES" sz="18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ε</a:t>
                </a:r>
                <a:r>
                  <a:rPr lang="es-ES" sz="1800" baseline="-25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s-ES" sz="1800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dirty="0"/>
                  <a:t>y tangente de pérdidas: </a:t>
                </a:r>
                <a:r>
                  <a:rPr lang="es-ES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S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𝑡𝑎𝑛</m:t>
                    </m:r>
                    <m:r>
                      <a:rPr lang="es-ES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s-ES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s-ES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num>
                      <m:den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ε</m:t>
                            </m:r>
                          </m:e>
                          <m:sub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s-ES" sz="1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Conductor: conductividad </a:t>
                </a:r>
                <a:r>
                  <a:rPr lang="es-E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σ</a:t>
                </a:r>
                <a:endParaRPr lang="es-ES" sz="2200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s-ES" sz="2200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s-ES" sz="20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4FC162-BF8A-85D5-5F1D-C280EF18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2" y="2158502"/>
                <a:ext cx="6683459" cy="3456459"/>
              </a:xfrm>
              <a:prstGeom prst="rect">
                <a:avLst/>
              </a:prstGeom>
              <a:blipFill>
                <a:blip r:embed="rId6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DCB711D7-1D32-025F-7F48-3FD4AE0AF204}"/>
              </a:ext>
            </a:extLst>
          </p:cNvPr>
          <p:cNvSpPr txBox="1"/>
          <p:nvPr/>
        </p:nvSpPr>
        <p:spPr>
          <a:xfrm>
            <a:off x="7355550" y="2144226"/>
            <a:ext cx="4753324" cy="6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200" dirty="0"/>
              <a:t>Usado: FR-4, </a:t>
            </a:r>
            <a:r>
              <a:rPr lang="pt-BR" sz="2200" dirty="0" err="1"/>
              <a:t>con</a:t>
            </a:r>
            <a:r>
              <a:rPr lang="pt-BR" sz="2200" dirty="0"/>
              <a:t> </a:t>
            </a:r>
            <a:r>
              <a:rPr lang="pt-BR" sz="2200" dirty="0" err="1"/>
              <a:t>ε</a:t>
            </a:r>
            <a:r>
              <a:rPr lang="pt-BR" sz="1200" dirty="0" err="1"/>
              <a:t>r</a:t>
            </a:r>
            <a:r>
              <a:rPr lang="pt-BR" sz="2200" dirty="0"/>
              <a:t> = 4.15, </a:t>
            </a:r>
            <a:r>
              <a:rPr lang="pt-BR" sz="2200" dirty="0" err="1"/>
              <a:t>tanδ</a:t>
            </a:r>
            <a:r>
              <a:rPr lang="pt-BR" sz="2200" dirty="0"/>
              <a:t> = 0.017</a:t>
            </a:r>
            <a:endParaRPr lang="es-ES" sz="2200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8A20AF0-7AD5-5F98-525E-77DEE36FF591}"/>
              </a:ext>
            </a:extLst>
          </p:cNvPr>
          <p:cNvCxnSpPr/>
          <p:nvPr/>
        </p:nvCxnSpPr>
        <p:spPr>
          <a:xfrm>
            <a:off x="6769768" y="2602858"/>
            <a:ext cx="497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476DA1C-C91E-9967-CC6B-293A3AE022E3}"/>
              </a:ext>
            </a:extLst>
          </p:cNvPr>
          <p:cNvCxnSpPr>
            <a:cxnSpLocks/>
          </p:cNvCxnSpPr>
          <p:nvPr/>
        </p:nvCxnSpPr>
        <p:spPr>
          <a:xfrm>
            <a:off x="4531895" y="4102795"/>
            <a:ext cx="27351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21BD433-0609-982B-9ABC-0C2CC0AAD7C2}"/>
              </a:ext>
            </a:extLst>
          </p:cNvPr>
          <p:cNvSpPr txBox="1"/>
          <p:nvPr/>
        </p:nvSpPr>
        <p:spPr>
          <a:xfrm>
            <a:off x="7355549" y="3622252"/>
            <a:ext cx="4924927" cy="674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200" dirty="0"/>
              <a:t>Usado: Cobre puro con σ = 5.96 · 10</a:t>
            </a:r>
            <a:r>
              <a:rPr lang="es-ES" sz="2200" baseline="30000" dirty="0"/>
              <a:t>7</a:t>
            </a:r>
            <a:r>
              <a:rPr lang="es-ES" sz="2200" dirty="0"/>
              <a:t> S/m</a:t>
            </a:r>
          </a:p>
        </p:txBody>
      </p:sp>
    </p:spTree>
    <p:extLst>
      <p:ext uri="{BB962C8B-B14F-4D97-AF65-F5344CB8AC3E}">
        <p14:creationId xmlns:p14="http://schemas.microsoft.com/office/powerpoint/2010/main" val="227132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Gráfico 7" descr="Internet de las cosas con relleno sólido">
            <a:extLst>
              <a:ext uri="{FF2B5EF4-FFF2-40B4-BE49-F238E27FC236}">
                <a16:creationId xmlns:a16="http://schemas.microsoft.com/office/drawing/2014/main" id="{72E6686C-1723-8485-667B-79A45BCB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484374"/>
            <a:ext cx="914400" cy="914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36324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8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Parámetros de las antenas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4FC162-BF8A-85D5-5F1D-C280EF1834A3}"/>
                  </a:ext>
                </a:extLst>
              </p:cNvPr>
              <p:cNvSpPr txBox="1"/>
              <p:nvPr/>
            </p:nvSpPr>
            <p:spPr>
              <a:xfrm>
                <a:off x="792162" y="1850932"/>
                <a:ext cx="6683459" cy="424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Impedancia de entrada: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4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sub>
                      </m:sSub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s-E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s-ES" sz="1800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Coeficiente de reflexión: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40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es-ES" sz="2400" b="0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sz="2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s-ES" sz="2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2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sz="24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4FC162-BF8A-85D5-5F1D-C280EF18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2" y="1850932"/>
                <a:ext cx="6683459" cy="4246804"/>
              </a:xfrm>
              <a:prstGeom prst="rect">
                <a:avLst/>
              </a:prstGeom>
              <a:blipFill>
                <a:blip r:embed="rId6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433A1886-453F-ACB0-D5A4-55DF68187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4802" y="1791030"/>
            <a:ext cx="3843408" cy="41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52">
            <a:extLst>
              <a:ext uri="{FF2B5EF4-FFF2-40B4-BE49-F238E27FC236}">
                <a16:creationId xmlns:a16="http://schemas.microsoft.com/office/drawing/2014/main" id="{18391D9C-E91E-BCBF-CE9F-36FCC19EC968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Gráfico 7" descr="Internet de las cosas con relleno sólido">
            <a:extLst>
              <a:ext uri="{FF2B5EF4-FFF2-40B4-BE49-F238E27FC236}">
                <a16:creationId xmlns:a16="http://schemas.microsoft.com/office/drawing/2014/main" id="{72E6686C-1723-8485-667B-79A45BCB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962" y="484374"/>
            <a:ext cx="914400" cy="914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278817-0C20-628A-45DE-15E907AC6D22}"/>
              </a:ext>
            </a:extLst>
          </p:cNvPr>
          <p:cNvSpPr/>
          <p:nvPr/>
        </p:nvSpPr>
        <p:spPr>
          <a:xfrm>
            <a:off x="0" y="6520401"/>
            <a:ext cx="12192000" cy="365126"/>
          </a:xfrm>
          <a:prstGeom prst="rect">
            <a:avLst/>
          </a:prstGeom>
          <a:solidFill>
            <a:srgbClr val="73EDFF"/>
          </a:solidFill>
          <a:ln w="28575">
            <a:solidFill>
              <a:srgbClr val="0000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 antenas pequeñas para dispositivos IoT en banda ISM 900				Javier García Sánchez</a:t>
            </a:r>
            <a:endParaRPr lang="es-ES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4EF1-28D2-7743-9FD4-5D7D6413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826" y="6510323"/>
            <a:ext cx="363245" cy="365125"/>
          </a:xfrm>
        </p:spPr>
        <p:txBody>
          <a:bodyPr/>
          <a:lstStyle/>
          <a:p>
            <a:fld id="{811217FE-569B-41B2-B64F-43D6714C89D1}" type="slidenum">
              <a:rPr lang="es-ES" sz="2000" smtClean="0"/>
              <a:t>9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8718F9B-5033-70CE-3217-DFFBF718E51E}"/>
              </a:ext>
            </a:extLst>
          </p:cNvPr>
          <p:cNvSpPr txBox="1">
            <a:spLocks/>
          </p:cNvSpPr>
          <p:nvPr/>
        </p:nvSpPr>
        <p:spPr>
          <a:xfrm>
            <a:off x="1584323" y="276683"/>
            <a:ext cx="744738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noProof="1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Parámetros de las antenas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4FC162-BF8A-85D5-5F1D-C280EF1834A3}"/>
                  </a:ext>
                </a:extLst>
              </p:cNvPr>
              <p:cNvSpPr txBox="1"/>
              <p:nvPr/>
            </p:nvSpPr>
            <p:spPr>
              <a:xfrm>
                <a:off x="792162" y="1850932"/>
                <a:ext cx="6683459" cy="2867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s-ES" sz="2200" dirty="0"/>
                  <a:t>Ancho de banda: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𝐵𝑊</m:t>
                      </m:r>
                      <m:r>
                        <a:rPr lang="es-ES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%</m:t>
                          </m:r>
                        </m:e>
                      </m:d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∙100 </m:t>
                      </m:r>
                    </m:oMath>
                  </m:oMathPara>
                </a14:m>
                <a:endParaRPr lang="es-ES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endParaRPr lang="es-ES" sz="22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F4FC162-BF8A-85D5-5F1D-C280EF18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62" y="1850932"/>
                <a:ext cx="6683459" cy="2867836"/>
              </a:xfrm>
              <a:prstGeom prst="rect">
                <a:avLst/>
              </a:prstGeom>
              <a:blipFill>
                <a:blip r:embed="rId6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 descr="Gráfico&#10;&#10;Descripción generada automáticamente">
            <a:extLst>
              <a:ext uri="{FF2B5EF4-FFF2-40B4-BE49-F238E27FC236}">
                <a16:creationId xmlns:a16="http://schemas.microsoft.com/office/drawing/2014/main" id="{E42BB1BC-AFA4-54A7-A2C8-1461B67F1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2151" y="2134640"/>
            <a:ext cx="6208315" cy="3176434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7DC08EC-AAB2-C7B5-87FD-1D984F4B4B3C}"/>
              </a:ext>
            </a:extLst>
          </p:cNvPr>
          <p:cNvCxnSpPr>
            <a:cxnSpLocks/>
          </p:cNvCxnSpPr>
          <p:nvPr/>
        </p:nvCxnSpPr>
        <p:spPr>
          <a:xfrm>
            <a:off x="8389398" y="2435595"/>
            <a:ext cx="0" cy="257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8E2D1C6-78DA-43DD-845D-3BECFC9C93D6}"/>
              </a:ext>
            </a:extLst>
          </p:cNvPr>
          <p:cNvCxnSpPr>
            <a:cxnSpLocks/>
          </p:cNvCxnSpPr>
          <p:nvPr/>
        </p:nvCxnSpPr>
        <p:spPr>
          <a:xfrm>
            <a:off x="9118846" y="2435595"/>
            <a:ext cx="0" cy="2574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EFA07BC-6938-39F0-3021-80F7C1E3080C}"/>
              </a:ext>
            </a:extLst>
          </p:cNvPr>
          <p:cNvCxnSpPr/>
          <p:nvPr/>
        </p:nvCxnSpPr>
        <p:spPr>
          <a:xfrm>
            <a:off x="8469297" y="2836200"/>
            <a:ext cx="56240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B38BE-6FCF-D1FE-4122-7C7C3A784853}"/>
              </a:ext>
            </a:extLst>
          </p:cNvPr>
          <p:cNvSpPr txBox="1"/>
          <p:nvPr/>
        </p:nvSpPr>
        <p:spPr>
          <a:xfrm>
            <a:off x="8489349" y="2480624"/>
            <a:ext cx="58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BW</a:t>
            </a:r>
          </a:p>
        </p:txBody>
      </p:sp>
    </p:spTree>
    <p:extLst>
      <p:ext uri="{BB962C8B-B14F-4D97-AF65-F5344CB8AC3E}">
        <p14:creationId xmlns:p14="http://schemas.microsoft.com/office/powerpoint/2010/main" val="3744927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2056</Words>
  <Application>Microsoft Office PowerPoint</Application>
  <PresentationFormat>Panorámica</PresentationFormat>
  <Paragraphs>331</Paragraphs>
  <Slides>38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García Sánchez, Javier</dc:creator>
  <cp:lastModifiedBy>García Sánchez, Javier</cp:lastModifiedBy>
  <cp:revision>12</cp:revision>
  <dcterms:created xsi:type="dcterms:W3CDTF">2023-06-26T16:10:59Z</dcterms:created>
  <dcterms:modified xsi:type="dcterms:W3CDTF">2023-07-08T16:17:03Z</dcterms:modified>
</cp:coreProperties>
</file>