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4" r:id="rId3"/>
    <p:sldId id="285" r:id="rId4"/>
    <p:sldId id="278" r:id="rId5"/>
    <p:sldId id="280" r:id="rId6"/>
    <p:sldId id="281" r:id="rId7"/>
    <p:sldId id="287" r:id="rId8"/>
    <p:sldId id="258" r:id="rId9"/>
    <p:sldId id="262" r:id="rId10"/>
    <p:sldId id="263" r:id="rId11"/>
    <p:sldId id="282" r:id="rId12"/>
    <p:sldId id="260" r:id="rId13"/>
    <p:sldId id="288" r:id="rId14"/>
    <p:sldId id="290" r:id="rId15"/>
    <p:sldId id="289" r:id="rId16"/>
    <p:sldId id="272" r:id="rId17"/>
    <p:sldId id="291" r:id="rId18"/>
    <p:sldId id="267" r:id="rId19"/>
    <p:sldId id="292" r:id="rId20"/>
    <p:sldId id="28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794" autoAdjust="0"/>
  </p:normalViewPr>
  <p:slideViewPr>
    <p:cSldViewPr snapToGrid="0">
      <p:cViewPr varScale="1">
        <p:scale>
          <a:sx n="70" d="100"/>
          <a:sy n="70" d="100"/>
        </p:scale>
        <p:origin x="8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F40A2-F9F7-4DEE-BF42-2D31402AF4A3}" type="datetimeFigureOut">
              <a:rPr lang="es-ES" smtClean="0"/>
              <a:t>10/06/2023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9AA04-74BA-4965-8E73-58F9D50AD2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98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0" i="0" dirty="0">
              <a:solidFill>
                <a:srgbClr val="343541"/>
              </a:solidFill>
              <a:effectLst/>
              <a:latin typeface="Söhne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AA04-74BA-4965-8E73-58F9D50AD2D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02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0" i="0" dirty="0">
              <a:solidFill>
                <a:srgbClr val="343541"/>
              </a:solidFill>
              <a:effectLst/>
              <a:latin typeface="Söhne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AA04-74BA-4965-8E73-58F9D50AD2D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12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0" i="0" dirty="0">
              <a:solidFill>
                <a:srgbClr val="343541"/>
              </a:solidFill>
              <a:effectLst/>
              <a:latin typeface="Söhne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AA04-74BA-4965-8E73-58F9D50AD2D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7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AA04-74BA-4965-8E73-58F9D50AD2D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14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AA04-74BA-4965-8E73-58F9D50AD2D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530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AA04-74BA-4965-8E73-58F9D50AD2D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53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7E47B-8FEE-E8AD-94F2-CC4BF2CEE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05AE6E-68C7-AECD-3F07-919ABDA39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9E7E4D-C6FA-38A9-54AA-4238A114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51C0-89F8-4E0A-9F65-19D075A14A78}" type="datetime1">
              <a:rPr lang="es-ES" smtClean="0"/>
              <a:t>10/06/2023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A4709B-3AC5-3C31-7D49-CAB0F1B0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Juan Pedro Zárate Díaz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6BE9F9-E316-18CA-60F3-B8DBDA00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5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DBF1D-3EB3-2A10-7EA1-802E6C44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4CA9BA-3DD7-9F8B-2350-4E7F80F30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47ABEA-9600-AE9B-E7B1-22D3593E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5644-EBA5-4D63-890B-1CA3DC41F190}" type="datetime1">
              <a:rPr lang="es-ES" smtClean="0"/>
              <a:t>10/06/2023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BD9185-C9D5-588A-6BF7-E27E0422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Juan Pedro Zárate Díaz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13576A-A00A-FDBE-E895-A3629864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2A7E13-178F-E048-F78C-52E97FDFF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7649D-F389-74C5-5ED9-B97B60320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FA4D0C-4EA0-71C2-8D6D-3EDAA71F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61A6-7E1C-43CE-8F51-CD06DFAAD97D}" type="datetime1">
              <a:rPr lang="es-ES" smtClean="0"/>
              <a:t>10/06/2023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DC1418-7F2D-EC10-2F88-F1C92456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Juan Pedro Zárate Díaz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0DF5A5-270A-8C64-D686-AC9CCA49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23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CA56A-D760-9B22-4C8A-87E23EE1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154EE-0444-B660-3856-8EA91A6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7FFB0B-7C21-934C-40A1-ED3B3062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F008-5CC0-4B5A-852F-FC40F2C28ABD}" type="datetime1">
              <a:rPr lang="es-ES" smtClean="0"/>
              <a:t>10/06/2023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7337F6-6803-1A8B-4F41-227AB1D3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Juan Pedro Zárate Díaz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F272CB-001F-8E81-FACE-F7B766E4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20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285D6-BDF3-9DF2-5DD2-E9602979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B10D88-1557-90C1-6390-7131DA0C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BB8FCB-EF42-9E3E-81CB-C1DE1D41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7AAC-88E1-44AA-90C8-6EB1EEF6F285}" type="datetime1">
              <a:rPr lang="es-ES" smtClean="0"/>
              <a:t>10/06/2023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9B7B8-22AD-CB89-2F2B-49B72398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Juan Pedro Zárate Díaz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9585DB-1A06-E67C-75E4-1D3624B1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72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7F91D-E932-6907-1221-25C2F906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85FD2F-6083-3B9B-3558-6ED934147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BACA74-2489-05B2-06AA-6DD200D2D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A9D17-28F9-9509-3F19-03D014E6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DAEF-CA4F-4D9C-8ED4-58CEA13B47D9}" type="datetime1">
              <a:rPr lang="es-ES" smtClean="0"/>
              <a:t>10/06/2023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2DB0F7-1B02-A209-E8C6-615E17F0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Juan Pedro Zárate Díaz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875EA2-CDFD-2DF7-35F6-FC2D203C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96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E8A71-2F1C-47B4-EFA9-3BEBE3288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69E1BB-FFC0-0536-C770-37F273153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2955DF-4CC6-0D6F-A918-4BE32CCDB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0BE829-DF6C-ADCA-FC25-77C599608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852C36-C8BE-A113-E5DA-B9263DCC7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71F3CC-C358-D900-1207-A6B4DC9D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1C97-12F6-4B2F-9D64-56F1D8193CFF}" type="datetime1">
              <a:rPr lang="es-ES" smtClean="0"/>
              <a:t>10/06/2023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0F03EC-4ABA-0AE0-57FD-A01188D2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Juan Pedro Zárate Díaz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46048D-0C43-3080-FDC0-E39A20E9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75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BE892-1A4F-438D-3CB8-E10F1FC7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42A819-9104-2A12-5028-77F1B05E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AAC-38E8-4680-9F0B-904B725DC20A}" type="datetime1">
              <a:rPr lang="es-ES" smtClean="0"/>
              <a:t>10/06/2023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173A8A-70BD-65C6-DA7A-AD6BDBBD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Juan Pedro Zárate Díaz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0B287E-57C9-856C-6A84-11E052E0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01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4BEB8E-DF3F-438F-4C8D-475B28AE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80F4-5DDA-434F-AFD5-863F2C739B31}" type="datetime1">
              <a:rPr lang="es-ES" smtClean="0"/>
              <a:t>10/06/2023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2F1F7D-5FF5-CE06-DFF2-0CF29E0C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Juan Pedro Zárate Díaz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64B2A3-F466-8381-A5F5-A43C3CC9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2F6C2-2721-758B-AD35-B6453423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0711FA-4BF2-A24B-8B07-4B5F4B02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2B99C9-6EAA-A755-8E1D-DBF0CC28B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A41858-8D89-2263-DC04-BADD4809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01BE-67A4-4BF5-8936-AB266A502479}" type="datetime1">
              <a:rPr lang="es-ES" smtClean="0"/>
              <a:t>10/06/2023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590EC0-3E7D-813E-30B2-D2B98AF8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Juan Pedro Zárate Díaz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ECAC1D-84E6-6D41-F683-0A1A5E63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08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040ED-7D75-FE55-7F51-D0A211F5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7B0F0A-9763-47D9-10B4-352A26B9F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576D23-C133-6B10-37F7-29E23C11A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8DF866-8602-D8BC-E059-AA742032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EAAB-CDAA-40C4-84D6-B2B5623417D3}" type="datetime1">
              <a:rPr lang="es-ES" smtClean="0"/>
              <a:t>10/06/2023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EE2FAE-6841-2B6D-1847-199046C5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Juan Pedro Zárate Díaz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0C1410-C2F7-C844-F68A-91E24037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71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C770B7-4637-E831-17A6-C08D8A4F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F09175-FA18-037C-B635-315E4914A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81F1C5-CB07-FFC6-2D02-BA23B097B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50E6-CE78-477B-8835-B05BE202CA58}" type="datetime1">
              <a:rPr lang="es-ES" smtClean="0"/>
              <a:t>10/06/2023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4743DB-6B06-74E5-C80D-CFE4577B5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Juan Pedro Zárate Díaz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9A4FAA-44FB-2F26-0CE3-711AD0B6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E2DF-3E27-4CE7-86AE-2F04B3E61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38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77910B89-8B56-433C-1EF8-064A34D7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7E5DC03-B21F-7205-1004-23BEC9542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722" y="1183800"/>
            <a:ext cx="4712556" cy="40497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86ADA9F-9E74-D9C1-9CA3-9B79B6E78175}"/>
              </a:ext>
            </a:extLst>
          </p:cNvPr>
          <p:cNvSpPr txBox="1"/>
          <p:nvPr/>
        </p:nvSpPr>
        <p:spPr>
          <a:xfrm>
            <a:off x="2948609" y="5356396"/>
            <a:ext cx="6294782" cy="999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Defined Network </a:t>
            </a:r>
            <a:endParaRPr lang="es-ES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5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Solución</a:t>
            </a:r>
            <a:r>
              <a:rPr lang="en-US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Cisco SDA)</a:t>
            </a:r>
            <a:endParaRPr lang="es-ES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A9948B4-2139-7B36-DB14-FEA42D39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1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4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9C2DB9-0D21-0B70-E78E-32B93E62D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077" y="1116059"/>
            <a:ext cx="6933845" cy="527249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40B536B-1BA8-1FF8-309A-29905CD5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10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1C7E608-0CC6-FFD6-68EB-12A40882A748}"/>
              </a:ext>
            </a:extLst>
          </p:cNvPr>
          <p:cNvSpPr/>
          <p:nvPr/>
        </p:nvSpPr>
        <p:spPr>
          <a:xfrm rot="5400000">
            <a:off x="-253849" y="573465"/>
            <a:ext cx="1328057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7E2076-3CC8-5BE1-EF7B-A92DF8B3810E}"/>
              </a:ext>
            </a:extLst>
          </p:cNvPr>
          <p:cNvSpPr txBox="1"/>
          <p:nvPr/>
        </p:nvSpPr>
        <p:spPr>
          <a:xfrm>
            <a:off x="600502" y="248529"/>
            <a:ext cx="455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/>
              <a:t>SOLUCIÓN CISCO SDA</a:t>
            </a:r>
          </a:p>
          <a:p>
            <a:endParaRPr lang="es-ES" dirty="0"/>
          </a:p>
          <a:p>
            <a:r>
              <a:rPr lang="es-ES" b="1" dirty="0"/>
              <a:t>Roles en SDA</a:t>
            </a:r>
          </a:p>
        </p:txBody>
      </p:sp>
      <p:pic>
        <p:nvPicPr>
          <p:cNvPr id="7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9AEC076F-2B33-DB7A-5425-17B854471F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1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545935-F101-A17F-EAE4-74A31C779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21" y="2689550"/>
            <a:ext cx="4965368" cy="241967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4982E67-4E0E-14A5-4E11-F68DE4208873}"/>
              </a:ext>
            </a:extLst>
          </p:cNvPr>
          <p:cNvSpPr/>
          <p:nvPr/>
        </p:nvSpPr>
        <p:spPr>
          <a:xfrm>
            <a:off x="1226116" y="4837719"/>
            <a:ext cx="2802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Underlay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2CADFD-CBB4-B9D3-2244-D0A22A589644}"/>
              </a:ext>
            </a:extLst>
          </p:cNvPr>
          <p:cNvSpPr txBox="1"/>
          <p:nvPr/>
        </p:nvSpPr>
        <p:spPr>
          <a:xfrm>
            <a:off x="5891354" y="3006449"/>
            <a:ext cx="591502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Plano de control se basa en LISP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5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Plano de datos se basa en VXLAN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5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Plano de políticas se basa en CTS</a:t>
            </a:r>
          </a:p>
          <a:p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93D3819-4562-75C0-C514-A4E0CDA3897F}"/>
              </a:ext>
            </a:extLst>
          </p:cNvPr>
          <p:cNvSpPr/>
          <p:nvPr/>
        </p:nvSpPr>
        <p:spPr>
          <a:xfrm>
            <a:off x="1226116" y="1766220"/>
            <a:ext cx="239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Overlay</a:t>
            </a:r>
            <a:endParaRPr lang="es-E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1578AE7-581D-EDDB-D8FC-3AF987CE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11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582B279-FEAA-2A01-E97B-4278BE56EDF5}"/>
              </a:ext>
            </a:extLst>
          </p:cNvPr>
          <p:cNvSpPr/>
          <p:nvPr/>
        </p:nvSpPr>
        <p:spPr>
          <a:xfrm rot="5400000">
            <a:off x="-253849" y="573465"/>
            <a:ext cx="1328057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3A34E2-839F-07AB-BFB7-1FC314023744}"/>
              </a:ext>
            </a:extLst>
          </p:cNvPr>
          <p:cNvSpPr txBox="1"/>
          <p:nvPr/>
        </p:nvSpPr>
        <p:spPr>
          <a:xfrm>
            <a:off x="600502" y="248529"/>
            <a:ext cx="455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/>
              <a:t>SOLUCIÓN CISCO SDA</a:t>
            </a:r>
          </a:p>
          <a:p>
            <a:endParaRPr lang="es-ES" dirty="0"/>
          </a:p>
          <a:p>
            <a:r>
              <a:rPr lang="es-ES" b="1" dirty="0" err="1"/>
              <a:t>Overlay</a:t>
            </a:r>
            <a:r>
              <a:rPr lang="es-ES" b="1" dirty="0"/>
              <a:t> vs </a:t>
            </a:r>
            <a:r>
              <a:rPr lang="es-ES" b="1" dirty="0" err="1"/>
              <a:t>Underlay</a:t>
            </a:r>
            <a:endParaRPr lang="es-ES" b="1" dirty="0"/>
          </a:p>
        </p:txBody>
      </p:sp>
      <p:pic>
        <p:nvPicPr>
          <p:cNvPr id="7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ACC3DAED-689F-5705-9231-DCCCB0FC7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2F36BDE-6D8C-CC4C-9779-F9A07CB5A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6" y="1771494"/>
            <a:ext cx="5888990" cy="3751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23B442-4BE9-275C-10C4-B88378E69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265" y="1962563"/>
            <a:ext cx="4892723" cy="356054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8F56E16-E360-3AB6-93F4-AC3412006DB5}"/>
              </a:ext>
            </a:extLst>
          </p:cNvPr>
          <p:cNvSpPr/>
          <p:nvPr/>
        </p:nvSpPr>
        <p:spPr>
          <a:xfrm>
            <a:off x="1455784" y="5276121"/>
            <a:ext cx="358059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Macro-Segmentación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1DCB850-D98A-627D-9982-B7A265DA3450}"/>
              </a:ext>
            </a:extLst>
          </p:cNvPr>
          <p:cNvSpPr/>
          <p:nvPr/>
        </p:nvSpPr>
        <p:spPr>
          <a:xfrm>
            <a:off x="7250197" y="5276121"/>
            <a:ext cx="348601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Micro-Segmentación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E8B20D6-6B19-D787-DE93-6ED25472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12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B767494-B8D7-8AEC-0B30-55670F64747E}"/>
              </a:ext>
            </a:extLst>
          </p:cNvPr>
          <p:cNvSpPr/>
          <p:nvPr/>
        </p:nvSpPr>
        <p:spPr>
          <a:xfrm rot="5400000">
            <a:off x="-253849" y="573465"/>
            <a:ext cx="1328057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20B18C-95BB-A5E6-2426-A1C3DF22F029}"/>
              </a:ext>
            </a:extLst>
          </p:cNvPr>
          <p:cNvSpPr txBox="1"/>
          <p:nvPr/>
        </p:nvSpPr>
        <p:spPr>
          <a:xfrm>
            <a:off x="600502" y="248529"/>
            <a:ext cx="455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/>
              <a:t>SOLUCIÓN CISCO SDA</a:t>
            </a:r>
          </a:p>
          <a:p>
            <a:endParaRPr lang="es-ES" dirty="0"/>
          </a:p>
          <a:p>
            <a:r>
              <a:rPr lang="es-ES" b="1" dirty="0"/>
              <a:t>Macro vs Micro Segmentación</a:t>
            </a:r>
          </a:p>
        </p:txBody>
      </p:sp>
      <p:pic>
        <p:nvPicPr>
          <p:cNvPr id="10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7C58D692-06FF-C2C4-A8A3-1C403BBFD2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A9948B4-2139-7B36-DB14-FEA42D39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13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D3FFBD-AEE2-A5C3-DE34-D52EC0852E83}"/>
              </a:ext>
            </a:extLst>
          </p:cNvPr>
          <p:cNvSpPr/>
          <p:nvPr/>
        </p:nvSpPr>
        <p:spPr>
          <a:xfrm rot="5400000">
            <a:off x="-2387614" y="2707230"/>
            <a:ext cx="5595585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28285A-D6D7-1B24-3C92-6204DDE86608}"/>
              </a:ext>
            </a:extLst>
          </p:cNvPr>
          <p:cNvSpPr txBox="1"/>
          <p:nvPr/>
        </p:nvSpPr>
        <p:spPr>
          <a:xfrm>
            <a:off x="815454" y="2579006"/>
            <a:ext cx="629844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500" b="1" dirty="0"/>
              <a:t>CISCO ISE</a:t>
            </a:r>
          </a:p>
        </p:txBody>
      </p:sp>
      <p:pic>
        <p:nvPicPr>
          <p:cNvPr id="3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F726B207-365C-81E7-11F1-DCA99B24BD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2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077167B-70B4-3338-35A7-39E5D907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14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F239991-6AFB-B515-9EA9-ED39963C37F4}"/>
              </a:ext>
            </a:extLst>
          </p:cNvPr>
          <p:cNvSpPr/>
          <p:nvPr/>
        </p:nvSpPr>
        <p:spPr>
          <a:xfrm rot="5400000">
            <a:off x="-253849" y="573465"/>
            <a:ext cx="1328057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E514B1-303A-8E0F-D7B0-9A3BCA331BD8}"/>
              </a:ext>
            </a:extLst>
          </p:cNvPr>
          <p:cNvSpPr txBox="1"/>
          <p:nvPr/>
        </p:nvSpPr>
        <p:spPr>
          <a:xfrm>
            <a:off x="600502" y="248529"/>
            <a:ext cx="455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/>
              <a:t>CISCO ISE</a:t>
            </a:r>
          </a:p>
          <a:p>
            <a:endParaRPr lang="es-ES" dirty="0"/>
          </a:p>
          <a:p>
            <a:r>
              <a:rPr lang="es-ES" b="1" dirty="0"/>
              <a:t>Visión General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14D24C1-0F39-50E7-1475-3C476BB08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67" y="2060538"/>
            <a:ext cx="9144757" cy="4048824"/>
          </a:xfrm>
          <a:prstGeom prst="rect">
            <a:avLst/>
          </a:prstGeom>
        </p:spPr>
      </p:pic>
      <p:pic>
        <p:nvPicPr>
          <p:cNvPr id="3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E7C37689-5B3D-4F83-533A-E9A83DFB43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18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A9948B4-2139-7B36-DB14-FEA42D39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15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D3FFBD-AEE2-A5C3-DE34-D52EC0852E83}"/>
              </a:ext>
            </a:extLst>
          </p:cNvPr>
          <p:cNvSpPr/>
          <p:nvPr/>
        </p:nvSpPr>
        <p:spPr>
          <a:xfrm rot="5400000">
            <a:off x="-2387614" y="2707230"/>
            <a:ext cx="5595585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28285A-D6D7-1B24-3C92-6204DDE86608}"/>
              </a:ext>
            </a:extLst>
          </p:cNvPr>
          <p:cNvSpPr txBox="1"/>
          <p:nvPr/>
        </p:nvSpPr>
        <p:spPr>
          <a:xfrm>
            <a:off x="815454" y="2579006"/>
            <a:ext cx="629844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500" b="1" dirty="0"/>
              <a:t>CISCO DNA CENTER</a:t>
            </a:r>
          </a:p>
        </p:txBody>
      </p:sp>
      <p:pic>
        <p:nvPicPr>
          <p:cNvPr id="3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D7ADC960-F1B8-01CD-7677-AB5B73C0AF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0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0EE625A-DB30-4B8F-4CA1-7339DDD8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16</a:t>
            </a:fld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037B79-4605-C9D2-2E91-36F5BA6C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584" y="1192734"/>
            <a:ext cx="4994502" cy="51636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471D62F-D591-64D4-92D0-B7CF687791F8}"/>
              </a:ext>
            </a:extLst>
          </p:cNvPr>
          <p:cNvSpPr/>
          <p:nvPr/>
        </p:nvSpPr>
        <p:spPr>
          <a:xfrm rot="5400000">
            <a:off x="-253849" y="573465"/>
            <a:ext cx="1328057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4165536-2065-C39B-15DE-07F119FFB5A5}"/>
              </a:ext>
            </a:extLst>
          </p:cNvPr>
          <p:cNvSpPr txBox="1"/>
          <p:nvPr/>
        </p:nvSpPr>
        <p:spPr>
          <a:xfrm>
            <a:off x="600502" y="248529"/>
            <a:ext cx="455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/>
              <a:t>CISCO DNA CENTER</a:t>
            </a:r>
          </a:p>
          <a:p>
            <a:endParaRPr lang="es-ES" dirty="0"/>
          </a:p>
          <a:p>
            <a:r>
              <a:rPr lang="es-ES" b="1" dirty="0"/>
              <a:t>Visión General</a:t>
            </a:r>
          </a:p>
        </p:txBody>
      </p:sp>
      <p:pic>
        <p:nvPicPr>
          <p:cNvPr id="2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F0DBD31E-C10E-D68B-499D-C6DF4864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A9948B4-2139-7B36-DB14-FEA42D39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17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D3FFBD-AEE2-A5C3-DE34-D52EC0852E83}"/>
              </a:ext>
            </a:extLst>
          </p:cNvPr>
          <p:cNvSpPr/>
          <p:nvPr/>
        </p:nvSpPr>
        <p:spPr>
          <a:xfrm rot="5400000">
            <a:off x="-2387614" y="2707230"/>
            <a:ext cx="5595585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28285A-D6D7-1B24-3C92-6204DDE86608}"/>
              </a:ext>
            </a:extLst>
          </p:cNvPr>
          <p:cNvSpPr txBox="1"/>
          <p:nvPr/>
        </p:nvSpPr>
        <p:spPr>
          <a:xfrm>
            <a:off x="815454" y="2579006"/>
            <a:ext cx="629844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500" b="1" dirty="0"/>
              <a:t>INTEGRACIÓN ISE - DNAC</a:t>
            </a:r>
          </a:p>
        </p:txBody>
      </p:sp>
      <p:pic>
        <p:nvPicPr>
          <p:cNvPr id="3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C0ECF443-5BA3-6655-C9BA-682D612C6C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5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52DC64-777A-9D88-99DF-17ED6EF91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2" y="1716296"/>
            <a:ext cx="8746435" cy="452727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077167B-70B4-3338-35A7-39E5D907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18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F239991-6AFB-B515-9EA9-ED39963C37F4}"/>
              </a:ext>
            </a:extLst>
          </p:cNvPr>
          <p:cNvSpPr/>
          <p:nvPr/>
        </p:nvSpPr>
        <p:spPr>
          <a:xfrm rot="5400000">
            <a:off x="-253849" y="573465"/>
            <a:ext cx="1328057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E514B1-303A-8E0F-D7B0-9A3BCA331BD8}"/>
              </a:ext>
            </a:extLst>
          </p:cNvPr>
          <p:cNvSpPr txBox="1"/>
          <p:nvPr/>
        </p:nvSpPr>
        <p:spPr>
          <a:xfrm>
            <a:off x="600502" y="248529"/>
            <a:ext cx="455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/>
              <a:t>INTEGRACIÓN ISE- DNAC</a:t>
            </a:r>
          </a:p>
          <a:p>
            <a:endParaRPr lang="es-ES" dirty="0"/>
          </a:p>
          <a:p>
            <a:r>
              <a:rPr lang="es-ES" b="1" dirty="0"/>
              <a:t>Visión General</a:t>
            </a:r>
          </a:p>
        </p:txBody>
      </p:sp>
      <p:pic>
        <p:nvPicPr>
          <p:cNvPr id="7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81F19154-E640-7D92-61D8-A1B00AEE3B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1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A9948B4-2139-7B36-DB14-FEA42D39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19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D3FFBD-AEE2-A5C3-DE34-D52EC0852E83}"/>
              </a:ext>
            </a:extLst>
          </p:cNvPr>
          <p:cNvSpPr/>
          <p:nvPr/>
        </p:nvSpPr>
        <p:spPr>
          <a:xfrm rot="5400000">
            <a:off x="-3018822" y="3338439"/>
            <a:ext cx="6858001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28285A-D6D7-1B24-3C92-6204DDE86608}"/>
              </a:ext>
            </a:extLst>
          </p:cNvPr>
          <p:cNvSpPr txBox="1"/>
          <p:nvPr/>
        </p:nvSpPr>
        <p:spPr>
          <a:xfrm>
            <a:off x="815454" y="2579006"/>
            <a:ext cx="629844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500" b="1" dirty="0"/>
              <a:t>TRABAJO FIN GRADO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D258FD6-B654-6AFA-02AA-4FB1AC77F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765296"/>
            <a:ext cx="4000500" cy="4591050"/>
          </a:xfrm>
          <a:prstGeom prst="rect">
            <a:avLst/>
          </a:prstGeom>
        </p:spPr>
      </p:pic>
      <p:pic>
        <p:nvPicPr>
          <p:cNvPr id="3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4E45E2E5-5AC1-5C79-45F3-0930A0A1B6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3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A9948B4-2139-7B36-DB14-FEA42D39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2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01BC25-239F-9B50-FA7C-364CED9FD6C9}"/>
              </a:ext>
            </a:extLst>
          </p:cNvPr>
          <p:cNvSpPr txBox="1"/>
          <p:nvPr/>
        </p:nvSpPr>
        <p:spPr>
          <a:xfrm>
            <a:off x="915894" y="1273628"/>
            <a:ext cx="686904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/>
              <a:t>INTRODUCCIÓN</a:t>
            </a:r>
          </a:p>
          <a:p>
            <a:endParaRPr lang="es-ES_tradnl" sz="3500" b="1" dirty="0"/>
          </a:p>
          <a:p>
            <a:r>
              <a:rPr lang="es-ES_tradnl" sz="3500" b="1" dirty="0"/>
              <a:t>SOLUCIÓN CISCO SDA</a:t>
            </a:r>
          </a:p>
          <a:p>
            <a:endParaRPr lang="es-ES_tradnl" sz="3500" b="1" dirty="0"/>
          </a:p>
          <a:p>
            <a:r>
              <a:rPr lang="es-ES_tradnl" sz="3500" b="1" dirty="0"/>
              <a:t>CISCO ISE</a:t>
            </a:r>
          </a:p>
          <a:p>
            <a:endParaRPr lang="es-ES_tradnl" sz="3500" b="1" dirty="0"/>
          </a:p>
          <a:p>
            <a:r>
              <a:rPr lang="es-ES_tradnl" sz="3500" b="1" dirty="0"/>
              <a:t>CISCO DNA CENTER </a:t>
            </a:r>
          </a:p>
          <a:p>
            <a:endParaRPr lang="es-ES_tradnl" sz="3500" b="1" dirty="0"/>
          </a:p>
          <a:p>
            <a:r>
              <a:rPr lang="es-ES_tradnl" sz="3500" b="1" dirty="0"/>
              <a:t>INTEGRACIÓN ISE- DNAC</a:t>
            </a:r>
            <a:endParaRPr lang="es-ES" sz="35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6F1A2B-EF91-BD11-CB57-4C77B1C6B745}"/>
              </a:ext>
            </a:extLst>
          </p:cNvPr>
          <p:cNvSpPr/>
          <p:nvPr/>
        </p:nvSpPr>
        <p:spPr>
          <a:xfrm rot="5400000">
            <a:off x="-3018822" y="3338439"/>
            <a:ext cx="6858001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BE9A0FD8-66CA-441E-4823-379137FF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6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A9948B4-2139-7B36-DB14-FEA42D39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20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F093FDB-04D6-223F-D000-E28F4A8DF598}"/>
              </a:ext>
            </a:extLst>
          </p:cNvPr>
          <p:cNvSpPr/>
          <p:nvPr/>
        </p:nvSpPr>
        <p:spPr>
          <a:xfrm>
            <a:off x="2814744" y="2493358"/>
            <a:ext cx="6758453" cy="30931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6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MUCHAS GRACIAS </a:t>
            </a:r>
          </a:p>
          <a:p>
            <a:pPr algn="ctr"/>
            <a:r>
              <a:rPr lang="es-ES_tradnl" sz="6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POR SU </a:t>
            </a:r>
          </a:p>
          <a:p>
            <a:pPr algn="ctr"/>
            <a:r>
              <a:rPr lang="es-ES_tradnl" sz="6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ATENCIÓN</a:t>
            </a:r>
            <a:endParaRPr lang="es-ES" sz="6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6952FE54-BE60-07D6-95F0-B97155A16F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" t="-17" r="-13" b="-17"/>
          <a:stretch>
            <a:fillRect/>
          </a:stretch>
        </p:blipFill>
        <p:spPr bwMode="auto">
          <a:xfrm>
            <a:off x="9775371" y="-115525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3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A9948B4-2139-7B36-DB14-FEA42D39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3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D3FFBD-AEE2-A5C3-DE34-D52EC0852E83}"/>
              </a:ext>
            </a:extLst>
          </p:cNvPr>
          <p:cNvSpPr/>
          <p:nvPr/>
        </p:nvSpPr>
        <p:spPr>
          <a:xfrm rot="5400000">
            <a:off x="-2387614" y="2707230"/>
            <a:ext cx="5595585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28285A-D6D7-1B24-3C92-6204DDE86608}"/>
              </a:ext>
            </a:extLst>
          </p:cNvPr>
          <p:cNvSpPr txBox="1"/>
          <p:nvPr/>
        </p:nvSpPr>
        <p:spPr>
          <a:xfrm>
            <a:off x="815454" y="2579006"/>
            <a:ext cx="629844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500" b="1" dirty="0"/>
              <a:t>INTRODUCCIÓN</a:t>
            </a:r>
          </a:p>
        </p:txBody>
      </p:sp>
      <p:pic>
        <p:nvPicPr>
          <p:cNvPr id="3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10A10EE6-AD38-B5CE-ED6B-4B7D3248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592FEA-5DC0-FEB8-4254-7E3FC915F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3" y="2732750"/>
            <a:ext cx="5562600" cy="30575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C89542-16BC-C467-6A66-1EB60BD30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973" y="2413662"/>
            <a:ext cx="5276850" cy="36957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F62A27D-0D8D-2251-266A-D71339A9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4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BB2C7B-40AA-507B-136B-12328AB9B7ED}"/>
              </a:ext>
            </a:extLst>
          </p:cNvPr>
          <p:cNvSpPr/>
          <p:nvPr/>
        </p:nvSpPr>
        <p:spPr>
          <a:xfrm rot="5400000">
            <a:off x="-253849" y="573465"/>
            <a:ext cx="1328057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47C648-5DBD-8DBF-06E2-017C5B47E8E4}"/>
              </a:ext>
            </a:extLst>
          </p:cNvPr>
          <p:cNvSpPr txBox="1"/>
          <p:nvPr/>
        </p:nvSpPr>
        <p:spPr>
          <a:xfrm>
            <a:off x="600502" y="248529"/>
            <a:ext cx="455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/>
              <a:t>INTRODUCCIÓN</a:t>
            </a:r>
          </a:p>
          <a:p>
            <a:endParaRPr lang="es-ES" dirty="0"/>
          </a:p>
          <a:p>
            <a:r>
              <a:rPr lang="es-ES" b="1" dirty="0"/>
              <a:t>Transformación Digital</a:t>
            </a:r>
          </a:p>
        </p:txBody>
      </p:sp>
      <p:pic>
        <p:nvPicPr>
          <p:cNvPr id="7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87892BEC-E4C9-4A53-8CB0-7DF4B7B695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295615A-7DE7-0380-CF96-677FC327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5</a:t>
            </a:fld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C38D2F-EC97-F2F9-8C81-A30FCC444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49" y="1852966"/>
            <a:ext cx="7658100" cy="39052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E6486CE-4F4D-1646-402D-FB7A1295B3E8}"/>
              </a:ext>
            </a:extLst>
          </p:cNvPr>
          <p:cNvSpPr/>
          <p:nvPr/>
        </p:nvSpPr>
        <p:spPr>
          <a:xfrm rot="5400000">
            <a:off x="-253849" y="573465"/>
            <a:ext cx="1328057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6CE339-2BC6-6877-0811-99BB9DDECDE8}"/>
              </a:ext>
            </a:extLst>
          </p:cNvPr>
          <p:cNvSpPr txBox="1"/>
          <p:nvPr/>
        </p:nvSpPr>
        <p:spPr>
          <a:xfrm>
            <a:off x="600502" y="248529"/>
            <a:ext cx="455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/>
              <a:t>INTRODUCCIÓN</a:t>
            </a:r>
          </a:p>
          <a:p>
            <a:endParaRPr lang="es-ES" dirty="0"/>
          </a:p>
          <a:p>
            <a:r>
              <a:rPr lang="es-ES" b="1" dirty="0"/>
              <a:t>Redes basadas en la intención</a:t>
            </a:r>
          </a:p>
        </p:txBody>
      </p:sp>
      <p:pic>
        <p:nvPicPr>
          <p:cNvPr id="6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8C1FD1DC-9943-5604-D080-9853C14C6B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9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947D60-81D8-0171-2F9D-8D1C0EF7C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7" y="1195011"/>
            <a:ext cx="6403041" cy="31457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CD06B8-5AC6-884E-2637-35BF37FD3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617" y="3534770"/>
            <a:ext cx="5501384" cy="2699544"/>
          </a:xfrm>
          <a:prstGeom prst="rect">
            <a:avLst/>
          </a:prstGeom>
        </p:spPr>
      </p:pic>
      <p:sp>
        <p:nvSpPr>
          <p:cNvPr id="7" name="Flecha: doblada hacia arriba 6">
            <a:extLst>
              <a:ext uri="{FF2B5EF4-FFF2-40B4-BE49-F238E27FC236}">
                <a16:creationId xmlns:a16="http://schemas.microsoft.com/office/drawing/2014/main" id="{DE87B57C-7E21-ECC7-D2ED-D26C83676E3A}"/>
              </a:ext>
            </a:extLst>
          </p:cNvPr>
          <p:cNvSpPr/>
          <p:nvPr/>
        </p:nvSpPr>
        <p:spPr>
          <a:xfrm rot="5400000">
            <a:off x="3397729" y="2348841"/>
            <a:ext cx="1528548" cy="5099749"/>
          </a:xfrm>
          <a:prstGeom prst="bentUpArrow">
            <a:avLst>
              <a:gd name="adj1" fmla="val 25000"/>
              <a:gd name="adj2" fmla="val 23729"/>
              <a:gd name="adj3" fmla="val 250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doblada hacia arriba 8">
            <a:extLst>
              <a:ext uri="{FF2B5EF4-FFF2-40B4-BE49-F238E27FC236}">
                <a16:creationId xmlns:a16="http://schemas.microsoft.com/office/drawing/2014/main" id="{6F31D8AA-9A50-5C40-6FD4-770FFEF89508}"/>
              </a:ext>
            </a:extLst>
          </p:cNvPr>
          <p:cNvSpPr/>
          <p:nvPr/>
        </p:nvSpPr>
        <p:spPr>
          <a:xfrm rot="5400000">
            <a:off x="4014412" y="2935458"/>
            <a:ext cx="1528548" cy="3924684"/>
          </a:xfrm>
          <a:prstGeom prst="bentUpArrow">
            <a:avLst>
              <a:gd name="adj1" fmla="val 25000"/>
              <a:gd name="adj2" fmla="val 23729"/>
              <a:gd name="adj3" fmla="val 250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doblada hacia arriba 9">
            <a:extLst>
              <a:ext uri="{FF2B5EF4-FFF2-40B4-BE49-F238E27FC236}">
                <a16:creationId xmlns:a16="http://schemas.microsoft.com/office/drawing/2014/main" id="{84A0C1E7-7B97-3B67-46BF-5A4336B843F6}"/>
              </a:ext>
            </a:extLst>
          </p:cNvPr>
          <p:cNvSpPr/>
          <p:nvPr/>
        </p:nvSpPr>
        <p:spPr>
          <a:xfrm rot="5400000">
            <a:off x="4680157" y="3569734"/>
            <a:ext cx="1528547" cy="2656134"/>
          </a:xfrm>
          <a:prstGeom prst="bentUpArrow">
            <a:avLst>
              <a:gd name="adj1" fmla="val 25000"/>
              <a:gd name="adj2" fmla="val 23729"/>
              <a:gd name="adj3" fmla="val 250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doblada hacia arriba 10">
            <a:extLst>
              <a:ext uri="{FF2B5EF4-FFF2-40B4-BE49-F238E27FC236}">
                <a16:creationId xmlns:a16="http://schemas.microsoft.com/office/drawing/2014/main" id="{7B8BA7E7-D782-238F-E517-D49DAB03F77F}"/>
              </a:ext>
            </a:extLst>
          </p:cNvPr>
          <p:cNvSpPr/>
          <p:nvPr/>
        </p:nvSpPr>
        <p:spPr>
          <a:xfrm rot="5400000">
            <a:off x="5281075" y="4142245"/>
            <a:ext cx="1528548" cy="1511112"/>
          </a:xfrm>
          <a:prstGeom prst="bentUpArrow">
            <a:avLst>
              <a:gd name="adj1" fmla="val 25000"/>
              <a:gd name="adj2" fmla="val 23729"/>
              <a:gd name="adj3" fmla="val 250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755325-88DD-EAB5-0A7A-F7A38B4A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6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894D224-1EBC-2DD8-32B2-DC28B3B528E3}"/>
              </a:ext>
            </a:extLst>
          </p:cNvPr>
          <p:cNvSpPr/>
          <p:nvPr/>
        </p:nvSpPr>
        <p:spPr>
          <a:xfrm rot="5400000">
            <a:off x="-253849" y="573465"/>
            <a:ext cx="1328057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D00629-70CC-20B6-7EA2-7DD8C4D91B41}"/>
              </a:ext>
            </a:extLst>
          </p:cNvPr>
          <p:cNvSpPr txBox="1"/>
          <p:nvPr/>
        </p:nvSpPr>
        <p:spPr>
          <a:xfrm>
            <a:off x="600502" y="248529"/>
            <a:ext cx="455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/>
              <a:t>INTRODUCCIÓN</a:t>
            </a:r>
          </a:p>
          <a:p>
            <a:endParaRPr lang="es-ES" dirty="0"/>
          </a:p>
          <a:p>
            <a:r>
              <a:rPr lang="es-ES" b="1" dirty="0"/>
              <a:t>Intención - Ejecución</a:t>
            </a:r>
          </a:p>
        </p:txBody>
      </p:sp>
      <p:pic>
        <p:nvPicPr>
          <p:cNvPr id="13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E286A70A-D822-9896-164F-BEE7D9293B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8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A9948B4-2139-7B36-DB14-FEA42D39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7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D3FFBD-AEE2-A5C3-DE34-D52EC0852E83}"/>
              </a:ext>
            </a:extLst>
          </p:cNvPr>
          <p:cNvSpPr/>
          <p:nvPr/>
        </p:nvSpPr>
        <p:spPr>
          <a:xfrm rot="5400000">
            <a:off x="-2387614" y="2707230"/>
            <a:ext cx="5595585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28285A-D6D7-1B24-3C92-6204DDE86608}"/>
              </a:ext>
            </a:extLst>
          </p:cNvPr>
          <p:cNvSpPr txBox="1"/>
          <p:nvPr/>
        </p:nvSpPr>
        <p:spPr>
          <a:xfrm>
            <a:off x="815454" y="2579006"/>
            <a:ext cx="629844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500" b="1" dirty="0"/>
              <a:t>SOLUCIÓN CISCO SDA</a:t>
            </a:r>
          </a:p>
        </p:txBody>
      </p:sp>
      <p:pic>
        <p:nvPicPr>
          <p:cNvPr id="3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9DDF1D2C-6AC3-BE45-1079-CFE62CC2BA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4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7">
            <a:extLst>
              <a:ext uri="{FF2B5EF4-FFF2-40B4-BE49-F238E27FC236}">
                <a16:creationId xmlns:a16="http://schemas.microsoft.com/office/drawing/2014/main" id="{52DB7AD5-1396-AAE1-902B-278FA1E31F13}"/>
              </a:ext>
            </a:extLst>
          </p:cNvPr>
          <p:cNvSpPr/>
          <p:nvPr/>
        </p:nvSpPr>
        <p:spPr bwMode="auto">
          <a:xfrm>
            <a:off x="5497097" y="4140072"/>
            <a:ext cx="4492678" cy="564269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106850" rIns="106850" bIns="106850" rtlCol="0" anchor="ctr"/>
          <a:lstStyle/>
          <a:p>
            <a:pPr marL="176213" defTabSz="4006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104" b="1" kern="0">
                <a:solidFill>
                  <a:srgbClr val="FFFFFF"/>
                </a:solidFill>
                <a:ea typeface="ＭＳ Ｐゴシック" charset="0"/>
              </a:rPr>
              <a:t>D</a:t>
            </a:r>
            <a:r>
              <a:rPr lang="es-ES" sz="2104" b="1" kern="0" err="1">
                <a:solidFill>
                  <a:srgbClr val="FFFFFF"/>
                </a:solidFill>
                <a:ea typeface="ＭＳ Ｐゴシック" charset="0"/>
              </a:rPr>
              <a:t>efensa</a:t>
            </a:r>
            <a:r>
              <a:rPr lang="es-ES" sz="2104" b="1" kern="0">
                <a:solidFill>
                  <a:srgbClr val="FFFFFF"/>
                </a:solidFill>
                <a:ea typeface="ＭＳ Ｐゴシック" charset="0"/>
              </a:rPr>
              <a:t> frente a amenazas</a:t>
            </a:r>
          </a:p>
        </p:txBody>
      </p:sp>
      <p:sp>
        <p:nvSpPr>
          <p:cNvPr id="3" name="Chevron 13">
            <a:extLst>
              <a:ext uri="{FF2B5EF4-FFF2-40B4-BE49-F238E27FC236}">
                <a16:creationId xmlns:a16="http://schemas.microsoft.com/office/drawing/2014/main" id="{0DD50178-3A37-E793-EE7D-044B1C28DD47}"/>
              </a:ext>
            </a:extLst>
          </p:cNvPr>
          <p:cNvSpPr/>
          <p:nvPr/>
        </p:nvSpPr>
        <p:spPr bwMode="auto">
          <a:xfrm>
            <a:off x="5532029" y="3493653"/>
            <a:ext cx="4456524" cy="56263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106850" rIns="106850" bIns="106850" rtlCol="0" anchor="ctr"/>
          <a:lstStyle/>
          <a:p>
            <a:pPr marL="176213" defTabSz="4006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4" b="1" kern="0">
                <a:solidFill>
                  <a:srgbClr val="FFFFFF"/>
                </a:solidFill>
                <a:ea typeface="ＭＳ Ｐゴシック" charset="0"/>
              </a:rPr>
              <a:t>Automatizada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AC552F57-8007-2B52-DE43-10614138ACC6}"/>
              </a:ext>
            </a:extLst>
          </p:cNvPr>
          <p:cNvSpPr/>
          <p:nvPr/>
        </p:nvSpPr>
        <p:spPr bwMode="auto">
          <a:xfrm>
            <a:off x="5497097" y="2837661"/>
            <a:ext cx="4492678" cy="564269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106850" rIns="106850" bIns="106850" rtlCol="0" anchor="ctr"/>
          <a:lstStyle/>
          <a:p>
            <a:pPr marL="176213" defTabSz="4006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4" b="1" kern="0">
                <a:solidFill>
                  <a:srgbClr val="FFFFFF"/>
                </a:solidFill>
                <a:ea typeface="ＭＳ Ｐゴシック" charset="0"/>
              </a:rPr>
              <a:t>Gestionada por Software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6D272001-93F1-E79F-FC85-836F4BD837BD}"/>
              </a:ext>
            </a:extLst>
          </p:cNvPr>
          <p:cNvSpPr/>
          <p:nvPr/>
        </p:nvSpPr>
        <p:spPr bwMode="auto">
          <a:xfrm>
            <a:off x="9802827" y="2838089"/>
            <a:ext cx="564220" cy="564220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80000" tIns="40069" rIns="80137" bIns="40069" rtlCol="0" anchor="ctr"/>
          <a:lstStyle/>
          <a:p>
            <a:pPr algn="ctr" defTabSz="4506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" pitchFamily="-107" charset="0"/>
                <a:cs typeface="Arial" pitchFamily="-107" charset="0"/>
                <a:sym typeface="Wingdings" panose="05000000000000000000" pitchFamily="2" charset="2"/>
              </a:rPr>
              <a:t></a:t>
            </a:r>
            <a:endParaRPr lang="en-US" sz="5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078740-9761-F244-E1AD-7E6AF733F5B1}"/>
              </a:ext>
            </a:extLst>
          </p:cNvPr>
          <p:cNvSpPr/>
          <p:nvPr/>
        </p:nvSpPr>
        <p:spPr bwMode="auto">
          <a:xfrm>
            <a:off x="9802828" y="3491269"/>
            <a:ext cx="564220" cy="567398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80000" tIns="40069" rIns="80137" bIns="40069" rtlCol="0" anchor="ctr"/>
          <a:lstStyle/>
          <a:p>
            <a:pPr algn="ctr" defTabSz="4506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" pitchFamily="-107" charset="0"/>
                <a:cs typeface="Arial" pitchFamily="-107" charset="0"/>
                <a:sym typeface="Wingdings" panose="05000000000000000000" pitchFamily="2" charset="2"/>
              </a:rPr>
              <a:t></a:t>
            </a:r>
            <a:endParaRPr lang="en-US" sz="5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916B00-BF85-D2C2-B487-A68EC6C76D98}"/>
              </a:ext>
            </a:extLst>
          </p:cNvPr>
          <p:cNvSpPr/>
          <p:nvPr/>
        </p:nvSpPr>
        <p:spPr bwMode="auto">
          <a:xfrm>
            <a:off x="9802828" y="4138507"/>
            <a:ext cx="564220" cy="567398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80000" tIns="40069" rIns="80137" bIns="40069" rtlCol="0" anchor="ctr"/>
          <a:lstStyle/>
          <a:p>
            <a:pPr algn="ctr" defTabSz="4506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" pitchFamily="-107" charset="0"/>
                <a:cs typeface="Arial" pitchFamily="-107" charset="0"/>
                <a:sym typeface="Wingdings" panose="05000000000000000000" pitchFamily="2" charset="2"/>
              </a:rPr>
              <a:t></a:t>
            </a:r>
            <a:endParaRPr lang="en-US" sz="5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1" name="Chevron 23">
            <a:extLst>
              <a:ext uri="{FF2B5EF4-FFF2-40B4-BE49-F238E27FC236}">
                <a16:creationId xmlns:a16="http://schemas.microsoft.com/office/drawing/2014/main" id="{348D76D4-3B48-83B4-828A-7CFA2FBF87FF}"/>
              </a:ext>
            </a:extLst>
          </p:cNvPr>
          <p:cNvSpPr/>
          <p:nvPr/>
        </p:nvSpPr>
        <p:spPr bwMode="auto">
          <a:xfrm>
            <a:off x="5497097" y="4790662"/>
            <a:ext cx="4492678" cy="564269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106850" rIns="106850" bIns="106850" rtlCol="0" anchor="ctr"/>
          <a:lstStyle/>
          <a:p>
            <a:pPr marL="176213" defTabSz="4006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4" b="1" kern="0" err="1">
                <a:solidFill>
                  <a:srgbClr val="FFFFFF"/>
                </a:solidFill>
                <a:ea typeface="ＭＳ Ｐゴシック" charset="0"/>
              </a:rPr>
              <a:t>Experiencia</a:t>
            </a:r>
            <a:r>
              <a:rPr lang="en-US" sz="2104" b="1" kern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en-US" sz="2104" b="1" kern="0" err="1">
                <a:solidFill>
                  <a:srgbClr val="FFFFFF"/>
                </a:solidFill>
                <a:ea typeface="ＭＳ Ｐゴシック" charset="0"/>
              </a:rPr>
              <a:t>optimizada</a:t>
            </a:r>
            <a:endParaRPr lang="en-US" sz="2104" b="1" kern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1FA208C7-8B07-2303-7ED6-4BBBC3FA8835}"/>
              </a:ext>
            </a:extLst>
          </p:cNvPr>
          <p:cNvSpPr/>
          <p:nvPr/>
        </p:nvSpPr>
        <p:spPr bwMode="auto">
          <a:xfrm>
            <a:off x="9802828" y="4789097"/>
            <a:ext cx="564220" cy="567398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80000" tIns="40069" rIns="80137" bIns="40069" rtlCol="0" anchor="ctr"/>
          <a:lstStyle/>
          <a:p>
            <a:pPr algn="ctr" defTabSz="4506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" pitchFamily="-107" charset="0"/>
                <a:cs typeface="Arial" pitchFamily="-107" charset="0"/>
                <a:sym typeface="Wingdings" panose="05000000000000000000" pitchFamily="2" charset="2"/>
              </a:rPr>
              <a:t></a:t>
            </a:r>
            <a:endParaRPr lang="en-US" sz="5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BC5414E7-7860-5310-619F-D9F8D54163E3}"/>
              </a:ext>
            </a:extLst>
          </p:cNvPr>
          <p:cNvSpPr/>
          <p:nvPr/>
        </p:nvSpPr>
        <p:spPr>
          <a:xfrm>
            <a:off x="5120009" y="2817083"/>
            <a:ext cx="824041" cy="2537848"/>
          </a:xfrm>
          <a:prstGeom prst="rightArrow">
            <a:avLst>
              <a:gd name="adj1" fmla="val 100000"/>
              <a:gd name="adj2" fmla="val 37776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36000" bIns="36000" rtlCol="0" anchor="ctr"/>
          <a:lstStyle/>
          <a:p>
            <a:pPr algn="ctr"/>
            <a:r>
              <a:rPr lang="es-ES" sz="3200" b="1">
                <a:solidFill>
                  <a:schemeClr val="bg1"/>
                </a:solidFill>
              </a:rPr>
              <a:t>Evolución</a:t>
            </a:r>
          </a:p>
        </p:txBody>
      </p:sp>
      <p:sp>
        <p:nvSpPr>
          <p:cNvPr id="14" name="Pentagon 8">
            <a:extLst>
              <a:ext uri="{FF2B5EF4-FFF2-40B4-BE49-F238E27FC236}">
                <a16:creationId xmlns:a16="http://schemas.microsoft.com/office/drawing/2014/main" id="{5165B09C-D355-5658-2D32-1CC732F05FF8}"/>
              </a:ext>
            </a:extLst>
          </p:cNvPr>
          <p:cNvSpPr/>
          <p:nvPr/>
        </p:nvSpPr>
        <p:spPr bwMode="auto">
          <a:xfrm>
            <a:off x="1679489" y="2823723"/>
            <a:ext cx="3513397" cy="564319"/>
          </a:xfrm>
          <a:prstGeom prst="homePlate">
            <a:avLst>
              <a:gd name="adj" fmla="val 40998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6850" rIns="106850" bIns="106850" rtlCol="0" anchor="ctr"/>
          <a:lstStyle/>
          <a:p>
            <a:pPr defTabSz="4006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100" b="1" kern="0" dirty="0">
                <a:ea typeface="ＭＳ Ｐゴシック" charset="0"/>
              </a:rPr>
              <a:t>Hardware centric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83C712FE-A670-085C-DCBE-0FE1024E58FE}"/>
              </a:ext>
            </a:extLst>
          </p:cNvPr>
          <p:cNvSpPr/>
          <p:nvPr/>
        </p:nvSpPr>
        <p:spPr bwMode="auto">
          <a:xfrm>
            <a:off x="1682816" y="3489224"/>
            <a:ext cx="3513397" cy="564319"/>
          </a:xfrm>
          <a:prstGeom prst="homePlate">
            <a:avLst>
              <a:gd name="adj" fmla="val 40741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6850" rIns="106850" bIns="106850" rtlCol="0" anchor="ctr"/>
          <a:lstStyle/>
          <a:p>
            <a:pPr defTabSz="4006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kern="0" dirty="0">
                <a:ea typeface="ＭＳ Ｐゴシック" charset="0"/>
              </a:rPr>
              <a:t>Manual</a:t>
            </a:r>
          </a:p>
        </p:txBody>
      </p:sp>
      <p:sp>
        <p:nvSpPr>
          <p:cNvPr id="16" name="Pentagon 18">
            <a:extLst>
              <a:ext uri="{FF2B5EF4-FFF2-40B4-BE49-F238E27FC236}">
                <a16:creationId xmlns:a16="http://schemas.microsoft.com/office/drawing/2014/main" id="{7A16E491-A3B8-49D2-8CB9-3186744FD2A0}"/>
              </a:ext>
            </a:extLst>
          </p:cNvPr>
          <p:cNvSpPr/>
          <p:nvPr/>
        </p:nvSpPr>
        <p:spPr bwMode="auto">
          <a:xfrm>
            <a:off x="1679489" y="4139662"/>
            <a:ext cx="3513397" cy="564319"/>
          </a:xfrm>
          <a:prstGeom prst="homePlate">
            <a:avLst>
              <a:gd name="adj" fmla="val 42284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6850" rIns="106850" bIns="106850" rtlCol="0" anchor="ctr"/>
          <a:lstStyle/>
          <a:p>
            <a:pPr defTabSz="4006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kern="0" dirty="0">
                <a:ea typeface="ＭＳ Ｐゴシック" charset="0"/>
              </a:rPr>
              <a:t>Seguridad fragmentada</a:t>
            </a:r>
          </a:p>
        </p:txBody>
      </p:sp>
      <p:sp>
        <p:nvSpPr>
          <p:cNvPr id="17" name="Pentagon 21">
            <a:extLst>
              <a:ext uri="{FF2B5EF4-FFF2-40B4-BE49-F238E27FC236}">
                <a16:creationId xmlns:a16="http://schemas.microsoft.com/office/drawing/2014/main" id="{E270251F-2180-5A0D-B85D-8BF71E7E7530}"/>
              </a:ext>
            </a:extLst>
          </p:cNvPr>
          <p:cNvSpPr/>
          <p:nvPr/>
        </p:nvSpPr>
        <p:spPr bwMode="auto">
          <a:xfrm>
            <a:off x="1679489" y="4791275"/>
            <a:ext cx="3513397" cy="564319"/>
          </a:xfrm>
          <a:prstGeom prst="homePlate">
            <a:avLst>
              <a:gd name="adj" fmla="val 42284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6850" rIns="106850" bIns="106850" rtlCol="0" anchor="ctr"/>
          <a:lstStyle/>
          <a:p>
            <a:pPr defTabSz="4006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kern="0" dirty="0">
                <a:ea typeface="ＭＳ Ｐゴシック" charset="0"/>
              </a:rPr>
              <a:t>Sin visión usuario final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07F8C989-5BE9-9DFA-A4E9-C18EADD2D023}"/>
              </a:ext>
            </a:extLst>
          </p:cNvPr>
          <p:cNvSpPr txBox="1"/>
          <p:nvPr/>
        </p:nvSpPr>
        <p:spPr>
          <a:xfrm>
            <a:off x="1932029" y="2275578"/>
            <a:ext cx="36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06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ea typeface="ＭＳ Ｐゴシック" charset="0"/>
                <a:cs typeface="CiscoSansTT" panose="020B0503020201020303" pitchFamily="34" charset="0"/>
              </a:rPr>
              <a:t>Red Tradicional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3088DCBA-8B3A-83BF-3B0A-A81770077615}"/>
              </a:ext>
            </a:extLst>
          </p:cNvPr>
          <p:cNvSpPr txBox="1"/>
          <p:nvPr/>
        </p:nvSpPr>
        <p:spPr>
          <a:xfrm>
            <a:off x="6965481" y="2237758"/>
            <a:ext cx="3600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006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ea typeface="ＭＳ Ｐゴシック"/>
                <a:cs typeface="CiscoSansTT" panose="020B0503020201020303" pitchFamily="34" charset="0"/>
              </a:rPr>
              <a:t>Red SDA</a:t>
            </a:r>
            <a:endParaRPr lang="es-ES" sz="2400" b="1" dirty="0">
              <a:ea typeface="ＭＳ Ｐゴシック" charset="0"/>
              <a:cs typeface="CiscoSansTT" panose="020B0503020201020303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E2A2F065-8F51-56A8-AE63-8C4C171E2C75}"/>
              </a:ext>
            </a:extLst>
          </p:cNvPr>
          <p:cNvSpPr/>
          <p:nvPr/>
        </p:nvSpPr>
        <p:spPr>
          <a:xfrm>
            <a:off x="1683076" y="2837611"/>
            <a:ext cx="52399" cy="564319"/>
          </a:xfrm>
          <a:prstGeom prst="rect">
            <a:avLst/>
          </a:prstGeom>
          <a:solidFill>
            <a:srgbClr val="67676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006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4" kern="0">
              <a:solidFill>
                <a:srgbClr val="005073"/>
              </a:solidFill>
              <a:ea typeface="ＭＳ Ｐゴシック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F90295C8-E778-6888-F018-A5209789A5B3}"/>
              </a:ext>
            </a:extLst>
          </p:cNvPr>
          <p:cNvSpPr/>
          <p:nvPr/>
        </p:nvSpPr>
        <p:spPr>
          <a:xfrm>
            <a:off x="1683076" y="3481692"/>
            <a:ext cx="52399" cy="564319"/>
          </a:xfrm>
          <a:prstGeom prst="rect">
            <a:avLst/>
          </a:prstGeom>
          <a:solidFill>
            <a:srgbClr val="67676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006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4" kern="0">
              <a:solidFill>
                <a:srgbClr val="005073"/>
              </a:solidFill>
              <a:ea typeface="ＭＳ Ｐゴシック" charset="0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E277A1A8-3AA5-B317-DFFC-FEB627A137A2}"/>
              </a:ext>
            </a:extLst>
          </p:cNvPr>
          <p:cNvSpPr/>
          <p:nvPr/>
        </p:nvSpPr>
        <p:spPr>
          <a:xfrm>
            <a:off x="1683076" y="4132130"/>
            <a:ext cx="52399" cy="564319"/>
          </a:xfrm>
          <a:prstGeom prst="rect">
            <a:avLst/>
          </a:prstGeom>
          <a:solidFill>
            <a:srgbClr val="67676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006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4" kern="0">
              <a:solidFill>
                <a:srgbClr val="005073"/>
              </a:solidFill>
              <a:ea typeface="ＭＳ Ｐゴシック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A6CA40C2-B56C-0354-E95B-17474063B2A7}"/>
              </a:ext>
            </a:extLst>
          </p:cNvPr>
          <p:cNvSpPr/>
          <p:nvPr/>
        </p:nvSpPr>
        <p:spPr>
          <a:xfrm>
            <a:off x="1683076" y="4790636"/>
            <a:ext cx="52399" cy="564319"/>
          </a:xfrm>
          <a:prstGeom prst="rect">
            <a:avLst/>
          </a:prstGeom>
          <a:solidFill>
            <a:srgbClr val="67676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006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4" kern="0">
              <a:solidFill>
                <a:srgbClr val="005073"/>
              </a:solidFill>
              <a:ea typeface="ＭＳ Ｐゴシック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3ACD2A-17F2-6E1A-D072-DD8C2721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8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C623E3A-82FB-306C-EE44-8F435F8EE447}"/>
              </a:ext>
            </a:extLst>
          </p:cNvPr>
          <p:cNvSpPr/>
          <p:nvPr/>
        </p:nvSpPr>
        <p:spPr>
          <a:xfrm rot="5400000">
            <a:off x="-253849" y="573465"/>
            <a:ext cx="1328057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3EF1443-AD45-6A2C-B65A-3C6C9427F7C9}"/>
              </a:ext>
            </a:extLst>
          </p:cNvPr>
          <p:cNvSpPr txBox="1"/>
          <p:nvPr/>
        </p:nvSpPr>
        <p:spPr>
          <a:xfrm>
            <a:off x="600502" y="248529"/>
            <a:ext cx="455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/>
              <a:t>SOLUCIÓN CISCO SDA</a:t>
            </a:r>
          </a:p>
          <a:p>
            <a:endParaRPr lang="es-ES" dirty="0"/>
          </a:p>
          <a:p>
            <a:r>
              <a:rPr lang="es-ES" b="1" dirty="0"/>
              <a:t>Comparativa </a:t>
            </a:r>
            <a:r>
              <a:rPr lang="es-ES" b="1" dirty="0" err="1"/>
              <a:t>Legacy</a:t>
            </a:r>
            <a:r>
              <a:rPr lang="es-ES" b="1" dirty="0"/>
              <a:t> - SDA</a:t>
            </a:r>
          </a:p>
        </p:txBody>
      </p:sp>
      <p:pic>
        <p:nvPicPr>
          <p:cNvPr id="25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827917C5-5396-5852-07FA-A6A71A831C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5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A2B2D3-F91F-5483-A7A5-0AAC00904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302" y="1603512"/>
            <a:ext cx="8243247" cy="449366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6821C65-D9CA-311C-3FE2-5937363C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E2DF-3E27-4CE7-86AE-2F04B3E61AE8}" type="slidenum">
              <a:rPr lang="es-ES" smtClean="0">
                <a:solidFill>
                  <a:schemeClr val="tx1"/>
                </a:solidFill>
              </a:rPr>
              <a:t>9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338FF3A-CABC-13E8-BB26-D2E1BD072533}"/>
              </a:ext>
            </a:extLst>
          </p:cNvPr>
          <p:cNvSpPr/>
          <p:nvPr/>
        </p:nvSpPr>
        <p:spPr>
          <a:xfrm rot="5400000">
            <a:off x="-253849" y="573465"/>
            <a:ext cx="1328057" cy="1811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53BECD-D266-779D-291D-47FD7CC205A7}"/>
              </a:ext>
            </a:extLst>
          </p:cNvPr>
          <p:cNvSpPr txBox="1"/>
          <p:nvPr/>
        </p:nvSpPr>
        <p:spPr>
          <a:xfrm>
            <a:off x="600502" y="248529"/>
            <a:ext cx="455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/>
              <a:t>SOLUCIÓN CISCO SDA</a:t>
            </a:r>
          </a:p>
          <a:p>
            <a:endParaRPr lang="es-ES" dirty="0"/>
          </a:p>
          <a:p>
            <a:r>
              <a:rPr lang="es-ES" b="1" dirty="0"/>
              <a:t>Identidades</a:t>
            </a:r>
          </a:p>
        </p:txBody>
      </p:sp>
      <p:pic>
        <p:nvPicPr>
          <p:cNvPr id="7" name="Imagen1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DE258D87-0BB7-7CAC-F3AE-B149A2FE38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" t="-17" r="-13" b="-17"/>
          <a:stretch>
            <a:fillRect/>
          </a:stretch>
        </p:blipFill>
        <p:spPr bwMode="auto">
          <a:xfrm>
            <a:off x="9775371" y="-101877"/>
            <a:ext cx="2579552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87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181</Words>
  <Application>Microsoft Office PowerPoint</Application>
  <PresentationFormat>Panorámica</PresentationFormat>
  <Paragraphs>103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Söhne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ZÁRATE DÍAZ, JUAN PEDRO</dc:creator>
  <cp:lastModifiedBy>ZÁRATE DÍAZ, JUAN PEDRO</cp:lastModifiedBy>
  <cp:revision>19</cp:revision>
  <dcterms:created xsi:type="dcterms:W3CDTF">2023-05-28T09:10:00Z</dcterms:created>
  <dcterms:modified xsi:type="dcterms:W3CDTF">2023-06-10T11:33:22Z</dcterms:modified>
</cp:coreProperties>
</file>