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6"/>
  </p:notesMasterIdLst>
  <p:sldIdLst>
    <p:sldId id="257" r:id="rId2"/>
    <p:sldId id="299" r:id="rId3"/>
    <p:sldId id="270" r:id="rId4"/>
    <p:sldId id="300" r:id="rId5"/>
    <p:sldId id="297" r:id="rId6"/>
    <p:sldId id="279" r:id="rId7"/>
    <p:sldId id="281" r:id="rId8"/>
    <p:sldId id="282" r:id="rId9"/>
    <p:sldId id="283" r:id="rId10"/>
    <p:sldId id="298" r:id="rId11"/>
    <p:sldId id="296" r:id="rId12"/>
    <p:sldId id="292" r:id="rId13"/>
    <p:sldId id="301" r:id="rId14"/>
    <p:sldId id="302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50000"/>
  </p:normalViewPr>
  <p:slideViewPr>
    <p:cSldViewPr snapToGrid="0" snapToObjects="1">
      <p:cViewPr>
        <p:scale>
          <a:sx n="96" d="100"/>
          <a:sy n="96" d="100"/>
        </p:scale>
        <p:origin x="145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Ferraro Gomez" userId="719566ff13b2da90" providerId="LiveId" clId="{46040BB2-6A08-4C1F-BCB1-9AC199070837}"/>
    <pc:docChg chg="undo custSel addSld delSld modSld">
      <pc:chgData name="Rosa Ferraro Gomez" userId="719566ff13b2da90" providerId="LiveId" clId="{46040BB2-6A08-4C1F-BCB1-9AC199070837}" dt="2024-01-22T15:43:35.460" v="1317"/>
      <pc:docMkLst>
        <pc:docMk/>
      </pc:docMkLst>
      <pc:sldChg chg="modTransition">
        <pc:chgData name="Rosa Ferraro Gomez" userId="719566ff13b2da90" providerId="LiveId" clId="{46040BB2-6A08-4C1F-BCB1-9AC199070837}" dt="2024-01-22T12:40:42.513" v="1282"/>
        <pc:sldMkLst>
          <pc:docMk/>
          <pc:sldMk cId="0" sldId="257"/>
        </pc:sldMkLst>
      </pc:sldChg>
      <pc:sldChg chg="modTransition">
        <pc:chgData name="Rosa Ferraro Gomez" userId="719566ff13b2da90" providerId="LiveId" clId="{46040BB2-6A08-4C1F-BCB1-9AC199070837}" dt="2024-01-22T12:40:47.946" v="1284"/>
        <pc:sldMkLst>
          <pc:docMk/>
          <pc:sldMk cId="3165518342" sldId="270"/>
        </pc:sldMkLst>
      </pc:sldChg>
      <pc:sldChg chg="modTransition modAnim">
        <pc:chgData name="Rosa Ferraro Gomez" userId="719566ff13b2da90" providerId="LiveId" clId="{46040BB2-6A08-4C1F-BCB1-9AC199070837}" dt="2024-01-22T12:40:56.217" v="1287"/>
        <pc:sldMkLst>
          <pc:docMk/>
          <pc:sldMk cId="3137462488" sldId="279"/>
        </pc:sldMkLst>
      </pc:sldChg>
      <pc:sldChg chg="modTransition modAnim">
        <pc:chgData name="Rosa Ferraro Gomez" userId="719566ff13b2da90" providerId="LiveId" clId="{46040BB2-6A08-4C1F-BCB1-9AC199070837}" dt="2024-01-22T12:40:59.513" v="1288"/>
        <pc:sldMkLst>
          <pc:docMk/>
          <pc:sldMk cId="1309262887" sldId="281"/>
        </pc:sldMkLst>
      </pc:sldChg>
      <pc:sldChg chg="modTransition">
        <pc:chgData name="Rosa Ferraro Gomez" userId="719566ff13b2da90" providerId="LiveId" clId="{46040BB2-6A08-4C1F-BCB1-9AC199070837}" dt="2024-01-22T12:41:02.635" v="1289"/>
        <pc:sldMkLst>
          <pc:docMk/>
          <pc:sldMk cId="307431708" sldId="282"/>
        </pc:sldMkLst>
      </pc:sldChg>
      <pc:sldChg chg="modTransition">
        <pc:chgData name="Rosa Ferraro Gomez" userId="719566ff13b2da90" providerId="LiveId" clId="{46040BB2-6A08-4C1F-BCB1-9AC199070837}" dt="2024-01-22T12:41:05.027" v="1290"/>
        <pc:sldMkLst>
          <pc:docMk/>
          <pc:sldMk cId="4191558321" sldId="283"/>
        </pc:sldMkLst>
      </pc:sldChg>
      <pc:sldChg chg="modSp mod modTransition">
        <pc:chgData name="Rosa Ferraro Gomez" userId="719566ff13b2da90" providerId="LiveId" clId="{46040BB2-6A08-4C1F-BCB1-9AC199070837}" dt="2024-01-22T12:41:13.489" v="1293"/>
        <pc:sldMkLst>
          <pc:docMk/>
          <pc:sldMk cId="2137932280" sldId="292"/>
        </pc:sldMkLst>
        <pc:spChg chg="mod">
          <ac:chgData name="Rosa Ferraro Gomez" userId="719566ff13b2da90" providerId="LiveId" clId="{46040BB2-6A08-4C1F-BCB1-9AC199070837}" dt="2024-01-20T23:24:17.079" v="72" actId="14100"/>
          <ac:spMkLst>
            <pc:docMk/>
            <pc:sldMk cId="2137932280" sldId="292"/>
            <ac:spMk id="9" creationId="{B5B18B02-7487-5D4D-A614-C8F398F706F4}"/>
          </ac:spMkLst>
        </pc:spChg>
      </pc:sldChg>
      <pc:sldChg chg="modSp mod modTransition modAnim">
        <pc:chgData name="Rosa Ferraro Gomez" userId="719566ff13b2da90" providerId="LiveId" clId="{46040BB2-6A08-4C1F-BCB1-9AC199070837}" dt="2024-01-22T12:41:11.109" v="1292"/>
        <pc:sldMkLst>
          <pc:docMk/>
          <pc:sldMk cId="3600612172" sldId="296"/>
        </pc:sldMkLst>
        <pc:spChg chg="mod">
          <ac:chgData name="Rosa Ferraro Gomez" userId="719566ff13b2da90" providerId="LiveId" clId="{46040BB2-6A08-4C1F-BCB1-9AC199070837}" dt="2024-01-20T23:23:33.003" v="69" actId="14100"/>
          <ac:spMkLst>
            <pc:docMk/>
            <pc:sldMk cId="3600612172" sldId="296"/>
            <ac:spMk id="8" creationId="{972F15D4-3A32-694F-BB20-75BB92D37C4A}"/>
          </ac:spMkLst>
        </pc:spChg>
        <pc:spChg chg="mod">
          <ac:chgData name="Rosa Ferraro Gomez" userId="719566ff13b2da90" providerId="LiveId" clId="{46040BB2-6A08-4C1F-BCB1-9AC199070837}" dt="2024-01-20T23:22:52.720" v="68" actId="20577"/>
          <ac:spMkLst>
            <pc:docMk/>
            <pc:sldMk cId="3600612172" sldId="296"/>
            <ac:spMk id="9" creationId="{4D0A0C61-DB77-454A-BFBB-BCFC3CFAA405}"/>
          </ac:spMkLst>
        </pc:spChg>
        <pc:picChg chg="mod">
          <ac:chgData name="Rosa Ferraro Gomez" userId="719566ff13b2da90" providerId="LiveId" clId="{46040BB2-6A08-4C1F-BCB1-9AC199070837}" dt="2024-01-20T23:17:40.711" v="16" actId="1076"/>
          <ac:picMkLst>
            <pc:docMk/>
            <pc:sldMk cId="3600612172" sldId="296"/>
            <ac:picMk id="4" creationId="{4DD462F7-D597-4E9E-AF5D-2043CAB8695B}"/>
          </ac:picMkLst>
        </pc:picChg>
      </pc:sldChg>
      <pc:sldChg chg="addSp modSp mod modTransition modAnim">
        <pc:chgData name="Rosa Ferraro Gomez" userId="719566ff13b2da90" providerId="LiveId" clId="{46040BB2-6A08-4C1F-BCB1-9AC199070837}" dt="2024-01-22T12:40:53.586" v="1286"/>
        <pc:sldMkLst>
          <pc:docMk/>
          <pc:sldMk cId="1820945418" sldId="297"/>
        </pc:sldMkLst>
        <pc:spChg chg="add mod">
          <ac:chgData name="Rosa Ferraro Gomez" userId="719566ff13b2da90" providerId="LiveId" clId="{46040BB2-6A08-4C1F-BCB1-9AC199070837}" dt="2024-01-21T12:05:06.406" v="400" actId="20577"/>
          <ac:spMkLst>
            <pc:docMk/>
            <pc:sldMk cId="1820945418" sldId="297"/>
            <ac:spMk id="3" creationId="{4367AA13-06A8-2F4E-3727-E611D88BCEFC}"/>
          </ac:spMkLst>
        </pc:spChg>
        <pc:spChg chg="mod">
          <ac:chgData name="Rosa Ferraro Gomez" userId="719566ff13b2da90" providerId="LiveId" clId="{46040BB2-6A08-4C1F-BCB1-9AC199070837}" dt="2024-01-21T12:05:19.021" v="412" actId="1076"/>
          <ac:spMkLst>
            <pc:docMk/>
            <pc:sldMk cId="1820945418" sldId="297"/>
            <ac:spMk id="11" creationId="{7E41627E-70EC-9002-C7D1-7D1810E4186A}"/>
          </ac:spMkLst>
        </pc:spChg>
      </pc:sldChg>
      <pc:sldChg chg="modTransition modAnim">
        <pc:chgData name="Rosa Ferraro Gomez" userId="719566ff13b2da90" providerId="LiveId" clId="{46040BB2-6A08-4C1F-BCB1-9AC199070837}" dt="2024-01-22T12:41:08.054" v="1291"/>
        <pc:sldMkLst>
          <pc:docMk/>
          <pc:sldMk cId="2099635130" sldId="298"/>
        </pc:sldMkLst>
      </pc:sldChg>
      <pc:sldChg chg="modTransition">
        <pc:chgData name="Rosa Ferraro Gomez" userId="719566ff13b2da90" providerId="LiveId" clId="{46040BB2-6A08-4C1F-BCB1-9AC199070837}" dt="2024-01-22T12:40:45.068" v="1283"/>
        <pc:sldMkLst>
          <pc:docMk/>
          <pc:sldMk cId="183399378" sldId="299"/>
        </pc:sldMkLst>
      </pc:sldChg>
      <pc:sldChg chg="modTransition modAnim">
        <pc:chgData name="Rosa Ferraro Gomez" userId="719566ff13b2da90" providerId="LiveId" clId="{46040BB2-6A08-4C1F-BCB1-9AC199070837}" dt="2024-01-22T12:41:33.979" v="1294"/>
        <pc:sldMkLst>
          <pc:docMk/>
          <pc:sldMk cId="3232906089" sldId="300"/>
        </pc:sldMkLst>
      </pc:sldChg>
      <pc:sldChg chg="modTransition modAnim">
        <pc:chgData name="Rosa Ferraro Gomez" userId="719566ff13b2da90" providerId="LiveId" clId="{46040BB2-6A08-4C1F-BCB1-9AC199070837}" dt="2024-01-22T15:43:35.460" v="1317"/>
        <pc:sldMkLst>
          <pc:docMk/>
          <pc:sldMk cId="3860272672" sldId="301"/>
        </pc:sldMkLst>
      </pc:sldChg>
      <pc:sldChg chg="modTransition">
        <pc:chgData name="Rosa Ferraro Gomez" userId="719566ff13b2da90" providerId="LiveId" clId="{46040BB2-6A08-4C1F-BCB1-9AC199070837}" dt="2024-01-22T12:40:33.165" v="1281"/>
        <pc:sldMkLst>
          <pc:docMk/>
          <pc:sldMk cId="0" sldId="302"/>
        </pc:sldMkLst>
      </pc:sldChg>
      <pc:sldChg chg="new del">
        <pc:chgData name="Rosa Ferraro Gomez" userId="719566ff13b2da90" providerId="LiveId" clId="{46040BB2-6A08-4C1F-BCB1-9AC199070837}" dt="2024-01-22T11:24:01.812" v="1280" actId="680"/>
        <pc:sldMkLst>
          <pc:docMk/>
          <pc:sldMk cId="2168842426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5177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57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2574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00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4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7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79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561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3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112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32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ada">
    <p:bg>
      <p:bgPr>
        <a:solidFill>
          <a:srgbClr val="000078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-11600" y="-15466"/>
            <a:ext cx="9144000" cy="6873600"/>
          </a:xfrm>
          <a:prstGeom prst="rect">
            <a:avLst/>
          </a:prstGeom>
          <a:solidFill>
            <a:srgbClr val="00007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134100" y="872566"/>
            <a:ext cx="7752300" cy="338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 sz="3600"/>
            </a:lvl2pPr>
            <a:lvl3pPr lvl="2" rtl="0">
              <a:spcBef>
                <a:spcPts val="0"/>
              </a:spcBef>
              <a:buNone/>
              <a:defRPr sz="3600"/>
            </a:lvl3pPr>
            <a:lvl4pPr lvl="3" rtl="0">
              <a:spcBef>
                <a:spcPts val="0"/>
              </a:spcBef>
              <a:buNone/>
              <a:defRPr sz="3600"/>
            </a:lvl4pPr>
            <a:lvl5pPr lvl="4" rtl="0">
              <a:spcBef>
                <a:spcPts val="0"/>
              </a:spcBef>
              <a:buNone/>
              <a:defRPr sz="3600"/>
            </a:lvl5pPr>
            <a:lvl6pPr lvl="5" rtl="0">
              <a:spcBef>
                <a:spcPts val="0"/>
              </a:spcBef>
              <a:buNone/>
              <a:defRPr sz="3600"/>
            </a:lvl6pPr>
            <a:lvl7pPr lvl="6" rtl="0">
              <a:spcBef>
                <a:spcPts val="0"/>
              </a:spcBef>
              <a:buNone/>
              <a:defRPr sz="3600"/>
            </a:lvl7pPr>
            <a:lvl8pPr lvl="7" rtl="0">
              <a:spcBef>
                <a:spcPts val="0"/>
              </a:spcBef>
              <a:buNone/>
              <a:defRPr sz="3600"/>
            </a:lvl8pPr>
            <a:lvl9pPr lvl="8" rtl="0">
              <a:spcBef>
                <a:spcPts val="0"/>
              </a:spcBef>
              <a:buNone/>
              <a:defRPr sz="3600"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34100" y="4765766"/>
            <a:ext cx="7752300" cy="1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r>
              <a:rPr lang="ca-ES"/>
              <a:t>Feu clic aquí per editar l'estil de subtítols del patró</a:t>
            </a:r>
            <a:endParaRPr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299" y="233225"/>
            <a:ext cx="913800" cy="6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 rotWithShape="1">
          <a:blip r:embed="rId3">
            <a:alphaModFix/>
          </a:blip>
          <a:srcRect r="-11731" b="-11731"/>
          <a:stretch/>
        </p:blipFill>
        <p:spPr>
          <a:xfrm>
            <a:off x="1210674" y="316499"/>
            <a:ext cx="1436999" cy="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/>
          <p:nvPr/>
        </p:nvSpPr>
        <p:spPr>
          <a:xfrm>
            <a:off x="1210251" y="877275"/>
            <a:ext cx="7676100" cy="441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1210251" y="243650"/>
            <a:ext cx="7676100" cy="441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Shape 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8749" y="303450"/>
            <a:ext cx="380271" cy="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220299" y="6448550"/>
            <a:ext cx="8666100" cy="441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erior - 1 column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772475" y="635433"/>
            <a:ext cx="7470600" cy="10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900" b="1">
                <a:solidFill>
                  <a:srgbClr val="000078"/>
                </a:solidFill>
              </a:defRPr>
            </a:lvl1pPr>
            <a:lvl2pPr lvl="1" rtl="0">
              <a:spcBef>
                <a:spcPts val="0"/>
              </a:spcBef>
              <a:buNone/>
              <a:defRPr sz="3000"/>
            </a:lvl2pPr>
            <a:lvl3pPr lvl="2" rtl="0">
              <a:spcBef>
                <a:spcPts val="0"/>
              </a:spcBef>
              <a:buNone/>
              <a:defRPr sz="3000"/>
            </a:lvl3pPr>
            <a:lvl4pPr lvl="3" rtl="0">
              <a:spcBef>
                <a:spcPts val="0"/>
              </a:spcBef>
              <a:buNone/>
              <a:defRPr sz="3000"/>
            </a:lvl4pPr>
            <a:lvl5pPr lvl="4" rtl="0">
              <a:spcBef>
                <a:spcPts val="0"/>
              </a:spcBef>
              <a:buNone/>
              <a:defRPr sz="3000"/>
            </a:lvl5pPr>
            <a:lvl6pPr lvl="5" rtl="0">
              <a:spcBef>
                <a:spcPts val="0"/>
              </a:spcBef>
              <a:buNone/>
              <a:defRPr sz="3000"/>
            </a:lvl6pPr>
            <a:lvl7pPr lvl="6" rtl="0">
              <a:spcBef>
                <a:spcPts val="0"/>
              </a:spcBef>
              <a:buNone/>
              <a:defRPr sz="3000"/>
            </a:lvl7pPr>
            <a:lvl8pPr lvl="7" rtl="0">
              <a:spcBef>
                <a:spcPts val="0"/>
              </a:spcBef>
              <a:buNone/>
              <a:defRPr sz="3000"/>
            </a:lvl8pPr>
            <a:lvl9pPr lvl="8" rtl="0">
              <a:spcBef>
                <a:spcPts val="0"/>
              </a:spcBef>
              <a:buNone/>
              <a:defRPr sz="3000"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772475" y="1352266"/>
            <a:ext cx="6293700" cy="38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defRPr>
                <a:solidFill>
                  <a:srgbClr val="000078"/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portad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78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468327" y="5486244"/>
            <a:ext cx="3057300" cy="41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a" sz="1800">
                <a:solidFill>
                  <a:srgbClr val="FFFFFF"/>
                </a:solidFill>
              </a:rPr>
              <a:t>UOC.universitat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68327" y="5781472"/>
            <a:ext cx="3057300" cy="3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a" sz="1800">
                <a:solidFill>
                  <a:srgbClr val="FFFFFF"/>
                </a:solidFill>
              </a:rPr>
              <a:t>@UOCuniversitat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468327" y="6096235"/>
            <a:ext cx="3057300" cy="3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a" sz="1800">
                <a:solidFill>
                  <a:srgbClr val="FFFFFF"/>
                </a:solidFill>
              </a:rPr>
              <a:t>UOCuniversitat</a:t>
            </a:r>
          </a:p>
        </p:txBody>
      </p:sp>
      <p:pic>
        <p:nvPicPr>
          <p:cNvPr id="41" name="Shape 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375" y="5590116"/>
            <a:ext cx="183987" cy="19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09" y="5905289"/>
            <a:ext cx="208518" cy="17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65" y="6183843"/>
            <a:ext cx="191346" cy="19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8803" y="0"/>
            <a:ext cx="1715100" cy="11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/>
          <p:nvPr/>
        </p:nvSpPr>
        <p:spPr>
          <a:xfrm>
            <a:off x="225972" y="234950"/>
            <a:ext cx="38622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6">
            <a:alphaModFix/>
          </a:blip>
          <a:srcRect r="-11731" b="-11731"/>
          <a:stretch/>
        </p:blipFill>
        <p:spPr>
          <a:xfrm>
            <a:off x="226250" y="282975"/>
            <a:ext cx="1234200" cy="3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226250" y="6482025"/>
            <a:ext cx="38622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225972" y="832225"/>
            <a:ext cx="38622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dic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5161450" y="1872533"/>
            <a:ext cx="3171900" cy="427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0078"/>
              </a:buClr>
              <a:buAutoNum type="arabicPeriod"/>
              <a:defRPr b="1">
                <a:solidFill>
                  <a:srgbClr val="000078"/>
                </a:solidFill>
              </a:defRPr>
            </a:lvl1pPr>
            <a:lvl2pPr lvl="1" rtl="0"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2pPr>
            <a:lvl3pPr lvl="2" rtl="0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3pPr>
            <a:lvl4pPr lvl="3" rtl="0">
              <a:spcBef>
                <a:spcPts val="0"/>
              </a:spcBef>
              <a:buClr>
                <a:srgbClr val="000078"/>
              </a:buClr>
              <a:buAutoNum type="arabicPeriod"/>
              <a:defRPr>
                <a:solidFill>
                  <a:srgbClr val="000078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5pPr>
            <a:lvl6pPr lvl="5" rtl="0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6pPr>
            <a:lvl7pPr lvl="6" rtl="0">
              <a:spcBef>
                <a:spcPts val="0"/>
              </a:spcBef>
              <a:buClr>
                <a:srgbClr val="000078"/>
              </a:buClr>
              <a:buAutoNum type="arabicPeriod"/>
              <a:defRPr>
                <a:solidFill>
                  <a:srgbClr val="000078"/>
                </a:solidFill>
              </a:defRPr>
            </a:lvl7pPr>
            <a:lvl8pPr lvl="7" rtl="0"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8pPr>
            <a:lvl9pPr lvl="8" rtl="0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2035725" y="1872533"/>
            <a:ext cx="3171900" cy="427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78"/>
              </a:buClr>
              <a:buAutoNum type="arabicPeriod"/>
              <a:defRPr b="1">
                <a:solidFill>
                  <a:srgbClr val="000078"/>
                </a:solidFill>
              </a:defRPr>
            </a:lvl1pPr>
            <a:lvl2pPr lvl="1"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2pPr>
            <a:lvl3pPr lvl="2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000078"/>
              </a:buClr>
              <a:buAutoNum type="arabicPeriod"/>
              <a:defRPr>
                <a:solidFill>
                  <a:srgbClr val="000078"/>
                </a:solidFill>
              </a:defRPr>
            </a:lvl4pPr>
            <a:lvl5pPr lvl="4"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5pPr>
            <a:lvl6pPr lvl="5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6pPr>
            <a:lvl7pPr lvl="6">
              <a:spcBef>
                <a:spcPts val="0"/>
              </a:spcBef>
              <a:buClr>
                <a:srgbClr val="000078"/>
              </a:buClr>
              <a:buAutoNum type="arabicPeriod"/>
              <a:defRPr>
                <a:solidFill>
                  <a:srgbClr val="000078"/>
                </a:solidFill>
              </a:defRPr>
            </a:lvl7pPr>
            <a:lvl8pPr lvl="7">
              <a:spcBef>
                <a:spcPts val="0"/>
              </a:spcBef>
              <a:buClr>
                <a:srgbClr val="000078"/>
              </a:buClr>
              <a:buAutoNum type="alphaLcPeriod"/>
              <a:defRPr>
                <a:solidFill>
                  <a:srgbClr val="000078"/>
                </a:solidFill>
              </a:defRPr>
            </a:lvl8pPr>
            <a:lvl9pPr lvl="8">
              <a:spcBef>
                <a:spcPts val="0"/>
              </a:spcBef>
              <a:buClr>
                <a:srgbClr val="000078"/>
              </a:buClr>
              <a:buAutoNum type="romanLcPeriod"/>
              <a:defRPr>
                <a:solidFill>
                  <a:srgbClr val="000078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Shape 34"/>
          <p:cNvSpPr/>
          <p:nvPr/>
        </p:nvSpPr>
        <p:spPr>
          <a:xfrm>
            <a:off x="869325" y="1763500"/>
            <a:ext cx="80172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220350" y="1763500"/>
            <a:ext cx="5973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90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302" y="233214"/>
            <a:ext cx="59730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/>
          <p:cNvPicPr preferRelativeResize="0"/>
          <p:nvPr/>
        </p:nvPicPr>
        <p:blipFill rotWithShape="1">
          <a:blip r:embed="rId7">
            <a:alphaModFix/>
          </a:blip>
          <a:srcRect r="-11731" b="-11731"/>
          <a:stretch/>
        </p:blipFill>
        <p:spPr>
          <a:xfrm>
            <a:off x="867600" y="287650"/>
            <a:ext cx="986400" cy="2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/>
          <p:nvPr/>
        </p:nvSpPr>
        <p:spPr>
          <a:xfrm>
            <a:off x="869050" y="654175"/>
            <a:ext cx="73683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9"/>
          <p:cNvSpPr/>
          <p:nvPr/>
        </p:nvSpPr>
        <p:spPr>
          <a:xfrm>
            <a:off x="869050" y="239625"/>
            <a:ext cx="73683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8288950" y="654175"/>
            <a:ext cx="5973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8288950" y="239050"/>
            <a:ext cx="5973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8950" y="287650"/>
            <a:ext cx="301625" cy="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220300" y="6524100"/>
            <a:ext cx="8666100" cy="2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210299" y="1378101"/>
            <a:ext cx="7658293" cy="338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ca" sz="3600" dirty="0">
                <a:solidFill>
                  <a:schemeClr val="lt1"/>
                </a:solidFill>
              </a:rPr>
              <a:t>CAP  A UN NOU ESTÀNDARD D’ATENCIÓ A LA CIUTADANIA: INTEGRAL I OMNICANAL</a:t>
            </a:r>
            <a:br>
              <a:rPr lang="ca" dirty="0">
                <a:solidFill>
                  <a:schemeClr val="lt1"/>
                </a:solidFill>
              </a:rPr>
            </a:br>
            <a:br>
              <a:rPr lang="ca" dirty="0">
                <a:solidFill>
                  <a:schemeClr val="lt1"/>
                </a:solidFill>
              </a:rPr>
            </a:br>
            <a:r>
              <a:rPr lang="ca" sz="2400" dirty="0">
                <a:solidFill>
                  <a:schemeClr val="lt1"/>
                </a:solidFill>
              </a:rPr>
              <a:t>Un enfocament estratègic i un pla d’acció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5147733" y="4763301"/>
            <a:ext cx="3720860" cy="1734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ct val="45833"/>
            </a:pPr>
            <a:r>
              <a:rPr lang="ca" sz="2000" dirty="0">
                <a:solidFill>
                  <a:schemeClr val="lt1"/>
                </a:solidFill>
              </a:rPr>
              <a:t>Autora: Rosa Ferraro Gómez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ct val="45833"/>
            </a:pPr>
            <a:r>
              <a:rPr lang="ca" sz="2000" dirty="0">
                <a:solidFill>
                  <a:schemeClr val="lt1"/>
                </a:solidFill>
              </a:rPr>
              <a:t>Directora: Ascen Moro Cordero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ct val="45833"/>
            </a:pPr>
            <a:r>
              <a:rPr lang="ca" sz="2000" dirty="0">
                <a:solidFill>
                  <a:schemeClr val="lt1"/>
                </a:solidFill>
              </a:rPr>
              <a:t>Data: Gener 2024</a:t>
            </a:r>
          </a:p>
        </p:txBody>
      </p:sp>
      <p:sp>
        <p:nvSpPr>
          <p:cNvPr id="63" name="Shape 63"/>
          <p:cNvSpPr/>
          <p:nvPr/>
        </p:nvSpPr>
        <p:spPr>
          <a:xfrm>
            <a:off x="220299" y="4765766"/>
            <a:ext cx="913800" cy="5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1210300" y="4763301"/>
            <a:ext cx="7676100" cy="58800"/>
          </a:xfrm>
          <a:prstGeom prst="rect">
            <a:avLst/>
          </a:prstGeom>
          <a:solidFill>
            <a:srgbClr val="73E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escritorio con una silla&#10;&#10;Descripción generada automáticamente con confianza media">
            <a:extLst>
              <a:ext uri="{FF2B5EF4-FFF2-40B4-BE49-F238E27FC236}">
                <a16:creationId xmlns:a16="http://schemas.microsoft.com/office/drawing/2014/main" id="{7BF53140-4FB9-EDB3-CF8F-DE4BE5DF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9049"/>
            <a:ext cx="9144000" cy="513626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9CAB39-1808-4DAF-78BD-527F3F350984}"/>
              </a:ext>
            </a:extLst>
          </p:cNvPr>
          <p:cNvSpPr/>
          <p:nvPr/>
        </p:nvSpPr>
        <p:spPr>
          <a:xfrm>
            <a:off x="317289" y="1905810"/>
            <a:ext cx="2756171" cy="3490160"/>
          </a:xfrm>
          <a:prstGeom prst="rect">
            <a:avLst/>
          </a:prstGeom>
          <a:solidFill>
            <a:srgbClr val="D0CFD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5D6FD-C4EC-27FF-2839-093028997C84}"/>
              </a:ext>
            </a:extLst>
          </p:cNvPr>
          <p:cNvSpPr/>
          <p:nvPr/>
        </p:nvSpPr>
        <p:spPr>
          <a:xfrm>
            <a:off x="3193037" y="1905010"/>
            <a:ext cx="2756168" cy="3480021"/>
          </a:xfrm>
          <a:prstGeom prst="rect">
            <a:avLst/>
          </a:prstGeom>
          <a:solidFill>
            <a:srgbClr val="8CD1E8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C46AC-3708-63AA-C6AC-17284AB7907B}"/>
              </a:ext>
            </a:extLst>
          </p:cNvPr>
          <p:cNvSpPr/>
          <p:nvPr/>
        </p:nvSpPr>
        <p:spPr>
          <a:xfrm>
            <a:off x="6097252" y="1905010"/>
            <a:ext cx="2756168" cy="3480021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72475" y="635433"/>
            <a:ext cx="7470600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ca-ES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PROPOSTA DE PLA D’ACCIÓ</a:t>
            </a:r>
            <a:br>
              <a:rPr lang="es-ES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>
              <a:latin typeface="+mj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41184E5-C6D7-8DAA-3DC1-CAEFFFB01198}"/>
              </a:ext>
            </a:extLst>
          </p:cNvPr>
          <p:cNvSpPr txBox="1"/>
          <p:nvPr/>
        </p:nvSpPr>
        <p:spPr>
          <a:xfrm>
            <a:off x="317289" y="2037934"/>
            <a:ext cx="275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CRM CIUTADÀ</a:t>
            </a:r>
            <a:b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VISIÓ 360 °</a:t>
            </a:r>
            <a:r>
              <a:rPr lang="es-ES" b="1" dirty="0">
                <a:solidFill>
                  <a:schemeClr val="tx1"/>
                </a:solidFill>
                <a:effectLst/>
              </a:rPr>
              <a:t>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6CCA28-7A96-73E4-8686-97B9EC938646}"/>
              </a:ext>
            </a:extLst>
          </p:cNvPr>
          <p:cNvSpPr txBox="1"/>
          <p:nvPr/>
        </p:nvSpPr>
        <p:spPr>
          <a:xfrm>
            <a:off x="3193037" y="2043481"/>
            <a:ext cx="275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SERVEI </a:t>
            </a:r>
            <a:b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ca-ES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ATENCIÓ TELEFÒNICA</a:t>
            </a:r>
            <a:r>
              <a:rPr lang="es-ES" b="1" dirty="0">
                <a:solidFill>
                  <a:schemeClr val="tx1"/>
                </a:solidFill>
                <a:effectLst/>
              </a:rPr>
              <a:t>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722729-1685-2225-F6BC-14DAC555607C}"/>
              </a:ext>
            </a:extLst>
          </p:cNvPr>
          <p:cNvSpPr txBox="1"/>
          <p:nvPr/>
        </p:nvSpPr>
        <p:spPr>
          <a:xfrm>
            <a:off x="6097252" y="2043212"/>
            <a:ext cx="268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SERVEI DE CITA PRÈVIA I GESTIÓ DE CAMPANYES</a:t>
            </a:r>
            <a:r>
              <a:rPr lang="es-ES" b="1" dirty="0">
                <a:solidFill>
                  <a:schemeClr val="bg1"/>
                </a:solidFill>
                <a:effectLst/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9A680EC-413C-9630-8B71-E35E3EA9C9A7}"/>
              </a:ext>
            </a:extLst>
          </p:cNvPr>
          <p:cNvSpPr txBox="1"/>
          <p:nvPr/>
        </p:nvSpPr>
        <p:spPr>
          <a:xfrm>
            <a:off x="317290" y="2630125"/>
            <a:ext cx="2756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Sistema de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gestió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que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permet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la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recopilaci</a:t>
            </a:r>
            <a:r>
              <a:rPr lang="ca-ES" sz="1200" b="1" dirty="0">
                <a:solidFill>
                  <a:schemeClr val="tx1"/>
                </a:solidFill>
                <a:latin typeface="+mj-lt"/>
              </a:rPr>
              <a:t>ó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i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l'anàlisi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eficient de les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interaccions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de la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ciutadania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amb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els serveis municipals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lang="es-E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C61429A-4E29-27BE-90AB-E85A5AB83924}"/>
              </a:ext>
            </a:extLst>
          </p:cNvPr>
          <p:cNvSpPr txBox="1"/>
          <p:nvPr/>
        </p:nvSpPr>
        <p:spPr>
          <a:xfrm>
            <a:off x="3193036" y="2630125"/>
            <a:ext cx="275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Aplicaci</a:t>
            </a:r>
            <a:r>
              <a:rPr lang="ca-ES" sz="1200" b="1" dirty="0">
                <a:solidFill>
                  <a:schemeClr val="tx1"/>
                </a:solidFill>
                <a:latin typeface="+mj-lt"/>
              </a:rPr>
              <a:t>ó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de TICKETING per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aconseguir</a:t>
            </a:r>
            <a:r>
              <a:rPr lang="es-ES" sz="12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ca-ES" sz="1200" b="1" dirty="0">
                <a:solidFill>
                  <a:schemeClr val="tx1"/>
                </a:solidFill>
                <a:effectLst/>
                <a:latin typeface="+mj-lt"/>
              </a:rPr>
              <a:t>una comunicació eficaç̧ amb la ciutadania. </a:t>
            </a:r>
            <a:endParaRPr lang="ca-E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FE18AC-848D-7584-EA1B-EFCD9F8F3A7E}"/>
              </a:ext>
            </a:extLst>
          </p:cNvPr>
          <p:cNvSpPr txBox="1"/>
          <p:nvPr/>
        </p:nvSpPr>
        <p:spPr>
          <a:xfrm>
            <a:off x="6097252" y="2630125"/>
            <a:ext cx="275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chemeClr val="bg1"/>
                </a:solidFill>
                <a:effectLst/>
                <a:latin typeface="+mj-lt"/>
              </a:rPr>
              <a:t>Sistema de gestió de cites </a:t>
            </a:r>
            <a:br>
              <a:rPr lang="ca-ES" sz="1200" b="1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ca-ES" sz="1200" b="1" dirty="0">
                <a:solidFill>
                  <a:schemeClr val="bg1"/>
                </a:solidFill>
                <a:effectLst/>
                <a:latin typeface="+mj-lt"/>
              </a:rPr>
              <a:t>i campanyes més àgil, </a:t>
            </a:r>
            <a:br>
              <a:rPr lang="ca-ES" sz="1200" b="1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ca-ES" sz="1200" b="1" dirty="0">
                <a:solidFill>
                  <a:schemeClr val="bg1"/>
                </a:solidFill>
                <a:effectLst/>
                <a:latin typeface="+mj-lt"/>
              </a:rPr>
              <a:t>accessible i personalitzat.</a:t>
            </a:r>
            <a:endParaRPr lang="ca-E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EE7EA74-22FF-AB4E-418E-2A8C1F617899}"/>
              </a:ext>
            </a:extLst>
          </p:cNvPr>
          <p:cNvSpPr txBox="1"/>
          <p:nvPr/>
        </p:nvSpPr>
        <p:spPr>
          <a:xfrm>
            <a:off x="6097252" y="3526039"/>
            <a:ext cx="27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effectLst/>
                <a:latin typeface="+mj-lt"/>
              </a:rPr>
              <a:t>Reducció del temps d’espera en la cita prèvia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3BD03C-CAE4-BC62-1410-A8F5B20DAFCE}"/>
              </a:ext>
            </a:extLst>
          </p:cNvPr>
          <p:cNvSpPr txBox="1"/>
          <p:nvPr/>
        </p:nvSpPr>
        <p:spPr>
          <a:xfrm>
            <a:off x="3193036" y="3520388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Aplicació</a:t>
            </a:r>
            <a:r>
              <a:rPr lang="es-ES" sz="1200" dirty="0">
                <a:solidFill>
                  <a:schemeClr val="tx1"/>
                </a:solidFill>
                <a:effectLst/>
                <a:latin typeface="+mj-lt"/>
              </a:rPr>
              <a:t> de TICKETING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2FFA41-1AD6-624B-909E-1E2056CB4472}"/>
              </a:ext>
            </a:extLst>
          </p:cNvPr>
          <p:cNvSpPr txBox="1"/>
          <p:nvPr/>
        </p:nvSpPr>
        <p:spPr>
          <a:xfrm>
            <a:off x="6097252" y="4070220"/>
            <a:ext cx="27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effectLst/>
                <a:latin typeface="+mj-lt"/>
              </a:rPr>
              <a:t>Confirmació de cites per Mitjans electrònics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38C5C78-9CB8-B5AA-4078-72085EB9779D}"/>
              </a:ext>
            </a:extLst>
          </p:cNvPr>
          <p:cNvSpPr txBox="1"/>
          <p:nvPr/>
        </p:nvSpPr>
        <p:spPr>
          <a:xfrm>
            <a:off x="6097252" y="4640043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effectLst/>
                <a:latin typeface="+mj-lt"/>
              </a:rPr>
              <a:t>Informació sense cita prèvia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EDF0C66-6992-1139-8D5A-6BD2E6FDFDD9}"/>
              </a:ext>
            </a:extLst>
          </p:cNvPr>
          <p:cNvSpPr txBox="1"/>
          <p:nvPr/>
        </p:nvSpPr>
        <p:spPr>
          <a:xfrm>
            <a:off x="6097252" y="5016651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effectLst/>
                <a:latin typeface="+mj-lt"/>
              </a:rPr>
              <a:t>Monitoratge</a:t>
            </a:r>
            <a:r>
              <a:rPr lang="es-ES" sz="1200" dirty="0">
                <a:solidFill>
                  <a:schemeClr val="bg1"/>
                </a:solidFill>
                <a:effectLst/>
                <a:latin typeface="+mj-lt"/>
              </a:rPr>
              <a:t> i </a:t>
            </a:r>
            <a:r>
              <a:rPr lang="ca-ES" sz="1200" dirty="0">
                <a:solidFill>
                  <a:schemeClr val="bg1"/>
                </a:solidFill>
                <a:effectLst/>
                <a:latin typeface="+mj-lt"/>
              </a:rPr>
              <a:t>avaluació</a:t>
            </a:r>
            <a:r>
              <a:rPr lang="es-ES" sz="1200" dirty="0">
                <a:solidFill>
                  <a:schemeClr val="bg1"/>
                </a:solidFill>
                <a:effectLst/>
                <a:latin typeface="+mj-lt"/>
              </a:rPr>
              <a:t> continua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E88B230-062A-9109-E531-8111CEEF41A7}"/>
              </a:ext>
            </a:extLst>
          </p:cNvPr>
          <p:cNvSpPr txBox="1"/>
          <p:nvPr/>
        </p:nvSpPr>
        <p:spPr>
          <a:xfrm>
            <a:off x="3193036" y="3874252"/>
            <a:ext cx="27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latin typeface="+mj-lt"/>
              </a:rPr>
              <a:t>Comunicació i compromisos interdepartamentals</a:t>
            </a:r>
            <a:endParaRPr lang="ca-ES" sz="120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444D273-1A15-5579-2F13-44D29648C59A}"/>
              </a:ext>
            </a:extLst>
          </p:cNvPr>
          <p:cNvSpPr txBox="1"/>
          <p:nvPr/>
        </p:nvSpPr>
        <p:spPr>
          <a:xfrm>
            <a:off x="3193036" y="4419285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Formació i protocols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65EB435-1F0D-52F3-C2FF-F408221B5CCC}"/>
              </a:ext>
            </a:extLst>
          </p:cNvPr>
          <p:cNvSpPr txBox="1"/>
          <p:nvPr/>
        </p:nvSpPr>
        <p:spPr>
          <a:xfrm>
            <a:off x="3193036" y="4783741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Indicadors</a:t>
            </a:r>
            <a:r>
              <a:rPr lang="es-ES" sz="1200" dirty="0">
                <a:solidFill>
                  <a:schemeClr val="tx1"/>
                </a:solidFill>
                <a:effectLst/>
                <a:latin typeface="+mj-lt"/>
              </a:rPr>
              <a:t> i </a:t>
            </a:r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avaluació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C9D142B-B7C4-5B2B-47AC-B3E889035E68}"/>
              </a:ext>
            </a:extLst>
          </p:cNvPr>
          <p:cNvSpPr txBox="1"/>
          <p:nvPr/>
        </p:nvSpPr>
        <p:spPr>
          <a:xfrm>
            <a:off x="317289" y="3524656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Integració</a:t>
            </a:r>
            <a:r>
              <a:rPr lang="es-ES" sz="1200" dirty="0">
                <a:solidFill>
                  <a:schemeClr val="tx1"/>
                </a:solidFill>
                <a:effectLst/>
                <a:latin typeface="+mj-lt"/>
              </a:rPr>
              <a:t> de bases de dades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470AEAD-C8F6-7B55-ABF7-F4D8BE9E9F45}"/>
              </a:ext>
            </a:extLst>
          </p:cNvPr>
          <p:cNvSpPr txBox="1"/>
          <p:nvPr/>
        </p:nvSpPr>
        <p:spPr>
          <a:xfrm>
            <a:off x="317289" y="3946330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Definició de perfils i seguretat d’accés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410B16D-7AAE-82F8-105F-B22D5426A977}"/>
              </a:ext>
            </a:extLst>
          </p:cNvPr>
          <p:cNvSpPr txBox="1"/>
          <p:nvPr/>
        </p:nvSpPr>
        <p:spPr>
          <a:xfrm>
            <a:off x="317289" y="4419285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Formació i protocols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E0474E1-D67A-4B70-CB31-680088555573}"/>
              </a:ext>
            </a:extLst>
          </p:cNvPr>
          <p:cNvSpPr txBox="1"/>
          <p:nvPr/>
        </p:nvSpPr>
        <p:spPr>
          <a:xfrm>
            <a:off x="317289" y="4806775"/>
            <a:ext cx="275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Indicadors</a:t>
            </a:r>
            <a:r>
              <a:rPr lang="es-ES" sz="1200" dirty="0">
                <a:solidFill>
                  <a:schemeClr val="tx1"/>
                </a:solidFill>
                <a:effectLst/>
                <a:latin typeface="+mj-lt"/>
              </a:rPr>
              <a:t> i </a:t>
            </a:r>
            <a:r>
              <a:rPr lang="ca-ES" sz="1200" dirty="0">
                <a:solidFill>
                  <a:schemeClr val="tx1"/>
                </a:solidFill>
                <a:effectLst/>
                <a:latin typeface="+mj-lt"/>
              </a:rPr>
              <a:t>avaluació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6906085-9B0A-7CE2-5E2E-2453C298F46E}"/>
              </a:ext>
            </a:extLst>
          </p:cNvPr>
          <p:cNvSpPr/>
          <p:nvPr/>
        </p:nvSpPr>
        <p:spPr>
          <a:xfrm>
            <a:off x="317288" y="1893607"/>
            <a:ext cx="2756172" cy="96358"/>
          </a:xfrm>
          <a:prstGeom prst="rect">
            <a:avLst/>
          </a:prstGeom>
          <a:solidFill>
            <a:srgbClr val="D0C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092D783-977B-DAF5-A475-4A972F3653B2}"/>
              </a:ext>
            </a:extLst>
          </p:cNvPr>
          <p:cNvSpPr/>
          <p:nvPr/>
        </p:nvSpPr>
        <p:spPr>
          <a:xfrm>
            <a:off x="3193033" y="1893607"/>
            <a:ext cx="2756172" cy="96358"/>
          </a:xfrm>
          <a:prstGeom prst="rect">
            <a:avLst/>
          </a:prstGeom>
          <a:solidFill>
            <a:srgbClr val="8CD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49C9F13-B454-EC6C-7E6C-FCA479CACC7F}"/>
              </a:ext>
            </a:extLst>
          </p:cNvPr>
          <p:cNvSpPr/>
          <p:nvPr/>
        </p:nvSpPr>
        <p:spPr>
          <a:xfrm>
            <a:off x="6097252" y="1893607"/>
            <a:ext cx="2756172" cy="96358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87116966-3B47-6844-BDFD-8050543212B4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84C911E2-214F-3D4C-B831-E7A3CBE8041D}"/>
              </a:ext>
            </a:extLst>
          </p:cNvPr>
          <p:cNvSpPr txBox="1"/>
          <p:nvPr/>
        </p:nvSpPr>
        <p:spPr>
          <a:xfrm>
            <a:off x="772475" y="1041746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Accions clau, cap a un servei integral i omnicanal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26C32C8-2AD9-8180-FE66-26C33C23B175}"/>
              </a:ext>
            </a:extLst>
          </p:cNvPr>
          <p:cNvSpPr/>
          <p:nvPr/>
        </p:nvSpPr>
        <p:spPr>
          <a:xfrm>
            <a:off x="854989" y="5497176"/>
            <a:ext cx="8289011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3F589A8-C57A-DC29-9C83-440AABECA9FD}"/>
              </a:ext>
            </a:extLst>
          </p:cNvPr>
          <p:cNvSpPr txBox="1"/>
          <p:nvPr/>
        </p:nvSpPr>
        <p:spPr>
          <a:xfrm>
            <a:off x="984394" y="5913320"/>
            <a:ext cx="469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  <a:effectLst/>
                <a:latin typeface="Helvetica" pitchFamily="2" charset="0"/>
              </a:rPr>
              <a:t>Respostes més personalitzades, verificables i eficients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3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mujer, frente, parado&#10;&#10;Descripción generada automáticamente">
            <a:extLst>
              <a:ext uri="{FF2B5EF4-FFF2-40B4-BE49-F238E27FC236}">
                <a16:creationId xmlns:a16="http://schemas.microsoft.com/office/drawing/2014/main" id="{4DD462F7-D597-4E9E-AF5D-2043CAB8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577"/>
            <a:ext cx="9144000" cy="5158181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72474" y="635433"/>
            <a:ext cx="8117525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ca-ES" dirty="0"/>
              <a:t>PROPOSTA DE PLA D’ACCIÓ</a:t>
            </a:r>
            <a:endParaRPr lang="es-ES" dirty="0">
              <a:latin typeface="+mj-lt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2FD288D-A6D5-3144-9DEA-A7FDF53CA534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920AF82F-73C7-504E-B358-401D1BB773D3}"/>
              </a:ext>
            </a:extLst>
          </p:cNvPr>
          <p:cNvSpPr txBox="1"/>
          <p:nvPr/>
        </p:nvSpPr>
        <p:spPr>
          <a:xfrm>
            <a:off x="772474" y="1066800"/>
            <a:ext cx="463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La RAG impulsa la qualitat de l’atenció a la ciutadania </a:t>
            </a: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AB3CB0-5FC6-504C-832D-54144D7C6079}"/>
              </a:ext>
            </a:extLst>
          </p:cNvPr>
          <p:cNvSpPr/>
          <p:nvPr/>
        </p:nvSpPr>
        <p:spPr>
          <a:xfrm>
            <a:off x="600988" y="5474221"/>
            <a:ext cx="8543012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FE6160-9909-FF46-8B4D-7D780B1862B6}"/>
              </a:ext>
            </a:extLst>
          </p:cNvPr>
          <p:cNvSpPr txBox="1"/>
          <p:nvPr/>
        </p:nvSpPr>
        <p:spPr>
          <a:xfrm>
            <a:off x="672109" y="5563677"/>
            <a:ext cx="8217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Imagina un servei a la ciutadania on les consultes complexes sobre normatives legals poden ser abordades de manera més ràpida i precisa, millorant significativament el temps de resposta i la satisfacció de les persones</a:t>
            </a:r>
            <a:endParaRPr lang="es-ES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2F15D4-3A32-694F-BB20-75BB92D37C4A}"/>
              </a:ext>
            </a:extLst>
          </p:cNvPr>
          <p:cNvSpPr/>
          <p:nvPr/>
        </p:nvSpPr>
        <p:spPr>
          <a:xfrm>
            <a:off x="4017074" y="4286853"/>
            <a:ext cx="4872925" cy="1187368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0A0C61-DB77-454A-BFBB-BCFC3CFAA405}"/>
              </a:ext>
            </a:extLst>
          </p:cNvPr>
          <p:cNvSpPr txBox="1"/>
          <p:nvPr/>
        </p:nvSpPr>
        <p:spPr>
          <a:xfrm>
            <a:off x="4070949" y="4286853"/>
            <a:ext cx="4819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i="1" dirty="0">
                <a:solidFill>
                  <a:srgbClr val="000078"/>
                </a:solidFill>
              </a:rPr>
              <a:t>La </a:t>
            </a:r>
            <a:r>
              <a:rPr lang="en-GB" i="1" dirty="0">
                <a:solidFill>
                  <a:srgbClr val="000078"/>
                </a:solidFill>
              </a:rPr>
              <a:t>Retrieval-Augmented</a:t>
            </a:r>
            <a:r>
              <a:rPr lang="es-ES" i="1" dirty="0">
                <a:solidFill>
                  <a:srgbClr val="000078"/>
                </a:solidFill>
              </a:rPr>
              <a:t> </a:t>
            </a:r>
            <a:r>
              <a:rPr lang="en-GB" i="1" dirty="0">
                <a:solidFill>
                  <a:srgbClr val="000078"/>
                </a:solidFill>
              </a:rPr>
              <a:t>Generation</a:t>
            </a:r>
            <a:r>
              <a:rPr lang="es-ES" i="1" dirty="0">
                <a:solidFill>
                  <a:srgbClr val="000078"/>
                </a:solidFill>
              </a:rPr>
              <a:t> (RAG), </a:t>
            </a:r>
            <a:r>
              <a:rPr lang="ca-ES" i="1" dirty="0">
                <a:solidFill>
                  <a:srgbClr val="000078"/>
                </a:solidFill>
              </a:rPr>
              <a:t>és un model avançat de processament del llenguatge natural que millora la generació de text incorporant la capacitat de recuperar informació d’una base de dades, afavorint la coherència i la precisió dels resultats.</a:t>
            </a:r>
          </a:p>
        </p:txBody>
      </p:sp>
    </p:spTree>
    <p:extLst>
      <p:ext uri="{BB962C8B-B14F-4D97-AF65-F5344CB8AC3E}">
        <p14:creationId xmlns:p14="http://schemas.microsoft.com/office/powerpoint/2010/main" val="360061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 descr="Icono&#10;&#10;Descripción generada automáticamente">
            <a:extLst>
              <a:ext uri="{FF2B5EF4-FFF2-40B4-BE49-F238E27FC236}">
                <a16:creationId xmlns:a16="http://schemas.microsoft.com/office/drawing/2014/main" id="{A7FF98B1-F49E-66E3-7D87-870F0DDB6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98" y="1555665"/>
            <a:ext cx="7713014" cy="3920430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72475" y="635433"/>
            <a:ext cx="7470600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s-ES" dirty="0"/>
              <a:t>PROPOSTA DE PLA D’ACCIÓ</a:t>
            </a:r>
            <a:endParaRPr lang="es-ES" dirty="0">
              <a:latin typeface="+mj-lt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3AEF712-75B0-1F4B-978D-7055971919A6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FE99785-5266-A24F-BE85-B4EBCE0DE6DF}"/>
              </a:ext>
            </a:extLst>
          </p:cNvPr>
          <p:cNvSpPr txBox="1"/>
          <p:nvPr/>
        </p:nvSpPr>
        <p:spPr>
          <a:xfrm>
            <a:off x="768715" y="1390727"/>
            <a:ext cx="8035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</a:rPr>
              <a:t>Promoure un </a:t>
            </a:r>
            <a:r>
              <a:rPr lang="ca-ES" b="1" dirty="0">
                <a:solidFill>
                  <a:srgbClr val="000078"/>
                </a:solidFill>
              </a:rPr>
              <a:t>conveni marc</a:t>
            </a:r>
            <a:r>
              <a:rPr lang="ca-ES" dirty="0">
                <a:solidFill>
                  <a:srgbClr val="000078"/>
                </a:solidFill>
              </a:rPr>
              <a:t> entre la Generalitat de Catalunya i tots els municipis, </a:t>
            </a:r>
          </a:p>
          <a:p>
            <a:r>
              <a:rPr lang="ca-ES" dirty="0">
                <a:solidFill>
                  <a:srgbClr val="000078"/>
                </a:solidFill>
              </a:rPr>
              <a:t>juntament amb l’AOC, les diputacions (Barcelona, Girona, Lleida i Tarragona),</a:t>
            </a:r>
          </a:p>
          <a:p>
            <a:r>
              <a:rPr lang="ca-ES" dirty="0">
                <a:solidFill>
                  <a:srgbClr val="000078"/>
                </a:solidFill>
              </a:rPr>
              <a:t>l’ACM i l’FMC. (col·laboració entre les entitats per aconseguir una administració més eficient).</a:t>
            </a:r>
            <a:endParaRPr lang="es-ES" dirty="0">
              <a:solidFill>
                <a:srgbClr val="000078"/>
              </a:solidFill>
            </a:endParaRPr>
          </a:p>
          <a:p>
            <a:r>
              <a:rPr lang="ca-ES" dirty="0">
                <a:solidFill>
                  <a:srgbClr val="000078"/>
                </a:solidFill>
              </a:rPr>
              <a:t>L’Agenda digital dels Municipis de Catalunya s’emmarca en l’Estratègia.</a:t>
            </a:r>
            <a:endParaRPr lang="es-ES" dirty="0">
              <a:solidFill>
                <a:srgbClr val="000078"/>
              </a:solidFill>
            </a:endParaRPr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E071069-DD1C-013C-73E4-5A9F6DA93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41" y="4078039"/>
            <a:ext cx="1092206" cy="626762"/>
          </a:xfrm>
          <a:prstGeom prst="rect">
            <a:avLst/>
          </a:prstGeom>
        </p:spPr>
      </p:pic>
      <p:pic>
        <p:nvPicPr>
          <p:cNvPr id="17" name="Imagen 16" descr="Icono&#10;&#10;Descripción generada automáticamente con confianza baja">
            <a:extLst>
              <a:ext uri="{FF2B5EF4-FFF2-40B4-BE49-F238E27FC236}">
                <a16:creationId xmlns:a16="http://schemas.microsoft.com/office/drawing/2014/main" id="{4032F917-B417-8C27-A88E-A883615E2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942" y="2898738"/>
            <a:ext cx="1262765" cy="324766"/>
          </a:xfrm>
          <a:prstGeom prst="rect">
            <a:avLst/>
          </a:prstGeom>
        </p:spPr>
      </p:pic>
      <p:pic>
        <p:nvPicPr>
          <p:cNvPr id="19" name="Imagen 18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230603E1-0612-0F1E-69D3-A5D4C03CF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802" y="4345089"/>
            <a:ext cx="2306275" cy="647699"/>
          </a:xfrm>
          <a:prstGeom prst="rect">
            <a:avLst/>
          </a:prstGeom>
        </p:spPr>
      </p:pic>
      <p:pic>
        <p:nvPicPr>
          <p:cNvPr id="23" name="Imagen 2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9F62CD1-140E-91D7-E783-30FAAA429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896" y="4509390"/>
            <a:ext cx="969065" cy="416013"/>
          </a:xfrm>
          <a:prstGeom prst="rect">
            <a:avLst/>
          </a:prstGeom>
        </p:spPr>
      </p:pic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DB994278-B676-7781-1FD1-DF230E73F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062" y="3527136"/>
            <a:ext cx="1333432" cy="324766"/>
          </a:xfrm>
          <a:prstGeom prst="rect">
            <a:avLst/>
          </a:prstGeom>
        </p:spPr>
      </p:pic>
      <p:pic>
        <p:nvPicPr>
          <p:cNvPr id="34" name="Imagen 33" descr="Logotipo&#10;&#10;Descripción generada automáticamente">
            <a:extLst>
              <a:ext uri="{FF2B5EF4-FFF2-40B4-BE49-F238E27FC236}">
                <a16:creationId xmlns:a16="http://schemas.microsoft.com/office/drawing/2014/main" id="{9ED834BA-EE07-0D92-34AC-877A64CEA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376" y="3913722"/>
            <a:ext cx="1400783" cy="431367"/>
          </a:xfrm>
          <a:prstGeom prst="rect">
            <a:avLst/>
          </a:prstGeom>
        </p:spPr>
      </p:pic>
      <p:pic>
        <p:nvPicPr>
          <p:cNvPr id="36" name="Imagen 3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C9E6E47-EAEC-5754-2283-C018F02F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4375" y="3533846"/>
            <a:ext cx="1455229" cy="249888"/>
          </a:xfrm>
          <a:prstGeom prst="rect">
            <a:avLst/>
          </a:prstGeom>
        </p:spPr>
      </p:pic>
      <p:pic>
        <p:nvPicPr>
          <p:cNvPr id="38" name="Imagen 37" descr="Imagen que contiene Texto&#10;&#10;Descripción generada automáticamente">
            <a:extLst>
              <a:ext uri="{FF2B5EF4-FFF2-40B4-BE49-F238E27FC236}">
                <a16:creationId xmlns:a16="http://schemas.microsoft.com/office/drawing/2014/main" id="{F60395F8-999E-0704-309D-6E23A56F55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5294" y="2433739"/>
            <a:ext cx="969065" cy="291477"/>
          </a:xfrm>
          <a:prstGeom prst="rect">
            <a:avLst/>
          </a:prstGeom>
        </p:spPr>
      </p:pic>
      <p:pic>
        <p:nvPicPr>
          <p:cNvPr id="40" name="Imagen 3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318DFCD-7DB8-7BCF-5E18-86EF09B58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0903" y="3295616"/>
            <a:ext cx="455529" cy="455529"/>
          </a:xfrm>
          <a:prstGeom prst="rect">
            <a:avLst/>
          </a:prstGeom>
        </p:spPr>
      </p:pic>
      <p:pic>
        <p:nvPicPr>
          <p:cNvPr id="42" name="Imagen 41" descr="Imagen que contiene Icono&#10;&#10;Descripción generada automáticamente">
            <a:extLst>
              <a:ext uri="{FF2B5EF4-FFF2-40B4-BE49-F238E27FC236}">
                <a16:creationId xmlns:a16="http://schemas.microsoft.com/office/drawing/2014/main" id="{B61D32B1-18C8-7382-9936-5B14F7559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077" y="3015160"/>
            <a:ext cx="519167" cy="519167"/>
          </a:xfrm>
          <a:prstGeom prst="rect">
            <a:avLst/>
          </a:prstGeom>
        </p:spPr>
      </p:pic>
      <p:pic>
        <p:nvPicPr>
          <p:cNvPr id="46" name="Imagen 45" descr="Icono&#10;&#10;Descripción generada automáticamente con confianza media">
            <a:extLst>
              <a:ext uri="{FF2B5EF4-FFF2-40B4-BE49-F238E27FC236}">
                <a16:creationId xmlns:a16="http://schemas.microsoft.com/office/drawing/2014/main" id="{2E6A3E85-07D1-69D9-DB2D-2010172762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7415" y="4272388"/>
            <a:ext cx="584200" cy="647700"/>
          </a:xfrm>
          <a:prstGeom prst="rect">
            <a:avLst/>
          </a:prstGeom>
        </p:spPr>
      </p:pic>
      <p:pic>
        <p:nvPicPr>
          <p:cNvPr id="47" name="Imagen 46" descr="Icono&#10;&#10;Descripción generada automáticamente con confianza media">
            <a:extLst>
              <a:ext uri="{FF2B5EF4-FFF2-40B4-BE49-F238E27FC236}">
                <a16:creationId xmlns:a16="http://schemas.microsoft.com/office/drawing/2014/main" id="{559E2411-A526-E854-AD3F-149016C4D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2364" y="4704801"/>
            <a:ext cx="584200" cy="647700"/>
          </a:xfrm>
          <a:prstGeom prst="rect">
            <a:avLst/>
          </a:prstGeom>
        </p:spPr>
      </p:pic>
      <p:pic>
        <p:nvPicPr>
          <p:cNvPr id="48" name="Imagen 47" descr="Icono&#10;&#10;Descripción generada automáticamente con confianza media">
            <a:extLst>
              <a:ext uri="{FF2B5EF4-FFF2-40B4-BE49-F238E27FC236}">
                <a16:creationId xmlns:a16="http://schemas.microsoft.com/office/drawing/2014/main" id="{2E3300F8-5013-FB62-531D-CCC9D50BBF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8761" y="4965926"/>
            <a:ext cx="584200" cy="647700"/>
          </a:xfrm>
          <a:prstGeom prst="rect">
            <a:avLst/>
          </a:prstGeom>
        </p:spPr>
      </p:pic>
      <p:pic>
        <p:nvPicPr>
          <p:cNvPr id="49" name="Imagen 48" descr="Icono&#10;&#10;Descripción generada automáticamente con confianza media">
            <a:extLst>
              <a:ext uri="{FF2B5EF4-FFF2-40B4-BE49-F238E27FC236}">
                <a16:creationId xmlns:a16="http://schemas.microsoft.com/office/drawing/2014/main" id="{D5577760-D33B-F36A-6D26-B920C2F0C6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2289" y="4960477"/>
            <a:ext cx="584200" cy="647700"/>
          </a:xfrm>
          <a:prstGeom prst="rect">
            <a:avLst/>
          </a:prstGeom>
        </p:spPr>
      </p:pic>
      <p:pic>
        <p:nvPicPr>
          <p:cNvPr id="50" name="Imagen 49" descr="Icono&#10;&#10;Descripción generada automáticamente con confianza media">
            <a:extLst>
              <a:ext uri="{FF2B5EF4-FFF2-40B4-BE49-F238E27FC236}">
                <a16:creationId xmlns:a16="http://schemas.microsoft.com/office/drawing/2014/main" id="{3A8AD27E-4FF3-88FF-5286-06DB4DF6C1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7421" y="3818075"/>
            <a:ext cx="584200" cy="647700"/>
          </a:xfrm>
          <a:prstGeom prst="rect">
            <a:avLst/>
          </a:prstGeom>
        </p:spPr>
      </p:pic>
      <p:pic>
        <p:nvPicPr>
          <p:cNvPr id="51" name="Imagen 50" descr="Icono&#10;&#10;Descripción generada automáticamente con confianza media">
            <a:extLst>
              <a:ext uri="{FF2B5EF4-FFF2-40B4-BE49-F238E27FC236}">
                <a16:creationId xmlns:a16="http://schemas.microsoft.com/office/drawing/2014/main" id="{6A8B72B5-50B1-5B8E-61AC-178288D1F6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9114" y="3823939"/>
            <a:ext cx="584200" cy="647700"/>
          </a:xfrm>
          <a:prstGeom prst="rect">
            <a:avLst/>
          </a:prstGeom>
        </p:spPr>
      </p:pic>
      <p:pic>
        <p:nvPicPr>
          <p:cNvPr id="52" name="Imagen 51" descr="Icono&#10;&#10;Descripción generada automáticamente con confianza media">
            <a:extLst>
              <a:ext uri="{FF2B5EF4-FFF2-40B4-BE49-F238E27FC236}">
                <a16:creationId xmlns:a16="http://schemas.microsoft.com/office/drawing/2014/main" id="{3486073F-B7F5-25CE-605A-06BA0A429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9317" y="3541063"/>
            <a:ext cx="584200" cy="647700"/>
          </a:xfrm>
          <a:prstGeom prst="rect">
            <a:avLst/>
          </a:prstGeom>
        </p:spPr>
      </p:pic>
      <p:pic>
        <p:nvPicPr>
          <p:cNvPr id="53" name="Imagen 52" descr="Icono&#10;&#10;Descripción generada automáticamente con confianza media">
            <a:extLst>
              <a:ext uri="{FF2B5EF4-FFF2-40B4-BE49-F238E27FC236}">
                <a16:creationId xmlns:a16="http://schemas.microsoft.com/office/drawing/2014/main" id="{4A47D743-FD9B-B9FA-C050-FB86C7A80F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2005" y="3207223"/>
            <a:ext cx="584200" cy="647700"/>
          </a:xfrm>
          <a:prstGeom prst="rect">
            <a:avLst/>
          </a:prstGeom>
        </p:spPr>
      </p:pic>
      <p:pic>
        <p:nvPicPr>
          <p:cNvPr id="54" name="Imagen 53" descr="Icono&#10;&#10;Descripción generada automáticamente con confianza media">
            <a:extLst>
              <a:ext uri="{FF2B5EF4-FFF2-40B4-BE49-F238E27FC236}">
                <a16:creationId xmlns:a16="http://schemas.microsoft.com/office/drawing/2014/main" id="{28A9DA65-6566-A924-458A-73E62759F6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1198" y="2770316"/>
            <a:ext cx="584200" cy="647700"/>
          </a:xfrm>
          <a:prstGeom prst="rect">
            <a:avLst/>
          </a:prstGeom>
        </p:spPr>
      </p:pic>
      <p:pic>
        <p:nvPicPr>
          <p:cNvPr id="55" name="Imagen 54" descr="Icono&#10;&#10;Descripción generada automáticamente con confianza media">
            <a:extLst>
              <a:ext uri="{FF2B5EF4-FFF2-40B4-BE49-F238E27FC236}">
                <a16:creationId xmlns:a16="http://schemas.microsoft.com/office/drawing/2014/main" id="{AA525786-B7A0-10BD-00DB-91BE910274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2032" y="3774177"/>
            <a:ext cx="584200" cy="64770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A2314B3E-BAF8-9A4F-9EA6-853CAC81D98F}"/>
              </a:ext>
            </a:extLst>
          </p:cNvPr>
          <p:cNvSpPr/>
          <p:nvPr/>
        </p:nvSpPr>
        <p:spPr>
          <a:xfrm>
            <a:off x="854989" y="5473426"/>
            <a:ext cx="8289011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B18B02-7487-5D4D-A614-C8F398F706F4}"/>
              </a:ext>
            </a:extLst>
          </p:cNvPr>
          <p:cNvSpPr txBox="1"/>
          <p:nvPr/>
        </p:nvSpPr>
        <p:spPr>
          <a:xfrm>
            <a:off x="947051" y="5536216"/>
            <a:ext cx="7341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>
                <a:solidFill>
                  <a:schemeClr val="bg1"/>
                </a:solidFill>
              </a:rPr>
              <a:t>Ús compartit de plataformes, eines i gestors d’expedients</a:t>
            </a:r>
            <a:endParaRPr lang="es-ES" dirty="0">
              <a:solidFill>
                <a:schemeClr val="bg1"/>
              </a:solidFill>
            </a:endParaRPr>
          </a:p>
          <a:p>
            <a:pPr algn="just"/>
            <a:r>
              <a:rPr lang="ca-ES" dirty="0">
                <a:solidFill>
                  <a:schemeClr val="bg1"/>
                </a:solidFill>
              </a:rPr>
              <a:t>Col·laboració activa entre els informàtics de diferents municipis</a:t>
            </a:r>
            <a:endParaRPr lang="es-ES" dirty="0">
              <a:solidFill>
                <a:schemeClr val="bg1"/>
              </a:solidFill>
            </a:endParaRPr>
          </a:p>
          <a:p>
            <a:pPr algn="just"/>
            <a:r>
              <a:rPr lang="ca-ES" dirty="0">
                <a:solidFill>
                  <a:schemeClr val="bg1"/>
                </a:solidFill>
              </a:rPr>
              <a:t>Visió integral de la tramitació, en favor de serveis horitzontals</a:t>
            </a:r>
            <a:endParaRPr lang="es-ES" dirty="0">
              <a:solidFill>
                <a:schemeClr val="bg1"/>
              </a:solidFill>
            </a:endParaRPr>
          </a:p>
          <a:p>
            <a:pPr algn="just"/>
            <a:r>
              <a:rPr lang="ca-ES" dirty="0">
                <a:solidFill>
                  <a:schemeClr val="bg1"/>
                </a:solidFill>
              </a:rPr>
              <a:t>Unitat, coordinació i col·laboració entre els diferents municipis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7" name="Imagen 5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DEDB326-C449-C367-3637-0922271F55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3283" y="2080655"/>
            <a:ext cx="1693377" cy="482920"/>
          </a:xfrm>
          <a:prstGeom prst="rect">
            <a:avLst/>
          </a:prstGeom>
        </p:spPr>
      </p:pic>
      <p:pic>
        <p:nvPicPr>
          <p:cNvPr id="58" name="Imagen 57" descr="Icono&#10;&#10;Descripción generada automáticamente con confianza media">
            <a:extLst>
              <a:ext uri="{FF2B5EF4-FFF2-40B4-BE49-F238E27FC236}">
                <a16:creationId xmlns:a16="http://schemas.microsoft.com/office/drawing/2014/main" id="{DF6AC26F-A005-F64F-49DC-9BDFCC4D02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5467" y="2465759"/>
            <a:ext cx="584200" cy="647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733FCC-0B62-8808-95B3-490DBBFFD086}"/>
              </a:ext>
            </a:extLst>
          </p:cNvPr>
          <p:cNvSpPr txBox="1"/>
          <p:nvPr/>
        </p:nvSpPr>
        <p:spPr>
          <a:xfrm>
            <a:off x="775902" y="10816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Cap a una administració unificada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79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mujer, niña, jugador&#10;&#10;Descripción generada automáticamente">
            <a:extLst>
              <a:ext uri="{FF2B5EF4-FFF2-40B4-BE49-F238E27FC236}">
                <a16:creationId xmlns:a16="http://schemas.microsoft.com/office/drawing/2014/main" id="{12590E83-BF74-36CD-E93D-1AFC06F90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320"/>
            <a:ext cx="9143992" cy="5145505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844071" y="687254"/>
            <a:ext cx="2264639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ca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CONCLUSIONS</a:t>
            </a:r>
            <a:r>
              <a:rPr lang="es-ES" dirty="0">
                <a:effectLst/>
              </a:rPr>
              <a:t> </a:t>
            </a:r>
            <a:endParaRPr lang="es-ES" dirty="0">
              <a:latin typeface="+mj-l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7A2E6E-B2F4-B075-7B7B-F546C78B1F4B}"/>
              </a:ext>
            </a:extLst>
          </p:cNvPr>
          <p:cNvSpPr/>
          <p:nvPr/>
        </p:nvSpPr>
        <p:spPr>
          <a:xfrm>
            <a:off x="844071" y="5473426"/>
            <a:ext cx="8289011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B4B2CA5-BB9A-63D9-A1D6-A9804403956C}"/>
              </a:ext>
            </a:extLst>
          </p:cNvPr>
          <p:cNvSpPr txBox="1"/>
          <p:nvPr/>
        </p:nvSpPr>
        <p:spPr>
          <a:xfrm>
            <a:off x="1011642" y="5768676"/>
            <a:ext cx="7953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>
                <a:solidFill>
                  <a:schemeClr val="bg1"/>
                </a:solidFill>
              </a:rPr>
              <a:t>Hem evolucionat d'un model centrat en el compliment de procediments cap a una perspectiva integral i </a:t>
            </a:r>
            <a:r>
              <a:rPr lang="ca-ES" dirty="0" err="1">
                <a:solidFill>
                  <a:schemeClr val="bg1"/>
                </a:solidFill>
              </a:rPr>
              <a:t>omnicanal</a:t>
            </a:r>
            <a:r>
              <a:rPr lang="ca-ES" dirty="0">
                <a:solidFill>
                  <a:schemeClr val="bg1"/>
                </a:solidFill>
              </a:rPr>
              <a:t>, impulsant l'ús intensiu de la tecnologia i posant a la ciutadania al centre.</a:t>
            </a: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A2889F7-C45C-A805-5E8E-297EC5A471E5}"/>
              </a:ext>
            </a:extLst>
          </p:cNvPr>
          <p:cNvCxnSpPr>
            <a:cxnSpLocks/>
          </p:cNvCxnSpPr>
          <p:nvPr/>
        </p:nvCxnSpPr>
        <p:spPr>
          <a:xfrm>
            <a:off x="844071" y="1197320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7B1CF80-48D7-3394-E1CB-A3603E1BF338}"/>
              </a:ext>
            </a:extLst>
          </p:cNvPr>
          <p:cNvSpPr txBox="1"/>
          <p:nvPr/>
        </p:nvSpPr>
        <p:spPr>
          <a:xfrm>
            <a:off x="2471912" y="1339264"/>
            <a:ext cx="46907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Amb els </a:t>
            </a:r>
            <a:r>
              <a:rPr lang="ca-ES" sz="1800" b="1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principis</a:t>
            </a:r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que guien aquest model, </a:t>
            </a:r>
          </a:p>
          <a:p>
            <a:pPr algn="ctr"/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aspirem a proporcionar serveis eficients i personalitzats, </a:t>
            </a:r>
          </a:p>
          <a:p>
            <a:pPr algn="ctr"/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col·locant sempre la ciutadania al centre</a:t>
            </a:r>
            <a:r>
              <a:rPr lang="es-ES" dirty="0">
                <a:solidFill>
                  <a:schemeClr val="bg1"/>
                </a:solidFill>
                <a:effectLst/>
                <a:highlight>
                  <a:srgbClr val="000078"/>
                </a:highlight>
              </a:rPr>
              <a:t> </a:t>
            </a:r>
            <a:endParaRPr lang="es-ES" dirty="0">
              <a:solidFill>
                <a:schemeClr val="bg1"/>
              </a:solidFill>
              <a:highlight>
                <a:srgbClr val="000078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406029-3482-4BE3-B81F-1091B827C576}"/>
              </a:ext>
            </a:extLst>
          </p:cNvPr>
          <p:cNvSpPr txBox="1"/>
          <p:nvPr/>
        </p:nvSpPr>
        <p:spPr>
          <a:xfrm>
            <a:off x="1657587" y="2210635"/>
            <a:ext cx="63193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Els </a:t>
            </a:r>
            <a:r>
              <a:rPr lang="ca-ES" sz="1800" b="1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objectius estratègics</a:t>
            </a:r>
            <a:r>
              <a:rPr lang="ca-ES" sz="1800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busquen l'equitat i una gestió </a:t>
            </a:r>
            <a:r>
              <a:rPr lang="ca-ES" kern="100" dirty="0" err="1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col·laborativa</a:t>
            </a:r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centrada en la comunicació, canals, personal d’atenció a la ciutadania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lideratge polític i tècnic.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420180-1948-647B-30E7-7E3315762688}"/>
              </a:ext>
            </a:extLst>
          </p:cNvPr>
          <p:cNvSpPr txBox="1"/>
          <p:nvPr/>
        </p:nvSpPr>
        <p:spPr>
          <a:xfrm>
            <a:off x="1809561" y="3082006"/>
            <a:ext cx="60154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ca-ES" sz="1800" b="1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metodologia</a:t>
            </a:r>
            <a:r>
              <a:rPr lang="ca-ES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d’aquest estudi destaca la necessitat d'ajustar els canals presencials, telefònics i digitals per adaptar-se a les preferències específiques dels diferents grups d’edat. </a:t>
            </a:r>
            <a:endParaRPr lang="es-ES" dirty="0">
              <a:solidFill>
                <a:schemeClr val="bg1"/>
              </a:solidFill>
              <a:highlight>
                <a:srgbClr val="000078"/>
              </a:highligh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8F0021-D96D-C37B-CEF1-E944CDD5E47E}"/>
              </a:ext>
            </a:extLst>
          </p:cNvPr>
          <p:cNvSpPr txBox="1"/>
          <p:nvPr/>
        </p:nvSpPr>
        <p:spPr>
          <a:xfrm>
            <a:off x="1792239" y="3953377"/>
            <a:ext cx="60500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ca-ES" sz="1800" b="1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proposta de pla d'acció</a:t>
            </a:r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amb l'escriptori virtual CRM Ciutadà,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millora del servei d’atenció telefònica i el servei de cita prèvia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gestió de campanyes així com la introducció de la RAG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la necessitat d’un conveni marc entre totes les administracions,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reflecteixen el compromís amb la transformació digital </a:t>
            </a:r>
          </a:p>
          <a:p>
            <a:pPr algn="ctr"/>
            <a:r>
              <a:rPr lang="ca-ES" kern="100" dirty="0">
                <a:solidFill>
                  <a:schemeClr val="bg1"/>
                </a:solidFill>
                <a:effectLst/>
                <a:highlight>
                  <a:srgbClr val="000078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la millora contínua dels serveis públics.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CF6E56-B0F4-1676-6B7D-7ADA568C2685}"/>
              </a:ext>
            </a:extLst>
          </p:cNvPr>
          <p:cNvSpPr txBox="1"/>
          <p:nvPr/>
        </p:nvSpPr>
        <p:spPr>
          <a:xfrm>
            <a:off x="1998133" y="2942335"/>
            <a:ext cx="48810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GRÀCIES PER LA VOSTRA ATENCIÓ!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srgbClr val="FFFFFF"/>
                </a:solidFill>
              </a:rPr>
              <a:t>rferraro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@uoc.edu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235FC9AF-DCEA-2E44-8CF6-B843CEED0B34}"/>
              </a:ext>
            </a:extLst>
          </p:cNvPr>
          <p:cNvSpPr txBox="1"/>
          <p:nvPr/>
        </p:nvSpPr>
        <p:spPr>
          <a:xfrm>
            <a:off x="760862" y="2411869"/>
            <a:ext cx="726223" cy="10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8CD1E8"/>
                </a:solidFill>
              </a:rPr>
              <a:t>1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760862" y="1841625"/>
            <a:ext cx="1168200" cy="485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ca" sz="2400" b="1" dirty="0">
                <a:solidFill>
                  <a:srgbClr val="000078"/>
                </a:solidFill>
              </a:rPr>
              <a:t>Índex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480A700-6A10-C44D-8FE5-038E26F49D53}"/>
              </a:ext>
            </a:extLst>
          </p:cNvPr>
          <p:cNvSpPr/>
          <p:nvPr/>
        </p:nvSpPr>
        <p:spPr>
          <a:xfrm rot="5400000">
            <a:off x="1017996" y="2961194"/>
            <a:ext cx="703460" cy="49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EDF6DA0-31B5-F140-A22F-4566C6C5618C}"/>
              </a:ext>
            </a:extLst>
          </p:cNvPr>
          <p:cNvSpPr/>
          <p:nvPr/>
        </p:nvSpPr>
        <p:spPr>
          <a:xfrm>
            <a:off x="4059685" y="2546977"/>
            <a:ext cx="3381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ca-ES" sz="1200" b="1" dirty="0">
                <a:solidFill>
                  <a:srgbClr val="000078"/>
                </a:solidFill>
              </a:rPr>
              <a:t>NECESSITAT D’UN MODEL D’ATENCIÓ </a:t>
            </a:r>
          </a:p>
          <a:p>
            <a:pPr marL="228600"/>
            <a:r>
              <a:rPr lang="ca-ES" sz="1200" b="1" dirty="0">
                <a:solidFill>
                  <a:srgbClr val="000078"/>
                </a:solidFill>
              </a:rPr>
              <a:t>INTEGRAL I OMNICANAL 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Marc conceptual i principis 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Objectius estratègics (missió i visió)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Eixos fonamentals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D07E96-9282-AA4B-98B6-4098B925824A}"/>
              </a:ext>
            </a:extLst>
          </p:cNvPr>
          <p:cNvSpPr/>
          <p:nvPr/>
        </p:nvSpPr>
        <p:spPr>
          <a:xfrm>
            <a:off x="5733385" y="4045355"/>
            <a:ext cx="3264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ca-ES" sz="1200" b="1" dirty="0">
                <a:solidFill>
                  <a:srgbClr val="000078"/>
                </a:solidFill>
              </a:rPr>
              <a:t>PROPOSTA DE PLA D’ACCIÓ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Accions clau, cap a un servei </a:t>
            </a:r>
            <a:br>
              <a:rPr lang="ca-ES" sz="1200" dirty="0">
                <a:solidFill>
                  <a:srgbClr val="000078"/>
                </a:solidFill>
              </a:rPr>
            </a:br>
            <a:r>
              <a:rPr lang="ca-ES" sz="1200" dirty="0">
                <a:solidFill>
                  <a:srgbClr val="000078"/>
                </a:solidFill>
              </a:rPr>
              <a:t>     integral i omnicanal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La RAG impulsa la qualitat de</a:t>
            </a:r>
            <a:br>
              <a:rPr lang="ca-ES" sz="1200" dirty="0">
                <a:solidFill>
                  <a:srgbClr val="000078"/>
                </a:solidFill>
              </a:rPr>
            </a:br>
            <a:r>
              <a:rPr lang="ca-ES" sz="1200" dirty="0">
                <a:solidFill>
                  <a:srgbClr val="000078"/>
                </a:solidFill>
              </a:rPr>
              <a:t>     l’atenció a la ciutadania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 Cap a una Administració unificada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FD5ABE6-9A83-A447-AF48-84B6223F2F30}"/>
              </a:ext>
            </a:extLst>
          </p:cNvPr>
          <p:cNvSpPr/>
          <p:nvPr/>
        </p:nvSpPr>
        <p:spPr>
          <a:xfrm>
            <a:off x="1237530" y="4045355"/>
            <a:ext cx="3597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ca-ES" sz="1200" b="1" dirty="0">
                <a:solidFill>
                  <a:srgbClr val="000078"/>
                </a:solidFill>
              </a:rPr>
              <a:t>METODOLOGIA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Cinc veus expertes</a:t>
            </a:r>
            <a:br>
              <a:rPr lang="ca-ES" sz="1200" dirty="0">
                <a:solidFill>
                  <a:srgbClr val="000078"/>
                </a:solidFill>
              </a:rPr>
            </a:br>
            <a:r>
              <a:rPr lang="ca-ES" sz="1200" dirty="0">
                <a:solidFill>
                  <a:srgbClr val="000078"/>
                </a:solidFill>
              </a:rPr>
              <a:t>    de l'Administració Pública Catalana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Observant els serveis que els municipis </a:t>
            </a:r>
            <a:br>
              <a:rPr lang="ca-ES" sz="1200" dirty="0">
                <a:solidFill>
                  <a:srgbClr val="000078"/>
                </a:solidFill>
              </a:rPr>
            </a:br>
            <a:r>
              <a:rPr lang="ca-ES" sz="1200" dirty="0">
                <a:solidFill>
                  <a:srgbClr val="000078"/>
                </a:solidFill>
              </a:rPr>
              <a:t>    posen a disposició de la ciutadania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  <a:p>
            <a:pPr marL="457200" indent="-228600">
              <a:buClr>
                <a:srgbClr val="8CD1E8"/>
              </a:buClr>
              <a:buFont typeface="+mj-lt"/>
              <a:buAutoNum type="arabicPeriod"/>
            </a:pPr>
            <a:r>
              <a:rPr lang="ca-ES" sz="1200" dirty="0">
                <a:solidFill>
                  <a:srgbClr val="000078"/>
                </a:solidFill>
              </a:rPr>
              <a:t>    Analitzant la satisfacció de la ciutadania</a:t>
            </a:r>
            <a:r>
              <a:rPr lang="es-ES" sz="1200" dirty="0">
                <a:solidFill>
                  <a:srgbClr val="000078"/>
                </a:solidFill>
              </a:rPr>
              <a:t>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1C22F4B-23FF-3C4C-AC19-F164689ACE7A}"/>
              </a:ext>
            </a:extLst>
          </p:cNvPr>
          <p:cNvSpPr txBox="1"/>
          <p:nvPr/>
        </p:nvSpPr>
        <p:spPr>
          <a:xfrm>
            <a:off x="3565602" y="2411869"/>
            <a:ext cx="726223" cy="10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8CD1E8"/>
                </a:solidFill>
              </a:rPr>
              <a:t>2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5A96D1F-2AEF-1E42-A2B8-E5E6EB7CD07E}"/>
              </a:ext>
            </a:extLst>
          </p:cNvPr>
          <p:cNvSpPr txBox="1"/>
          <p:nvPr/>
        </p:nvSpPr>
        <p:spPr>
          <a:xfrm>
            <a:off x="760861" y="3903703"/>
            <a:ext cx="726223" cy="10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8CD1E8"/>
                </a:solidFill>
              </a:rPr>
              <a:t>3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9D893C7-E9B9-F940-B17C-A47D713F8221}"/>
              </a:ext>
            </a:extLst>
          </p:cNvPr>
          <p:cNvSpPr txBox="1"/>
          <p:nvPr/>
        </p:nvSpPr>
        <p:spPr>
          <a:xfrm>
            <a:off x="5221048" y="3903703"/>
            <a:ext cx="726223" cy="10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8CD1E8"/>
                </a:solidFill>
              </a:rPr>
              <a:t>4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E5F2F8D-58F2-F84B-A43C-6AA64250FE34}"/>
              </a:ext>
            </a:extLst>
          </p:cNvPr>
          <p:cNvSpPr txBox="1"/>
          <p:nvPr/>
        </p:nvSpPr>
        <p:spPr>
          <a:xfrm>
            <a:off x="3565602" y="5449045"/>
            <a:ext cx="726223" cy="10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8CD1E8"/>
                </a:solidFill>
              </a:rPr>
              <a:t>5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F06FE49-9C59-2943-900B-C3EC51B264BF}"/>
              </a:ext>
            </a:extLst>
          </p:cNvPr>
          <p:cNvSpPr/>
          <p:nvPr/>
        </p:nvSpPr>
        <p:spPr>
          <a:xfrm>
            <a:off x="4300476" y="5584552"/>
            <a:ext cx="1511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000078"/>
                </a:solidFill>
              </a:rPr>
              <a:t>CONCLUSIONS</a:t>
            </a:r>
            <a:endParaRPr lang="es-ES" b="1" dirty="0">
              <a:solidFill>
                <a:srgbClr val="000078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14FA49E-EF21-3643-B10A-622DD9045961}"/>
              </a:ext>
            </a:extLst>
          </p:cNvPr>
          <p:cNvSpPr/>
          <p:nvPr/>
        </p:nvSpPr>
        <p:spPr>
          <a:xfrm>
            <a:off x="1174793" y="2546977"/>
            <a:ext cx="1595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ca-ES" sz="1200" b="1" dirty="0">
                <a:solidFill>
                  <a:srgbClr val="000078"/>
                </a:solidFill>
              </a:rPr>
              <a:t>INTRODUCCIÓ</a:t>
            </a:r>
            <a:endParaRPr lang="es-ES" sz="1200" dirty="0">
              <a:solidFill>
                <a:srgbClr val="000078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4AF4B80B-5A94-B14C-ABB4-8486439EFFC8}"/>
              </a:ext>
            </a:extLst>
          </p:cNvPr>
          <p:cNvSpPr/>
          <p:nvPr/>
        </p:nvSpPr>
        <p:spPr>
          <a:xfrm rot="5400000">
            <a:off x="840557" y="4628045"/>
            <a:ext cx="108356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1367688F-32C8-BB4E-84FA-FFC63FAE7B86}"/>
              </a:ext>
            </a:extLst>
          </p:cNvPr>
          <p:cNvSpPr/>
          <p:nvPr/>
        </p:nvSpPr>
        <p:spPr>
          <a:xfrm rot="5400000">
            <a:off x="3810059" y="3075575"/>
            <a:ext cx="928412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052791B-BEA7-4C4D-A772-5D9180C3D13B}"/>
              </a:ext>
            </a:extLst>
          </p:cNvPr>
          <p:cNvSpPr/>
          <p:nvPr/>
        </p:nvSpPr>
        <p:spPr>
          <a:xfrm rot="5400000">
            <a:off x="5524625" y="4467185"/>
            <a:ext cx="77261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43067D33-5046-8F44-9D8F-F9286B252A1E}"/>
              </a:ext>
            </a:extLst>
          </p:cNvPr>
          <p:cNvSpPr/>
          <p:nvPr/>
        </p:nvSpPr>
        <p:spPr>
          <a:xfrm rot="5400000">
            <a:off x="3894891" y="6010900"/>
            <a:ext cx="703460" cy="49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39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C5620-0589-916D-B3A6-0FAC59B8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64" y="810458"/>
            <a:ext cx="1977165" cy="553799"/>
          </a:xfrm>
        </p:spPr>
        <p:txBody>
          <a:bodyPr/>
          <a:lstStyle/>
          <a:p>
            <a:r>
              <a:rPr lang="ca-ES" dirty="0">
                <a:effectLst/>
                <a:latin typeface="Helvetica" pitchFamily="2" charset="0"/>
              </a:rPr>
              <a:t>INTRODUCCIÓ</a:t>
            </a:r>
            <a:r>
              <a:rPr lang="es-ES" dirty="0">
                <a:effectLst/>
                <a:latin typeface="Helvetica" pitchFamily="2" charset="0"/>
              </a:rPr>
              <a:t> </a:t>
            </a:r>
            <a:br>
              <a:rPr lang="es-ES" dirty="0">
                <a:effectLst/>
                <a:latin typeface="Helvetica" pitchFamily="2" charset="0"/>
              </a:rPr>
            </a:br>
            <a:endParaRPr lang="es-ES" dirty="0"/>
          </a:p>
        </p:txBody>
      </p:sp>
      <p:pic>
        <p:nvPicPr>
          <p:cNvPr id="5" name="Imagen 4" descr="Imagen en blanco y negro de un hombre y una mujer hablando por telefono&#10;&#10;Descripción generada automáticamente con confianza baja">
            <a:extLst>
              <a:ext uri="{FF2B5EF4-FFF2-40B4-BE49-F238E27FC236}">
                <a16:creationId xmlns:a16="http://schemas.microsoft.com/office/drawing/2014/main" id="{FE79E870-9174-12CD-C04D-D1907C58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7647"/>
            <a:ext cx="9157216" cy="36846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16B629D-2840-8B0F-8512-C36A8033D7B3}"/>
              </a:ext>
            </a:extLst>
          </p:cNvPr>
          <p:cNvSpPr/>
          <p:nvPr/>
        </p:nvSpPr>
        <p:spPr>
          <a:xfrm>
            <a:off x="772475" y="1297647"/>
            <a:ext cx="1756881" cy="332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200D66-9EB5-37C3-DBDC-E3F7C9566FF8}"/>
              </a:ext>
            </a:extLst>
          </p:cNvPr>
          <p:cNvSpPr/>
          <p:nvPr/>
        </p:nvSpPr>
        <p:spPr>
          <a:xfrm>
            <a:off x="772475" y="4982277"/>
            <a:ext cx="1756881" cy="1520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2CE3B3-B45B-AABD-B062-AEFAA3296D1F}"/>
              </a:ext>
            </a:extLst>
          </p:cNvPr>
          <p:cNvSpPr/>
          <p:nvPr/>
        </p:nvSpPr>
        <p:spPr>
          <a:xfrm>
            <a:off x="772474" y="1641974"/>
            <a:ext cx="1756881" cy="3340303"/>
          </a:xfrm>
          <a:prstGeom prst="rect">
            <a:avLst/>
          </a:prstGeom>
          <a:solidFill>
            <a:schemeClr val="bg1">
              <a:alpha val="300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01B1E4-7E63-E829-BBC5-A327A05261C6}"/>
              </a:ext>
            </a:extLst>
          </p:cNvPr>
          <p:cNvSpPr txBox="1"/>
          <p:nvPr/>
        </p:nvSpPr>
        <p:spPr>
          <a:xfrm>
            <a:off x="607198" y="1800544"/>
            <a:ext cx="208743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9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 model </a:t>
            </a:r>
          </a:p>
          <a:p>
            <a:pPr algn="ctr"/>
            <a:r>
              <a:rPr lang="ca-ES" sz="19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d'atenció </a:t>
            </a:r>
            <a:br>
              <a:rPr lang="ca-ES" sz="19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a-ES" sz="19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la ciutadania</a:t>
            </a:r>
          </a:p>
          <a:p>
            <a:pPr algn="ctr"/>
            <a:r>
              <a:rPr lang="ca-ES" sz="1900" b="1" dirty="0">
                <a:solidFill>
                  <a:schemeClr val="tx1"/>
                </a:solidFill>
              </a:rPr>
              <a:t>integral i </a:t>
            </a:r>
          </a:p>
          <a:p>
            <a:pPr algn="ctr"/>
            <a:r>
              <a:rPr lang="ca-ES" sz="1900" b="1" dirty="0">
                <a:solidFill>
                  <a:schemeClr val="tx1"/>
                </a:solidFill>
              </a:rPr>
              <a:t>omnicanal </a:t>
            </a:r>
            <a:r>
              <a:rPr lang="ca-ES" sz="19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s-ES" dirty="0"/>
          </a:p>
        </p:txBody>
      </p:sp>
      <p:pic>
        <p:nvPicPr>
          <p:cNvPr id="28" name="Imagen 27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741DA248-D561-A8A8-25F4-58975999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38" y="3512111"/>
            <a:ext cx="1200150" cy="12319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6B42AFAA-9C31-35F4-DE22-DC092AC2640C}"/>
              </a:ext>
            </a:extLst>
          </p:cNvPr>
          <p:cNvSpPr txBox="1"/>
          <p:nvPr/>
        </p:nvSpPr>
        <p:spPr>
          <a:xfrm>
            <a:off x="2710056" y="5469467"/>
            <a:ext cx="6266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Aquesta investigació proposa la implementació d'un model estàndard</a:t>
            </a:r>
          </a:p>
          <a:p>
            <a:pPr algn="ctr"/>
            <a:r>
              <a:rPr lang="ca-ES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integral i omnicanal per millorar la relació entre l'administració i la ciutadania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5518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Imagen que contiene hombre, aire, tabla, corte&#10;&#10;Descripción generada automáticamente">
            <a:extLst>
              <a:ext uri="{FF2B5EF4-FFF2-40B4-BE49-F238E27FC236}">
                <a16:creationId xmlns:a16="http://schemas.microsoft.com/office/drawing/2014/main" id="{65FF7E19-CE56-1790-FCDF-290C277A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171"/>
            <a:ext cx="9144000" cy="5118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088046-6B19-2585-69C6-4A8D0BEA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5" y="686945"/>
            <a:ext cx="8100358" cy="497908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NECESSITAT D’UN MODEL D’ATENCIÓ INTEGRAL I OMNICANAL </a:t>
            </a: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ADA86CA-9FF4-3B3B-5E0A-829B9321E3F8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185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EA8E089-13C1-95F1-0622-BA21C4EAEC8F}"/>
              </a:ext>
            </a:extLst>
          </p:cNvPr>
          <p:cNvSpPr txBox="1"/>
          <p:nvPr/>
        </p:nvSpPr>
        <p:spPr>
          <a:xfrm>
            <a:off x="6191064" y="34555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b="1" dirty="0">
              <a:solidFill>
                <a:srgbClr val="000078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CBA017-32BC-DDEB-A5F1-F4000598DB9E}"/>
              </a:ext>
            </a:extLst>
          </p:cNvPr>
          <p:cNvSpPr txBox="1"/>
          <p:nvPr/>
        </p:nvSpPr>
        <p:spPr>
          <a:xfrm>
            <a:off x="790313" y="1046066"/>
            <a:ext cx="5163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</a:rPr>
              <a:t>Compromís</a:t>
            </a:r>
            <a:r>
              <a:rPr lang="es-ES" dirty="0">
                <a:solidFill>
                  <a:srgbClr val="000078"/>
                </a:solidFill>
              </a:rPr>
              <a:t> </a:t>
            </a:r>
            <a:r>
              <a:rPr lang="ca-ES" dirty="0">
                <a:solidFill>
                  <a:srgbClr val="000078"/>
                </a:solidFill>
              </a:rPr>
              <a:t>públic</a:t>
            </a:r>
            <a:r>
              <a:rPr lang="es-ES" dirty="0">
                <a:solidFill>
                  <a:srgbClr val="000078"/>
                </a:solidFill>
              </a:rPr>
              <a:t> i </a:t>
            </a:r>
            <a:r>
              <a:rPr lang="ca-ES" dirty="0">
                <a:solidFill>
                  <a:srgbClr val="000078"/>
                </a:solidFill>
              </a:rPr>
              <a:t>principis</a:t>
            </a:r>
            <a:r>
              <a:rPr lang="es-ES" dirty="0">
                <a:solidFill>
                  <a:srgbClr val="000078"/>
                </a:solidFill>
              </a:rPr>
              <a:t> que </a:t>
            </a:r>
            <a:r>
              <a:rPr lang="ca-ES" dirty="0">
                <a:solidFill>
                  <a:srgbClr val="000078"/>
                </a:solidFill>
              </a:rPr>
              <a:t>guien</a:t>
            </a:r>
            <a:r>
              <a:rPr lang="es-ES" dirty="0">
                <a:solidFill>
                  <a:srgbClr val="000078"/>
                </a:solidFill>
              </a:rPr>
              <a:t> </a:t>
            </a:r>
            <a:r>
              <a:rPr lang="ca-ES" dirty="0">
                <a:solidFill>
                  <a:srgbClr val="000078"/>
                </a:solidFill>
              </a:rPr>
              <a:t>l'atenció</a:t>
            </a:r>
            <a:r>
              <a:rPr lang="es-ES" dirty="0">
                <a:solidFill>
                  <a:srgbClr val="000078"/>
                </a:solidFill>
              </a:rPr>
              <a:t> a </a:t>
            </a:r>
            <a:r>
              <a:rPr lang="ca-ES" dirty="0">
                <a:solidFill>
                  <a:srgbClr val="000078"/>
                </a:solidFill>
              </a:rPr>
              <a:t>la</a:t>
            </a:r>
            <a:r>
              <a:rPr lang="es-ES" dirty="0">
                <a:solidFill>
                  <a:srgbClr val="000078"/>
                </a:solidFill>
              </a:rPr>
              <a:t> </a:t>
            </a:r>
            <a:r>
              <a:rPr lang="ca-ES" dirty="0">
                <a:solidFill>
                  <a:srgbClr val="000078"/>
                </a:solidFill>
              </a:rPr>
              <a:t>ciutadania</a:t>
            </a:r>
            <a:endParaRPr lang="ca-ES" dirty="0">
              <a:solidFill>
                <a:srgbClr val="00007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53ECB00-C358-404B-9363-CCB9924570FB}"/>
              </a:ext>
            </a:extLst>
          </p:cNvPr>
          <p:cNvSpPr/>
          <p:nvPr/>
        </p:nvSpPr>
        <p:spPr>
          <a:xfrm>
            <a:off x="4295216" y="2128085"/>
            <a:ext cx="121379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900" b="1" dirty="0">
                <a:solidFill>
                  <a:srgbClr val="000078"/>
                </a:solidFill>
              </a:rPr>
              <a:t>Principis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C20DD2-A7B7-3C10-7F8B-CD2165B54DF5}"/>
              </a:ext>
            </a:extLst>
          </p:cNvPr>
          <p:cNvSpPr txBox="1"/>
          <p:nvPr/>
        </p:nvSpPr>
        <p:spPr>
          <a:xfrm>
            <a:off x="2640196" y="2648561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Orientació de servei a la ciutadania</a:t>
            </a:r>
            <a:endParaRPr lang="ca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A9FFCF-4C68-7A2E-87D7-26E2404B0588}"/>
              </a:ext>
            </a:extLst>
          </p:cNvPr>
          <p:cNvSpPr txBox="1"/>
          <p:nvPr/>
        </p:nvSpPr>
        <p:spPr>
          <a:xfrm>
            <a:off x="511153" y="4692614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latin typeface="Arial" panose="020B0604020202020204" pitchFamily="34" charset="0"/>
              </a:rPr>
              <a:t>Innovació i creativitat</a:t>
            </a:r>
            <a:endParaRPr lang="ca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8BF7BA-D1AA-68C4-427F-221E4E7CE9D7}"/>
              </a:ext>
            </a:extLst>
          </p:cNvPr>
          <p:cNvSpPr txBox="1"/>
          <p:nvPr/>
        </p:nvSpPr>
        <p:spPr>
          <a:xfrm>
            <a:off x="1776818" y="3466183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latin typeface="Arial" panose="020B0604020202020204" pitchFamily="34" charset="0"/>
              </a:rPr>
              <a:t>Col·laboració i cooperació</a:t>
            </a:r>
            <a:endParaRPr lang="ca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644EDF-DB1F-E46D-BB49-12F28597F59F}"/>
              </a:ext>
            </a:extLst>
          </p:cNvPr>
          <p:cNvSpPr txBox="1"/>
          <p:nvPr/>
        </p:nvSpPr>
        <p:spPr>
          <a:xfrm>
            <a:off x="1095608" y="3874994"/>
            <a:ext cx="254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latin typeface="Arial" panose="020B0604020202020204" pitchFamily="34" charset="0"/>
              </a:rPr>
              <a:t>Excel·lència i millora continua</a:t>
            </a:r>
            <a:endParaRPr lang="ca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656CEEA-0D65-7A98-E15A-934FCE8CDCBE}"/>
              </a:ext>
            </a:extLst>
          </p:cNvPr>
          <p:cNvSpPr txBox="1"/>
          <p:nvPr/>
        </p:nvSpPr>
        <p:spPr>
          <a:xfrm>
            <a:off x="2388283" y="3057372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latin typeface="Arial" panose="020B0604020202020204" pitchFamily="34" charset="0"/>
              </a:rPr>
              <a:t>Atenció proactiva valor públic</a:t>
            </a:r>
            <a:endParaRPr lang="ca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42F8EF0-80CC-5DA8-383C-F425A0DBF1F5}"/>
              </a:ext>
            </a:extLst>
          </p:cNvPr>
          <p:cNvSpPr txBox="1"/>
          <p:nvPr/>
        </p:nvSpPr>
        <p:spPr>
          <a:xfrm>
            <a:off x="805124" y="4283805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latin typeface="Arial" panose="020B0604020202020204" pitchFamily="34" charset="0"/>
              </a:rPr>
              <a:t>Equitat i transparència</a:t>
            </a:r>
            <a:endParaRPr lang="ca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D966A0-1501-359B-6260-85FA3FC14C1A}"/>
              </a:ext>
            </a:extLst>
          </p:cNvPr>
          <p:cNvSpPr/>
          <p:nvPr/>
        </p:nvSpPr>
        <p:spPr>
          <a:xfrm>
            <a:off x="854989" y="5473462"/>
            <a:ext cx="8289011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79487D-5C55-E91D-6E4F-6668914E44C9}"/>
              </a:ext>
            </a:extLst>
          </p:cNvPr>
          <p:cNvSpPr txBox="1"/>
          <p:nvPr/>
        </p:nvSpPr>
        <p:spPr>
          <a:xfrm>
            <a:off x="996236" y="5836710"/>
            <a:ext cx="781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L'atenció</a:t>
            </a:r>
            <a:r>
              <a:rPr lang="es-ES" dirty="0">
                <a:solidFill>
                  <a:schemeClr val="bg1"/>
                </a:solidFill>
              </a:rPr>
              <a:t> a la </a:t>
            </a:r>
            <a:r>
              <a:rPr lang="ca-ES" dirty="0">
                <a:solidFill>
                  <a:schemeClr val="bg1"/>
                </a:solidFill>
              </a:rPr>
              <a:t>ciutadania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ca-ES" dirty="0">
                <a:solidFill>
                  <a:schemeClr val="bg1"/>
                </a:solidFill>
              </a:rPr>
              <a:t>és</a:t>
            </a:r>
            <a:r>
              <a:rPr lang="es-ES" dirty="0">
                <a:solidFill>
                  <a:schemeClr val="bg1"/>
                </a:solidFill>
              </a:rPr>
              <a:t> la cara visible del </a:t>
            </a:r>
            <a:r>
              <a:rPr lang="ca-ES" dirty="0">
                <a:solidFill>
                  <a:schemeClr val="bg1"/>
                </a:solidFill>
              </a:rPr>
              <a:t>compromís</a:t>
            </a:r>
            <a:r>
              <a:rPr lang="es-ES" dirty="0">
                <a:solidFill>
                  <a:schemeClr val="bg1"/>
                </a:solidFill>
              </a:rPr>
              <a:t> de </a:t>
            </a:r>
            <a:r>
              <a:rPr lang="ca-ES" dirty="0">
                <a:solidFill>
                  <a:schemeClr val="bg1"/>
                </a:solidFill>
              </a:rPr>
              <a:t>l'administració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ca-ES" dirty="0">
                <a:solidFill>
                  <a:schemeClr val="bg1"/>
                </a:solidFill>
              </a:rPr>
              <a:t>amb</a:t>
            </a:r>
            <a:r>
              <a:rPr lang="es-ES" dirty="0">
                <a:solidFill>
                  <a:schemeClr val="bg1"/>
                </a:solidFill>
              </a:rPr>
              <a:t> les persones.</a:t>
            </a:r>
          </a:p>
        </p:txBody>
      </p:sp>
    </p:spTree>
    <p:extLst>
      <p:ext uri="{BB962C8B-B14F-4D97-AF65-F5344CB8AC3E}">
        <p14:creationId xmlns:p14="http://schemas.microsoft.com/office/powerpoint/2010/main" val="323290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grande, agua, luz&#10;&#10;Descripción generada automáticamente">
            <a:extLst>
              <a:ext uri="{FF2B5EF4-FFF2-40B4-BE49-F238E27FC236}">
                <a16:creationId xmlns:a16="http://schemas.microsoft.com/office/drawing/2014/main" id="{DF4F418D-C4B1-F0F3-DB33-1099B2E0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564"/>
            <a:ext cx="9144000" cy="5118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088046-6B19-2585-69C6-4A8D0BEA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5" y="686945"/>
            <a:ext cx="8100358" cy="497908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NECESSITAT D’UN MODEL D’ATENCIÓ INTEGRAL I OMNICANAL </a:t>
            </a: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ADA86CA-9FF4-3B3B-5E0A-829B9321E3F8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185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4A0DCBA-7BB9-159D-6F76-9B0DB87F621F}"/>
              </a:ext>
            </a:extLst>
          </p:cNvPr>
          <p:cNvSpPr txBox="1"/>
          <p:nvPr/>
        </p:nvSpPr>
        <p:spPr>
          <a:xfrm>
            <a:off x="3888279" y="1586364"/>
            <a:ext cx="13674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900" b="1" dirty="0">
                <a:solidFill>
                  <a:schemeClr val="tx1"/>
                </a:solidFill>
              </a:rPr>
              <a:t>Objectius</a:t>
            </a:r>
            <a:endParaRPr lang="ca-ES" sz="1900" b="1" dirty="0">
              <a:solidFill>
                <a:srgbClr val="000078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EA8E089-13C1-95F1-0622-BA21C4EAEC8F}"/>
              </a:ext>
            </a:extLst>
          </p:cNvPr>
          <p:cNvSpPr txBox="1"/>
          <p:nvPr/>
        </p:nvSpPr>
        <p:spPr>
          <a:xfrm>
            <a:off x="6219092" y="34304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b="1" dirty="0">
              <a:solidFill>
                <a:srgbClr val="000078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0E13165-B658-AC4B-A5AA-00884293C77D}"/>
              </a:ext>
            </a:extLst>
          </p:cNvPr>
          <p:cNvSpPr/>
          <p:nvPr/>
        </p:nvSpPr>
        <p:spPr>
          <a:xfrm>
            <a:off x="854989" y="5287290"/>
            <a:ext cx="8289011" cy="1229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5565B6-70EE-6846-A78F-C3C73FFA81FA}"/>
              </a:ext>
            </a:extLst>
          </p:cNvPr>
          <p:cNvSpPr txBox="1"/>
          <p:nvPr/>
        </p:nvSpPr>
        <p:spPr>
          <a:xfrm>
            <a:off x="997579" y="5352441"/>
            <a:ext cx="8003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Missió: </a:t>
            </a:r>
            <a:r>
              <a:rPr lang="ca-ES" dirty="0">
                <a:solidFill>
                  <a:schemeClr val="bg1"/>
                </a:solidFill>
              </a:rPr>
              <a:t>Establir i consolidar un model estàndard integral i omnicanal, millorant l'experiència de les persones mitjançant la transparència i la col·laboració.</a:t>
            </a:r>
          </a:p>
          <a:p>
            <a:endParaRPr lang="ca-ES" dirty="0">
              <a:solidFill>
                <a:schemeClr val="bg1"/>
              </a:solidFill>
            </a:endParaRPr>
          </a:p>
          <a:p>
            <a:r>
              <a:rPr lang="ca-ES" b="1" dirty="0">
                <a:solidFill>
                  <a:schemeClr val="bg1"/>
                </a:solidFill>
              </a:rPr>
              <a:t>Visió: </a:t>
            </a:r>
            <a:r>
              <a:rPr lang="ca-ES" dirty="0">
                <a:solidFill>
                  <a:schemeClr val="bg1"/>
                </a:solidFill>
              </a:rPr>
              <a:t>Transformar les administracions cap a una gestió col·laborativa eficient, accessible, amb la ciutadania al centre.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380BDA-260E-73FB-1B65-E4688B9F9475}"/>
              </a:ext>
            </a:extLst>
          </p:cNvPr>
          <p:cNvSpPr txBox="1"/>
          <p:nvPr/>
        </p:nvSpPr>
        <p:spPr>
          <a:xfrm>
            <a:off x="704971" y="2833639"/>
            <a:ext cx="3002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Serveis accessibles i personalitzats</a:t>
            </a:r>
            <a:endParaRPr lang="ca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166E17-0B68-02E6-CC8E-156E9938E2C7}"/>
              </a:ext>
            </a:extLst>
          </p:cNvPr>
          <p:cNvSpPr txBox="1"/>
          <p:nvPr/>
        </p:nvSpPr>
        <p:spPr>
          <a:xfrm>
            <a:off x="5436286" y="2831084"/>
            <a:ext cx="3071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Optimització operativa i digitalització</a:t>
            </a:r>
            <a:endParaRPr lang="ca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41627E-70EC-9002-C7D1-7D1810E4186A}"/>
              </a:ext>
            </a:extLst>
          </p:cNvPr>
          <p:cNvSpPr txBox="1"/>
          <p:nvPr/>
        </p:nvSpPr>
        <p:spPr>
          <a:xfrm>
            <a:off x="1323727" y="413349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Inclusió</a:t>
            </a:r>
            <a:endParaRPr lang="ca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B183A8F-EA24-F29D-EB86-8B5CC3690670}"/>
              </a:ext>
            </a:extLst>
          </p:cNvPr>
          <p:cNvSpPr txBox="1"/>
          <p:nvPr/>
        </p:nvSpPr>
        <p:spPr>
          <a:xfrm>
            <a:off x="6219092" y="3483566"/>
            <a:ext cx="2601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Cultura organitzativa proactiva</a:t>
            </a:r>
            <a:endParaRPr lang="ca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A3CB2FE-ED09-7E3F-72BA-E73D0653FBA4}"/>
              </a:ext>
            </a:extLst>
          </p:cNvPr>
          <p:cNvSpPr txBox="1"/>
          <p:nvPr/>
        </p:nvSpPr>
        <p:spPr>
          <a:xfrm>
            <a:off x="428958" y="3483566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Col·laboració i comunicació</a:t>
            </a:r>
            <a:endParaRPr lang="ca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555D00-3236-E2D2-2CAF-5AC03ABB1F4E}"/>
              </a:ext>
            </a:extLst>
          </p:cNvPr>
          <p:cNvSpPr txBox="1"/>
          <p:nvPr/>
        </p:nvSpPr>
        <p:spPr>
          <a:xfrm>
            <a:off x="772475" y="1069047"/>
            <a:ext cx="5290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</a:rPr>
              <a:t>Objectius</a:t>
            </a:r>
            <a:r>
              <a:rPr lang="es-ES" dirty="0">
                <a:solidFill>
                  <a:srgbClr val="000078"/>
                </a:solidFill>
              </a:rPr>
              <a:t> </a:t>
            </a:r>
            <a:r>
              <a:rPr lang="ca-ES" dirty="0">
                <a:solidFill>
                  <a:srgbClr val="000078"/>
                </a:solidFill>
              </a:rPr>
              <a:t>estratègics</a:t>
            </a:r>
            <a:r>
              <a:rPr lang="es-ES" dirty="0">
                <a:solidFill>
                  <a:srgbClr val="000078"/>
                </a:solidFill>
              </a:rPr>
              <a:t> per implementar la </a:t>
            </a:r>
            <a:r>
              <a:rPr lang="ca-ES" dirty="0">
                <a:solidFill>
                  <a:srgbClr val="000078"/>
                </a:solidFill>
              </a:rPr>
              <a:t>missió</a:t>
            </a:r>
            <a:r>
              <a:rPr lang="es-ES" dirty="0">
                <a:solidFill>
                  <a:srgbClr val="000078"/>
                </a:solidFill>
              </a:rPr>
              <a:t> i </a:t>
            </a:r>
            <a:r>
              <a:rPr lang="ca-ES" dirty="0">
                <a:solidFill>
                  <a:srgbClr val="000078"/>
                </a:solidFill>
              </a:rPr>
              <a:t>visió</a:t>
            </a:r>
            <a:r>
              <a:rPr lang="es-ES" dirty="0">
                <a:solidFill>
                  <a:srgbClr val="000078"/>
                </a:solidFill>
              </a:rPr>
              <a:t> del </a:t>
            </a:r>
            <a:r>
              <a:rPr lang="ca-ES" dirty="0">
                <a:solidFill>
                  <a:srgbClr val="000078"/>
                </a:solidFill>
              </a:rPr>
              <a:t>model</a:t>
            </a:r>
            <a:endParaRPr lang="ca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67AA13-06A8-2F4E-3727-E611D88BCEFC}"/>
              </a:ext>
            </a:extLst>
          </p:cNvPr>
          <p:cNvSpPr txBox="1"/>
          <p:nvPr/>
        </p:nvSpPr>
        <p:spPr>
          <a:xfrm>
            <a:off x="6890210" y="413349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Formació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2094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88046-6B19-2585-69C6-4A8D0BEA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5" y="686945"/>
            <a:ext cx="7470600" cy="497908"/>
          </a:xfrm>
        </p:spPr>
        <p:txBody>
          <a:bodyPr/>
          <a:lstStyle/>
          <a:p>
            <a:r>
              <a:rPr lang="ca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NECESSITAT D’UN MODEL D’ATENCIÓ INTEGRAL I OMNICANAL </a:t>
            </a:r>
            <a:endParaRPr lang="es-ES" sz="1600" dirty="0">
              <a:effectLst/>
              <a:latin typeface="Helvetica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3EFEF8-45F1-1F05-362A-07B64ED09365}"/>
              </a:ext>
            </a:extLst>
          </p:cNvPr>
          <p:cNvSpPr txBox="1"/>
          <p:nvPr/>
        </p:nvSpPr>
        <p:spPr>
          <a:xfrm>
            <a:off x="111276" y="1718001"/>
            <a:ext cx="3946966" cy="124649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19000" sy="119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630555" marR="629285">
              <a:spcBef>
                <a:spcPts val="600"/>
              </a:spcBef>
              <a:spcAft>
                <a:spcPts val="600"/>
              </a:spcAft>
            </a:pPr>
            <a:r>
              <a:rPr lang="ca-ES" sz="1900" b="1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Comunicació i canals</a:t>
            </a:r>
            <a:br>
              <a:rPr lang="ca-ES" sz="1900" b="1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Llenguatge natural</a:t>
            </a:r>
            <a:b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Canal presencial</a:t>
            </a:r>
            <a:b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Canal telefònic</a:t>
            </a:r>
            <a:b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rgbClr val="5BB1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Canal digital</a:t>
            </a:r>
            <a:endParaRPr lang="es-ES" kern="100" dirty="0">
              <a:solidFill>
                <a:srgbClr val="5BB1E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C475CE-F210-F922-54BB-C530A8FD98F4}"/>
              </a:ext>
            </a:extLst>
          </p:cNvPr>
          <p:cNvSpPr txBox="1"/>
          <p:nvPr/>
        </p:nvSpPr>
        <p:spPr>
          <a:xfrm>
            <a:off x="2354491" y="4606156"/>
            <a:ext cx="4591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900" b="1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Personal d’atenció </a:t>
            </a:r>
          </a:p>
          <a:p>
            <a:pPr algn="ctr"/>
            <a:r>
              <a:rPr lang="ca-ES" sz="1900" b="1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la ciutadania</a:t>
            </a:r>
            <a:endParaRPr lang="es-ES" sz="1900" kern="1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a-ES" dirty="0">
                <a:solidFill>
                  <a:schemeClr val="tx1"/>
                </a:solidFill>
                <a:effectLst/>
                <a:latin typeface="+mj-lt"/>
              </a:rPr>
              <a:t>Orientació</a:t>
            </a:r>
            <a:r>
              <a:rPr lang="es-ES" dirty="0">
                <a:solidFill>
                  <a:schemeClr val="tx1"/>
                </a:solidFill>
                <a:effectLst/>
                <a:latin typeface="+mj-lt"/>
              </a:rPr>
              <a:t> a la </a:t>
            </a:r>
            <a:r>
              <a:rPr lang="ca-ES" dirty="0">
                <a:solidFill>
                  <a:schemeClr val="tx1"/>
                </a:solidFill>
                <a:effectLst/>
                <a:latin typeface="+mj-lt"/>
              </a:rPr>
              <a:t>ciutadania</a:t>
            </a:r>
          </a:p>
          <a:p>
            <a:pPr algn="ctr"/>
            <a:r>
              <a:rPr lang="ca-ES" dirty="0">
                <a:solidFill>
                  <a:schemeClr val="tx1"/>
                </a:solidFill>
                <a:latin typeface="+mj-lt"/>
              </a:rPr>
              <a:t>Competències digitals</a:t>
            </a:r>
            <a:br>
              <a:rPr lang="es-ES" dirty="0">
                <a:solidFill>
                  <a:schemeClr val="tx1"/>
                </a:solidFill>
                <a:latin typeface="+mj-lt"/>
              </a:rPr>
            </a:br>
            <a:r>
              <a:rPr lang="ca-ES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Gestió de la informació</a:t>
            </a:r>
            <a:endParaRPr lang="es-ES" kern="1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a-ES" dirty="0">
                <a:solidFill>
                  <a:schemeClr val="tx1"/>
                </a:solidFill>
                <a:latin typeface="+mj-lt"/>
              </a:rPr>
              <a:t>Transversalitat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i mirada global</a:t>
            </a:r>
          </a:p>
          <a:p>
            <a:pPr algn="ctr"/>
            <a:r>
              <a:rPr lang="ca-ES" dirty="0">
                <a:solidFill>
                  <a:schemeClr val="tx1"/>
                </a:solidFill>
                <a:latin typeface="+mj-lt"/>
              </a:rPr>
              <a:t>Adaptació als canvis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6100E6B-7BDD-59CB-143B-89D1E62B7076}"/>
              </a:ext>
            </a:extLst>
          </p:cNvPr>
          <p:cNvSpPr txBox="1"/>
          <p:nvPr/>
        </p:nvSpPr>
        <p:spPr>
          <a:xfrm>
            <a:off x="4677940" y="1718001"/>
            <a:ext cx="45755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555" marR="629285" algn="r">
              <a:spcBef>
                <a:spcPts val="600"/>
              </a:spcBef>
              <a:spcAft>
                <a:spcPts val="600"/>
              </a:spcAft>
            </a:pPr>
            <a:r>
              <a:rPr lang="ca-ES" sz="1900" b="1" kern="100" dirty="0">
                <a:solidFill>
                  <a:srgbClr val="87878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Lideratge polític i tècnic</a:t>
            </a:r>
            <a:br>
              <a:rPr lang="ca-ES" sz="1800" b="1" kern="100" dirty="0">
                <a:solidFill>
                  <a:srgbClr val="87878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rgbClr val="878787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Implicació</a:t>
            </a:r>
            <a:br>
              <a:rPr lang="ca-ES" kern="100" dirty="0">
                <a:solidFill>
                  <a:srgbClr val="878787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rgbClr val="878787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Visió estratègica</a:t>
            </a:r>
            <a:br>
              <a:rPr lang="ca-ES" kern="100" dirty="0">
                <a:solidFill>
                  <a:srgbClr val="878787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dirty="0">
                <a:solidFill>
                  <a:srgbClr val="878787"/>
                </a:solidFill>
                <a:effectLst/>
                <a:latin typeface="+mj-lt"/>
                <a:ea typeface="Calibri" panose="020F0502020204030204" pitchFamily="34" charset="0"/>
              </a:rPr>
              <a:t>Avaluació</a:t>
            </a:r>
            <a:r>
              <a:rPr lang="es-ES" dirty="0">
                <a:solidFill>
                  <a:srgbClr val="878787"/>
                </a:solidFill>
                <a:effectLst/>
                <a:latin typeface="+mj-lt"/>
              </a:rPr>
              <a:t> </a:t>
            </a:r>
            <a:endParaRPr lang="es-ES" dirty="0">
              <a:solidFill>
                <a:srgbClr val="878787"/>
              </a:solidFill>
              <a:latin typeface="+mj-lt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5C43FFA-A79E-0242-A11F-FD06174AD6F9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B9B27E7-9EE2-4EBE-4CFF-7E2652A74B6A}"/>
              </a:ext>
            </a:extLst>
          </p:cNvPr>
          <p:cNvSpPr txBox="1"/>
          <p:nvPr/>
        </p:nvSpPr>
        <p:spPr>
          <a:xfrm>
            <a:off x="748583" y="1053560"/>
            <a:ext cx="8100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0078"/>
                </a:solidFill>
                <a:effectLst/>
              </a:rPr>
              <a:t>Eixos fonamentals: comunicació i canals, personal d'atenció a la ciutadania i lideratge polític i tècnic</a:t>
            </a:r>
            <a:endParaRPr lang="ca-ES" dirty="0">
              <a:solidFill>
                <a:srgbClr val="000078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2D9F02-D527-404C-AA97-D49C3875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12" y="1659959"/>
            <a:ext cx="7055635" cy="31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62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3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5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hombre, sostener, parado&#10;&#10;Descripción generada automáticamente">
            <a:extLst>
              <a:ext uri="{FF2B5EF4-FFF2-40B4-BE49-F238E27FC236}">
                <a16:creationId xmlns:a16="http://schemas.microsoft.com/office/drawing/2014/main" id="{64B75464-3881-C20A-30E2-1E85F9E8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4588"/>
            <a:ext cx="9144000" cy="5152221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800661" y="702308"/>
            <a:ext cx="7470600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s-ES" b="1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METODOLOGIA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41184E5-C6D7-8DAA-3DC1-CAEFFFB01198}"/>
              </a:ext>
            </a:extLst>
          </p:cNvPr>
          <p:cNvSpPr txBox="1"/>
          <p:nvPr/>
        </p:nvSpPr>
        <p:spPr>
          <a:xfrm>
            <a:off x="800661" y="1031888"/>
            <a:ext cx="763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dirty="0">
                <a:solidFill>
                  <a:schemeClr val="tx1"/>
                </a:solidFill>
              </a:rPr>
              <a:t>Cinc veus expertes de l'Administració Pública Catalana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50B4625-E118-0347-B1C6-85E51813D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524" y="1492821"/>
            <a:ext cx="523246" cy="52324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7B69A24F-23AF-1C47-98AE-75C33E3DB4FD}"/>
              </a:ext>
            </a:extLst>
          </p:cNvPr>
          <p:cNvSpPr/>
          <p:nvPr/>
        </p:nvSpPr>
        <p:spPr>
          <a:xfrm>
            <a:off x="4727388" y="1600556"/>
            <a:ext cx="1202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INNOVACIÓ</a:t>
            </a:r>
            <a:endParaRPr lang="es-ES" b="1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785A4E6-43BF-BF4C-8912-D1183C355DAF}"/>
              </a:ext>
            </a:extLst>
          </p:cNvPr>
          <p:cNvSpPr/>
          <p:nvPr/>
        </p:nvSpPr>
        <p:spPr>
          <a:xfrm>
            <a:off x="6245279" y="1600556"/>
            <a:ext cx="1311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COMPROMÍS</a:t>
            </a:r>
            <a:endParaRPr lang="es-ES" b="1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007A021-7FD0-DC48-9E2E-1784B33CB594}"/>
              </a:ext>
            </a:extLst>
          </p:cNvPr>
          <p:cNvSpPr/>
          <p:nvPr/>
        </p:nvSpPr>
        <p:spPr>
          <a:xfrm>
            <a:off x="2916660" y="1600556"/>
            <a:ext cx="1511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EXCEL·LÈNCIA</a:t>
            </a:r>
            <a:endParaRPr lang="es-ES" b="1" dirty="0"/>
          </a:p>
        </p:txBody>
      </p:sp>
      <p:pic>
        <p:nvPicPr>
          <p:cNvPr id="5" name="Imagen 4" descr="Icono&#10;&#10;Descripción generada automáticamente con confianza baja">
            <a:extLst>
              <a:ext uri="{FF2B5EF4-FFF2-40B4-BE49-F238E27FC236}">
                <a16:creationId xmlns:a16="http://schemas.microsoft.com/office/drawing/2014/main" id="{D1255821-77A2-5D33-A2D7-15FE0F7C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1530">
            <a:off x="4793513" y="1997025"/>
            <a:ext cx="2625118" cy="28639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984BF9-BCDA-6C78-62DB-0C3D3A145991}"/>
              </a:ext>
            </a:extLst>
          </p:cNvPr>
          <p:cNvSpPr txBox="1"/>
          <p:nvPr/>
        </p:nvSpPr>
        <p:spPr>
          <a:xfrm rot="21043714">
            <a:off x="5154817" y="3225896"/>
            <a:ext cx="1878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Poder preguntar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 ciutadà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és un regal </a:t>
            </a:r>
          </a:p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la vida</a:t>
            </a:r>
            <a:r>
              <a:rPr lang="es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89BF88-7666-AEBB-86BC-15A32EE74BDF}"/>
              </a:ext>
            </a:extLst>
          </p:cNvPr>
          <p:cNvSpPr txBox="1"/>
          <p:nvPr/>
        </p:nvSpPr>
        <p:spPr>
          <a:xfrm rot="21043714">
            <a:off x="5327309" y="2961325"/>
            <a:ext cx="1656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Ester Manzano</a:t>
            </a:r>
            <a:endParaRPr lang="es-ES" dirty="0"/>
          </a:p>
        </p:txBody>
      </p:sp>
      <p:pic>
        <p:nvPicPr>
          <p:cNvPr id="6" name="Imagen 5" descr="Icono&#10;&#10;Descripción generada automáticamente con confianza baja">
            <a:extLst>
              <a:ext uri="{FF2B5EF4-FFF2-40B4-BE49-F238E27FC236}">
                <a16:creationId xmlns:a16="http://schemas.microsoft.com/office/drawing/2014/main" id="{D263ADA2-4A1F-69C9-6C1C-0103176E9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79337">
            <a:off x="3477636" y="3962008"/>
            <a:ext cx="2311801" cy="252212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0562924-5D92-4409-DDF0-B036C67B9E4B}"/>
              </a:ext>
            </a:extLst>
          </p:cNvPr>
          <p:cNvSpPr txBox="1"/>
          <p:nvPr/>
        </p:nvSpPr>
        <p:spPr>
          <a:xfrm rot="21043714">
            <a:off x="3777577" y="4830874"/>
            <a:ext cx="187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“Fem-ho fàcil, fem-ho transparent i tinguem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punt on el ciutadà sàpiga que dir-li i que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 resoldran tot”</a:t>
            </a:r>
            <a:endParaRPr lang="ca-ES" sz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8A753F4-8F65-71F5-4D99-385A3160AED3}"/>
              </a:ext>
            </a:extLst>
          </p:cNvPr>
          <p:cNvSpPr txBox="1"/>
          <p:nvPr/>
        </p:nvSpPr>
        <p:spPr>
          <a:xfrm rot="21043714">
            <a:off x="3838440" y="4586799"/>
            <a:ext cx="138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Mercè Nadal</a:t>
            </a:r>
            <a:endParaRPr lang="es-ES" dirty="0"/>
          </a:p>
        </p:txBody>
      </p:sp>
      <p:pic>
        <p:nvPicPr>
          <p:cNvPr id="13" name="Imagen 12" descr="Icono&#10;&#10;Descripción generada automáticamente con confianza baja">
            <a:extLst>
              <a:ext uri="{FF2B5EF4-FFF2-40B4-BE49-F238E27FC236}">
                <a16:creationId xmlns:a16="http://schemas.microsoft.com/office/drawing/2014/main" id="{111380CF-ACFA-0F88-80D0-CCDD7A50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35795">
            <a:off x="2499101" y="2002248"/>
            <a:ext cx="2311801" cy="25221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EB12C3E-59BC-8AC1-4A48-4333F049EBB5}"/>
              </a:ext>
            </a:extLst>
          </p:cNvPr>
          <p:cNvSpPr txBox="1"/>
          <p:nvPr/>
        </p:nvSpPr>
        <p:spPr>
          <a:xfrm rot="21043714">
            <a:off x="2671092" y="2806280"/>
            <a:ext cx="1878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</a:t>
            </a: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ls processos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haurien de ser </a:t>
            </a:r>
          </a:p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comuns, i per això es necessita  un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lideratge polític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tècnic”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3CAEF3-994D-C781-BDAB-463C1B736AD2}"/>
              </a:ext>
            </a:extLst>
          </p:cNvPr>
          <p:cNvSpPr txBox="1"/>
          <p:nvPr/>
        </p:nvSpPr>
        <p:spPr>
          <a:xfrm rot="21043714">
            <a:off x="2874235" y="2582448"/>
            <a:ext cx="1281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Ascen Moro</a:t>
            </a:r>
            <a:endParaRPr lang="ca-ES" dirty="0"/>
          </a:p>
        </p:txBody>
      </p:sp>
      <p:pic>
        <p:nvPicPr>
          <p:cNvPr id="14" name="Imagen 13" descr="Icono&#10;&#10;Descripción generada automáticamente con confianza baja">
            <a:extLst>
              <a:ext uri="{FF2B5EF4-FFF2-40B4-BE49-F238E27FC236}">
                <a16:creationId xmlns:a16="http://schemas.microsoft.com/office/drawing/2014/main" id="{37AB8BFB-0F3A-3854-248B-E4A1A9779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35795">
            <a:off x="487231" y="2187100"/>
            <a:ext cx="1908813" cy="208247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07E1813-EF47-BF00-2D7C-F86A09ECAEDF}"/>
              </a:ext>
            </a:extLst>
          </p:cNvPr>
          <p:cNvSpPr txBox="1"/>
          <p:nvPr/>
        </p:nvSpPr>
        <p:spPr>
          <a:xfrm rot="21043714">
            <a:off x="523346" y="2839710"/>
            <a:ext cx="1940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 de treballar </a:t>
            </a:r>
          </a:p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perquè la ciutadania </a:t>
            </a:r>
          </a:p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hagi d'interactuar </a:t>
            </a:r>
            <a:b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mínim amb </a:t>
            </a:r>
          </a:p>
          <a:p>
            <a:pPr algn="ctr"/>
            <a:r>
              <a:rPr lang="ca-E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nosaltres”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BBEECA1-A3F1-1447-8749-11A6089C3ECA}"/>
              </a:ext>
            </a:extLst>
          </p:cNvPr>
          <p:cNvSpPr txBox="1"/>
          <p:nvPr/>
        </p:nvSpPr>
        <p:spPr>
          <a:xfrm rot="21043714">
            <a:off x="757726" y="2613475"/>
            <a:ext cx="98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 Ruiz</a:t>
            </a:r>
            <a:endParaRPr lang="es-ES" dirty="0"/>
          </a:p>
        </p:txBody>
      </p:sp>
      <p:pic>
        <p:nvPicPr>
          <p:cNvPr id="19" name="Imagen 18" descr="Icono&#10;&#10;Descripción generada automáticamente con confianza baja">
            <a:extLst>
              <a:ext uri="{FF2B5EF4-FFF2-40B4-BE49-F238E27FC236}">
                <a16:creationId xmlns:a16="http://schemas.microsoft.com/office/drawing/2014/main" id="{2CE60D71-A9E6-C98C-B7A9-19EFC6B9F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52276">
            <a:off x="1128846" y="3883034"/>
            <a:ext cx="2284154" cy="249196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61F14442-0C9F-02B3-4E37-909B9BA02DCB}"/>
              </a:ext>
            </a:extLst>
          </p:cNvPr>
          <p:cNvSpPr txBox="1"/>
          <p:nvPr/>
        </p:nvSpPr>
        <p:spPr>
          <a:xfrm rot="21043714">
            <a:off x="1406456" y="4683676"/>
            <a:ext cx="1772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“Relacionar-nos </a:t>
            </a:r>
            <a:b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 el ciutadà és </a:t>
            </a:r>
            <a:b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clau, més que atendre’l, adaptant-nos </a:t>
            </a:r>
            <a:b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 seus canvis i necessitat”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E7FCD54-20A1-5660-50EE-F9C01D046922}"/>
              </a:ext>
            </a:extLst>
          </p:cNvPr>
          <p:cNvSpPr txBox="1"/>
          <p:nvPr/>
        </p:nvSpPr>
        <p:spPr>
          <a:xfrm rot="21043714">
            <a:off x="1346137" y="4513089"/>
            <a:ext cx="160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Belmonte</a:t>
            </a:r>
            <a:endParaRPr lang="es-ES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5BB748E-71D4-BE44-9995-8B72F9CAA0D2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26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8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73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99" tmFilter="0, 0; 0.125,0.2665; 0.25,0.4; 0.375,0.465; 0.5,0.5;  0.625,0.535; 0.75,0.6; 0.875,0.7335; 1,1">
                                          <p:stCondLst>
                                            <p:cond delay="19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47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38">
                                          <p:stCondLst>
                                            <p:cond delay="97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250" decel="50000">
                                          <p:stCondLst>
                                            <p:cond delay="10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8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250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38">
                                          <p:stCondLst>
                                            <p:cond delay="24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250" decel="50000">
                                          <p:stCondLst>
                                            <p:cond delay="250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38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250" decel="50000">
                                          <p:stCondLst>
                                            <p:cond delay="2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1" grpId="0"/>
      <p:bldP spid="3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avión, luz, nubes&#10;&#10;Descripción generada automáticamente">
            <a:extLst>
              <a:ext uri="{FF2B5EF4-FFF2-40B4-BE49-F238E27FC236}">
                <a16:creationId xmlns:a16="http://schemas.microsoft.com/office/drawing/2014/main" id="{D71D6AEA-A640-76C0-1EDC-44E118587E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" y="1382896"/>
            <a:ext cx="9161023" cy="5127628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72475" y="635433"/>
            <a:ext cx="7470600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ca-ES" b="1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METODOLOGIA</a:t>
            </a:r>
            <a:endParaRPr lang="ca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0130C32-D598-9342-7449-593D4268D517}"/>
              </a:ext>
            </a:extLst>
          </p:cNvPr>
          <p:cNvSpPr/>
          <p:nvPr/>
        </p:nvSpPr>
        <p:spPr>
          <a:xfrm>
            <a:off x="702014" y="2053553"/>
            <a:ext cx="4179979" cy="3547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754525-E9A2-B60F-DF45-8BB61059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74" y="2109102"/>
            <a:ext cx="4042414" cy="342796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41BC74-F985-9C1E-D918-35F18FA8CC6E}"/>
              </a:ext>
            </a:extLst>
          </p:cNvPr>
          <p:cNvSpPr/>
          <p:nvPr/>
        </p:nvSpPr>
        <p:spPr>
          <a:xfrm>
            <a:off x="4979601" y="3823084"/>
            <a:ext cx="3704785" cy="1777519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00F1B82-7BDD-C85D-4F8F-2A576FE99F5C}"/>
              </a:ext>
            </a:extLst>
          </p:cNvPr>
          <p:cNvSpPr txBox="1"/>
          <p:nvPr/>
        </p:nvSpPr>
        <p:spPr>
          <a:xfrm>
            <a:off x="4926672" y="4116246"/>
            <a:ext cx="3704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ca-ES" sz="1200" i="1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Cal indicar que de 947 municipis que hi ha a Catalunya, hem plantejat el nostre estudi en 23 municipis que tenen més de 50.000 habitants atès que el seu pressupost és superior a la resta i pot influir  positivament en la capacitat de l'administració per posar a disposició més serveis per a la ciutadania.</a:t>
            </a:r>
            <a:endParaRPr lang="es-ES" sz="1200" kern="1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A3CCD59-B7D3-3F48-8206-BC299C98D02B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FBE6A1D-01CC-0E48-9B85-F8E4E60F2002}"/>
              </a:ext>
            </a:extLst>
          </p:cNvPr>
          <p:cNvSpPr txBox="1"/>
          <p:nvPr/>
        </p:nvSpPr>
        <p:spPr>
          <a:xfrm>
            <a:off x="772474" y="1057891"/>
            <a:ext cx="6269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Observant els serveis que els municipis posen a disposició de la ciutadania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F3FA56E-4EE9-54CD-544A-9197E302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00" y="3289852"/>
            <a:ext cx="507096" cy="5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55D41FF-66C6-874E-A31A-7A8981A50C6F}"/>
              </a:ext>
            </a:extLst>
          </p:cNvPr>
          <p:cNvSpPr/>
          <p:nvPr/>
        </p:nvSpPr>
        <p:spPr>
          <a:xfrm>
            <a:off x="854989" y="5473426"/>
            <a:ext cx="8289011" cy="1043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72475" y="635433"/>
            <a:ext cx="7470600" cy="431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s-ES" b="1" dirty="0">
                <a:solidFill>
                  <a:srgbClr val="000078"/>
                </a:solidFill>
                <a:effectLst/>
                <a:latin typeface="Arial" panose="020B0604020202020204" pitchFamily="34" charset="0"/>
              </a:rPr>
              <a:t>METODOLOGIA</a:t>
            </a:r>
            <a:b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00F1B82-7BDD-C85D-4F8F-2A576FE99F5C}"/>
              </a:ext>
            </a:extLst>
          </p:cNvPr>
          <p:cNvSpPr txBox="1"/>
          <p:nvPr/>
        </p:nvSpPr>
        <p:spPr>
          <a:xfrm>
            <a:off x="4913077" y="4705023"/>
            <a:ext cx="343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sz="1200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Mostra de 600 persones de tot Catalunya (territori dividit segons el nombre habitants</a:t>
            </a:r>
            <a:r>
              <a:rPr lang="ca-ES" sz="12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sz="12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196898-1D78-3B1F-0D63-758E76D98FB6}"/>
              </a:ext>
            </a:extLst>
          </p:cNvPr>
          <p:cNvSpPr txBox="1"/>
          <p:nvPr/>
        </p:nvSpPr>
        <p:spPr>
          <a:xfrm>
            <a:off x="772476" y="1380062"/>
            <a:ext cx="7925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kern="100" dirty="0">
                <a:solidFill>
                  <a:srgbClr val="000078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Qüestió plantejada: “</a:t>
            </a:r>
            <a:r>
              <a:rPr lang="ca-ES" i="1" kern="100" dirty="0">
                <a:solidFill>
                  <a:srgbClr val="000078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Aquesta administració determina el sobreseïment provisional de les actuacions. Aquest dictamen implica que, d'acord amb les circumstàncies actuals i els elements probatoris presentats, es considera que les al·legacions manquen de fonament suficient per procedir amb una admissió formal</a:t>
            </a:r>
            <a:r>
              <a:rPr lang="ca-ES" kern="100" dirty="0">
                <a:solidFill>
                  <a:srgbClr val="000078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82DD148-C6F5-5D65-DD4D-EA535E4EA738}"/>
              </a:ext>
            </a:extLst>
          </p:cNvPr>
          <p:cNvSpPr/>
          <p:nvPr/>
        </p:nvSpPr>
        <p:spPr>
          <a:xfrm>
            <a:off x="854989" y="2579000"/>
            <a:ext cx="4018763" cy="2699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5A82CC-C45C-BC0D-20DD-8B54DCB57AC5}"/>
              </a:ext>
            </a:extLst>
          </p:cNvPr>
          <p:cNvSpPr txBox="1"/>
          <p:nvPr/>
        </p:nvSpPr>
        <p:spPr>
          <a:xfrm>
            <a:off x="894314" y="5725839"/>
            <a:ext cx="825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Necessitat de millora en la comunicació administració ciutadania, més de la meitat dels </a:t>
            </a:r>
            <a:br>
              <a:rPr lang="ca-ES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a-ES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enquestats no ha entès la resposta que els donava l’administració.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B665A5-AD95-8211-206A-EEB6CB69B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861" y="4360333"/>
            <a:ext cx="1715672" cy="33575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2493D75-870A-6F47-A077-C6FFC7D74850}"/>
              </a:ext>
            </a:extLst>
          </p:cNvPr>
          <p:cNvCxnSpPr>
            <a:cxnSpLocks/>
          </p:cNvCxnSpPr>
          <p:nvPr/>
        </p:nvCxnSpPr>
        <p:spPr>
          <a:xfrm>
            <a:off x="854989" y="1356759"/>
            <a:ext cx="803501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5436E7A-D738-694C-9E0A-F629D2F6A831}"/>
              </a:ext>
            </a:extLst>
          </p:cNvPr>
          <p:cNvSpPr txBox="1"/>
          <p:nvPr/>
        </p:nvSpPr>
        <p:spPr>
          <a:xfrm>
            <a:off x="772475" y="1039889"/>
            <a:ext cx="34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tx1"/>
                </a:solidFill>
              </a:rPr>
              <a:t>Analitzant la satisfacció de la ciutadania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E23F5F-FF50-0F8B-67A3-569C4FCCA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32" y="2640906"/>
            <a:ext cx="3843867" cy="256458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CA59E5-233E-8554-9D1B-E4E5BDE2E729}"/>
              </a:ext>
            </a:extLst>
          </p:cNvPr>
          <p:cNvSpPr txBox="1"/>
          <p:nvPr/>
        </p:nvSpPr>
        <p:spPr>
          <a:xfrm>
            <a:off x="5020032" y="2532529"/>
            <a:ext cx="3549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a-ES" sz="1200" i="1" spc="0" dirty="0">
                <a:solidFill>
                  <a:srgbClr val="000078"/>
                </a:solidFill>
                <a:effectLst/>
                <a:latin typeface="+mj-lt"/>
                <a:ea typeface="Times New Roman" panose="02020603050405020304" pitchFamily="18" charset="0"/>
              </a:rPr>
              <a:t>- Que té raó a les seves al·legacions i accepta la seva reclamació.</a:t>
            </a:r>
            <a:endParaRPr lang="es-ES" sz="1200" i="1" spc="-10" dirty="0">
              <a:solidFill>
                <a:srgbClr val="000078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0" algn="just"/>
            <a:r>
              <a:rPr lang="ca-ES" sz="1200" i="1" spc="0" dirty="0">
                <a:solidFill>
                  <a:srgbClr val="000078"/>
                </a:solidFill>
                <a:effectLst/>
                <a:latin typeface="+mj-lt"/>
                <a:ea typeface="Times New Roman" panose="02020603050405020304" pitchFamily="18" charset="0"/>
              </a:rPr>
              <a:t>- Que no té raó a les seves al·legacions i li deneguen la seva reclamació.</a:t>
            </a:r>
            <a:endParaRPr lang="es-ES" sz="1200" i="1" spc="-10" dirty="0">
              <a:solidFill>
                <a:srgbClr val="000078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0" algn="just"/>
            <a:r>
              <a:rPr lang="ca-ES" sz="1200" i="1" spc="0" dirty="0">
                <a:solidFill>
                  <a:srgbClr val="000078"/>
                </a:solidFill>
                <a:effectLst/>
                <a:latin typeface="+mj-lt"/>
                <a:ea typeface="Times New Roman" panose="02020603050405020304" pitchFamily="18" charset="0"/>
              </a:rPr>
              <a:t>- Que decideix arxivar les al·legacions, ja que no es pot determinar la responsabilitat.</a:t>
            </a:r>
            <a:endParaRPr lang="es-ES" sz="1200" i="1" spc="-10" dirty="0">
              <a:solidFill>
                <a:srgbClr val="000078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ca-ES" sz="1200" i="1" dirty="0">
                <a:solidFill>
                  <a:srgbClr val="000078"/>
                </a:solidFill>
                <a:effectLst/>
                <a:latin typeface="+mj-lt"/>
                <a:ea typeface="Times New Roman" panose="02020603050405020304" pitchFamily="18" charset="0"/>
              </a:rPr>
              <a:t>- Que continua l’expedient fins a recavar totes les proves necessàries</a:t>
            </a:r>
          </a:p>
          <a:p>
            <a:r>
              <a:rPr lang="ca-ES" sz="1200" i="1" dirty="0">
                <a:solidFill>
                  <a:srgbClr val="000078"/>
                </a:solidFill>
                <a:latin typeface="+mj-lt"/>
              </a:rPr>
              <a:t>- NS/NC</a:t>
            </a:r>
            <a:endParaRPr lang="ca-E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155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</p:sld>
</file>

<file path=ppt/theme/theme1.xml><?xml version="1.0" encoding="utf-8"?>
<a:theme xmlns:a="http://schemas.openxmlformats.org/drawingml/2006/main" name="UOC">
  <a:themeElements>
    <a:clrScheme name="UOC masterbrand">
      <a:dk1>
        <a:srgbClr val="000078"/>
      </a:dk1>
      <a:lt1>
        <a:srgbClr val="FFFFFF"/>
      </a:lt1>
      <a:dk2>
        <a:srgbClr val="000000"/>
      </a:dk2>
      <a:lt2>
        <a:srgbClr val="FFFFFF"/>
      </a:lt2>
      <a:accent1>
        <a:srgbClr val="000078"/>
      </a:accent1>
      <a:accent2>
        <a:srgbClr val="212121"/>
      </a:accent2>
      <a:accent3>
        <a:srgbClr val="706F6F"/>
      </a:accent3>
      <a:accent4>
        <a:srgbClr val="73EDFF"/>
      </a:accent4>
      <a:accent5>
        <a:srgbClr val="D0D0D0"/>
      </a:accent5>
      <a:accent6>
        <a:srgbClr val="F8F8F8"/>
      </a:accent6>
      <a:hlink>
        <a:srgbClr val="000078"/>
      </a:hlink>
      <a:folHlink>
        <a:srgbClr val="73ED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C_Masterbrand_Ppt_Drive_4_3_cat" id="{CBA176DB-2BFF-F648-8EF1-E987C17E8999}" vid="{FAF5EB23-8877-D244-8CFC-3A76D5993A9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Plantilla_UOC_Masterbrand_Ppt_office_4_3_cat</Template>
  <TotalTime>1677</TotalTime>
  <Words>1265</Words>
  <Application>Microsoft Office PowerPoint</Application>
  <PresentationFormat>Presentación en pantalla (4:3)</PresentationFormat>
  <Paragraphs>151</Paragraphs>
  <Slides>14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Helvetica</vt:lpstr>
      <vt:lpstr>UOC</vt:lpstr>
      <vt:lpstr>CAP  A UN NOU ESTÀNDARD D’ATENCIÓ A LA CIUTADANIA: INTEGRAL I OMNICANAL  Un enfocament estratègic i un pla d’acció</vt:lpstr>
      <vt:lpstr>Presentación de PowerPoint</vt:lpstr>
      <vt:lpstr>INTRODUCCIÓ  </vt:lpstr>
      <vt:lpstr>NECESSITAT D’UN MODEL D’ATENCIÓ INTEGRAL I OMNICANAL </vt:lpstr>
      <vt:lpstr>NECESSITAT D’UN MODEL D’ATENCIÓ INTEGRAL I OMNICANAL </vt:lpstr>
      <vt:lpstr>NECESSITAT D’UN MODEL D’ATENCIÓ INTEGRAL I OMNICANAL </vt:lpstr>
      <vt:lpstr>METODOLOGIA</vt:lpstr>
      <vt:lpstr>METODOLOGIA</vt:lpstr>
      <vt:lpstr>METODOLOGIA </vt:lpstr>
      <vt:lpstr>PROPOSTA DE PLA D’ACCIÓ  </vt:lpstr>
      <vt:lpstr>PROPOSTA DE PLA D’ACCIÓ</vt:lpstr>
      <vt:lpstr>PROPOSTA DE PLA D’ACCIÓ</vt:lpstr>
      <vt:lpstr>CONCLUSIONS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TFG_Rosa</dc:title>
  <dc:creator>Benja4</dc:creator>
  <cp:lastModifiedBy>Rosa Ferraro Gomez</cp:lastModifiedBy>
  <cp:revision>46</cp:revision>
  <dcterms:created xsi:type="dcterms:W3CDTF">2018-06-14T07:06:12Z</dcterms:created>
  <dcterms:modified xsi:type="dcterms:W3CDTF">2024-01-22T15:54:49Z</dcterms:modified>
</cp:coreProperties>
</file>