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  <p:embeddedFont>
      <p:font typeface="Alice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5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7.xml"/><Relationship Id="rId44" Type="http://schemas.openxmlformats.org/officeDocument/2006/relationships/font" Target="fonts/Alice-regular.fntdata"/><Relationship Id="rId21" Type="http://schemas.openxmlformats.org/officeDocument/2006/relationships/slide" Target="slides/slide16.xml"/><Relationship Id="rId43" Type="http://schemas.openxmlformats.org/officeDocument/2006/relationships/font" Target="fonts/Lat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bold.fntdata"/><Relationship Id="rId14" Type="http://schemas.openxmlformats.org/officeDocument/2006/relationships/slide" Target="slides/slide9.xml"/><Relationship Id="rId36" Type="http://schemas.openxmlformats.org/officeDocument/2006/relationships/font" Target="fonts/Raleway-regular.fntdata"/><Relationship Id="rId17" Type="http://schemas.openxmlformats.org/officeDocument/2006/relationships/slide" Target="slides/slide12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11.xml"/><Relationship Id="rId38" Type="http://schemas.openxmlformats.org/officeDocument/2006/relationships/font" Target="fonts/Ralew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ee14add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ee14add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be462f719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be462f719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be462f719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abe462f719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abe462f719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abe462f719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be462f719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abe462f719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be462f719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abe462f719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abe462f719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abe462f719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be462f71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abe462f71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abe462f719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abe462f719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abe462f719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abe462f719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f009c610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f009c610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be462f71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be462f71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abe462f719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abe462f719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ac3439f28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ac3439f28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ac3439f28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ac3439f28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ac3439f28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ac3439f28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ac3439f286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ac3439f286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abe462f719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abe462f719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ac3439f286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ac3439f286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ac3439f286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ac3439f286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ac3439f286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ac3439f28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ac3439f28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ac3439f28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be462f71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abe462f71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abe462f71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abe462f71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be462f71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abe462f71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be462f71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abe462f71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be462f71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abe462f71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be462f719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be462f719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be462f719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be462f719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be462f719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be462f719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37.png"/><Relationship Id="rId13" Type="http://schemas.openxmlformats.org/officeDocument/2006/relationships/image" Target="../media/image38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0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27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39.png"/><Relationship Id="rId7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28.png"/><Relationship Id="rId13" Type="http://schemas.openxmlformats.org/officeDocument/2006/relationships/image" Target="../media/image56.pn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46.png"/><Relationship Id="rId9" Type="http://schemas.openxmlformats.org/officeDocument/2006/relationships/image" Target="../media/image36.png"/><Relationship Id="rId14" Type="http://schemas.openxmlformats.org/officeDocument/2006/relationships/image" Target="../media/image35.png"/><Relationship Id="rId5" Type="http://schemas.openxmlformats.org/officeDocument/2006/relationships/image" Target="../media/image49.png"/><Relationship Id="rId6" Type="http://schemas.openxmlformats.org/officeDocument/2006/relationships/image" Target="../media/image33.png"/><Relationship Id="rId7" Type="http://schemas.openxmlformats.org/officeDocument/2006/relationships/image" Target="../media/image42.png"/><Relationship Id="rId8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0.png"/><Relationship Id="rId4" Type="http://schemas.openxmlformats.org/officeDocument/2006/relationships/image" Target="../media/image54.png"/><Relationship Id="rId5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Relationship Id="rId4" Type="http://schemas.openxmlformats.org/officeDocument/2006/relationships/image" Target="../media/image47.png"/><Relationship Id="rId5" Type="http://schemas.openxmlformats.org/officeDocument/2006/relationships/image" Target="../media/image5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4.jpg"/><Relationship Id="rId4" Type="http://schemas.openxmlformats.org/officeDocument/2006/relationships/image" Target="../media/image62.jpg"/><Relationship Id="rId5" Type="http://schemas.openxmlformats.org/officeDocument/2006/relationships/image" Target="../media/image6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7.png"/><Relationship Id="rId4" Type="http://schemas.openxmlformats.org/officeDocument/2006/relationships/image" Target="../media/image51.png"/><Relationship Id="rId5" Type="http://schemas.openxmlformats.org/officeDocument/2006/relationships/image" Target="../media/image6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jpg"/><Relationship Id="rId10" Type="http://schemas.openxmlformats.org/officeDocument/2006/relationships/image" Target="../media/image19.png"/><Relationship Id="rId13" Type="http://schemas.openxmlformats.org/officeDocument/2006/relationships/image" Target="../media/image3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9" Type="http://schemas.openxmlformats.org/officeDocument/2006/relationships/image" Target="../media/image14.png"/><Relationship Id="rId14" Type="http://schemas.openxmlformats.org/officeDocument/2006/relationships/image" Target="../media/image6.jpg"/><Relationship Id="rId5" Type="http://schemas.openxmlformats.org/officeDocument/2006/relationships/image" Target="../media/image17.jpg"/><Relationship Id="rId6" Type="http://schemas.openxmlformats.org/officeDocument/2006/relationships/image" Target="../media/image5.png"/><Relationship Id="rId7" Type="http://schemas.openxmlformats.org/officeDocument/2006/relationships/image" Target="../media/image16.jpg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jpg"/><Relationship Id="rId10" Type="http://schemas.openxmlformats.org/officeDocument/2006/relationships/image" Target="../media/image19.png"/><Relationship Id="rId13" Type="http://schemas.openxmlformats.org/officeDocument/2006/relationships/image" Target="../media/image3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9" Type="http://schemas.openxmlformats.org/officeDocument/2006/relationships/image" Target="../media/image14.png"/><Relationship Id="rId14" Type="http://schemas.openxmlformats.org/officeDocument/2006/relationships/image" Target="../media/image6.jpg"/><Relationship Id="rId5" Type="http://schemas.openxmlformats.org/officeDocument/2006/relationships/image" Target="../media/image17.jpg"/><Relationship Id="rId6" Type="http://schemas.openxmlformats.org/officeDocument/2006/relationships/image" Target="../media/image5.png"/><Relationship Id="rId7" Type="http://schemas.openxmlformats.org/officeDocument/2006/relationships/image" Target="../media/image16.jp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760073" y="1229200"/>
            <a:ext cx="5181701" cy="36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2513700" y="4180250"/>
            <a:ext cx="24522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Per: </a:t>
            </a: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Xavier Jo Rocadembosch	</a:t>
            </a: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4920225" y="4180250"/>
            <a:ext cx="24522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Tutor: </a:t>
            </a: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Gerard Adell Español	</a:t>
            </a: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468050" y="4180250"/>
            <a:ext cx="13482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Gener 2023	</a:t>
            </a: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>
            <a:off x="7047099" y="799200"/>
            <a:ext cx="1675701" cy="650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2513700" y="799200"/>
            <a:ext cx="6209100" cy="30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DISSENY GRÀFIC I CREACIÓ DIGITAL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TREBALL DE FI DE GRAU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46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J</a:t>
            </a:r>
            <a:r>
              <a:rPr lang="ca" sz="4600">
                <a:solidFill>
                  <a:srgbClr val="666666"/>
                </a:solidFill>
                <a:latin typeface="Alice"/>
                <a:ea typeface="Alice"/>
                <a:cs typeface="Alice"/>
                <a:sym typeface="Alice"/>
              </a:rPr>
              <a:t>UGUEM</a:t>
            </a:r>
            <a:r>
              <a:rPr lang="ca" sz="4600">
                <a:solidFill>
                  <a:srgbClr val="10A3B1"/>
                </a:solidFill>
                <a:latin typeface="Alice"/>
                <a:ea typeface="Alice"/>
                <a:cs typeface="Alice"/>
                <a:sym typeface="Alice"/>
              </a:rPr>
              <a:t>M</a:t>
            </a:r>
            <a:endParaRPr sz="4600">
              <a:solidFill>
                <a:srgbClr val="10A3B1"/>
              </a:solidFill>
              <a:latin typeface="Alice"/>
              <a:ea typeface="Alice"/>
              <a:cs typeface="Alice"/>
              <a:sym typeface="Al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50">
                <a:solidFill>
                  <a:srgbClr val="666666"/>
                </a:solidFill>
                <a:latin typeface="Alice"/>
                <a:ea typeface="Alice"/>
                <a:cs typeface="Alice"/>
                <a:sym typeface="Alice"/>
              </a:rPr>
              <a:t>              </a:t>
            </a:r>
            <a:r>
              <a:rPr lang="ca" sz="185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j</a:t>
            </a:r>
            <a:r>
              <a:rPr lang="ca" sz="1850">
                <a:solidFill>
                  <a:srgbClr val="666666"/>
                </a:solidFill>
                <a:latin typeface="Alice"/>
                <a:ea typeface="Alice"/>
                <a:cs typeface="Alice"/>
                <a:sym typeface="Alice"/>
              </a:rPr>
              <a:t>ocs+</a:t>
            </a:r>
            <a:r>
              <a:rPr lang="ca" sz="1850">
                <a:solidFill>
                  <a:srgbClr val="10A3B1"/>
                </a:solidFill>
                <a:latin typeface="Alice"/>
                <a:ea typeface="Alice"/>
                <a:cs typeface="Alice"/>
                <a:sym typeface="Alice"/>
              </a:rPr>
              <a:t>m</a:t>
            </a:r>
            <a:r>
              <a:rPr lang="ca" sz="1850">
                <a:solidFill>
                  <a:srgbClr val="666666"/>
                </a:solidFill>
                <a:latin typeface="Alice"/>
                <a:ea typeface="Alice"/>
                <a:cs typeface="Alice"/>
                <a:sym typeface="Alice"/>
              </a:rPr>
              <a:t>úsica</a:t>
            </a:r>
            <a:endParaRPr sz="1850">
              <a:solidFill>
                <a:srgbClr val="666666"/>
              </a:solidFill>
              <a:latin typeface="Alice"/>
              <a:ea typeface="Alice"/>
              <a:cs typeface="Alice"/>
              <a:sym typeface="Al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Joc de memòria d’instruments musicals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Projecte d’aprenentatge-servei amb l’Escola Municipal de Música d’Artés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379625" y="1318325"/>
            <a:ext cx="27540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 PROCÉS DE DISSENY: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5275" y="1872175"/>
            <a:ext cx="2419975" cy="34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827901">
            <a:off x="1126698" y="3243997"/>
            <a:ext cx="2021699" cy="142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53980">
            <a:off x="740390" y="1645497"/>
            <a:ext cx="2869719" cy="202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898440">
            <a:off x="2786488" y="2990465"/>
            <a:ext cx="1950375" cy="275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71672">
            <a:off x="3145200" y="928751"/>
            <a:ext cx="1981575" cy="280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699978">
            <a:off x="5144970" y="346875"/>
            <a:ext cx="2239560" cy="31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63339" y="1051173"/>
            <a:ext cx="1484634" cy="20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37125" y="2578150"/>
            <a:ext cx="2688500" cy="19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97276" y="3711953"/>
            <a:ext cx="2346275" cy="165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2700006">
            <a:off x="3649196" y="2298494"/>
            <a:ext cx="1941008" cy="274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85270" y="2314923"/>
            <a:ext cx="1917780" cy="27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77123" y="2014275"/>
            <a:ext cx="1641875" cy="23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379625" y="1318325"/>
            <a:ext cx="27540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 PROCÉS DE DISSENY: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5275" y="1872175"/>
            <a:ext cx="2419975" cy="34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 txBox="1"/>
          <p:nvPr/>
        </p:nvSpPr>
        <p:spPr>
          <a:xfrm>
            <a:off x="2581425" y="2436475"/>
            <a:ext cx="57495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forma o contorn de l’instrument ben identificable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2581425" y="3660525"/>
            <a:ext cx="5238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detalls o característiques més importants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2581425" y="3048500"/>
            <a:ext cx="567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colors relacionats amb els materials (fusta o metall)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6" name="Google Shape;206;p23"/>
          <p:cNvCxnSpPr>
            <a:stCxn id="203" idx="1"/>
          </p:cNvCxnSpPr>
          <p:nvPr/>
        </p:nvCxnSpPr>
        <p:spPr>
          <a:xfrm flipH="1">
            <a:off x="1152825" y="2674675"/>
            <a:ext cx="1428600" cy="43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3"/>
          <p:cNvCxnSpPr>
            <a:stCxn id="205" idx="1"/>
          </p:cNvCxnSpPr>
          <p:nvPr/>
        </p:nvCxnSpPr>
        <p:spPr>
          <a:xfrm flipH="1">
            <a:off x="1201125" y="3286700"/>
            <a:ext cx="1380300" cy="7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3"/>
          <p:cNvCxnSpPr>
            <a:stCxn id="204" idx="1"/>
          </p:cNvCxnSpPr>
          <p:nvPr/>
        </p:nvCxnSpPr>
        <p:spPr>
          <a:xfrm rot="10800000">
            <a:off x="959325" y="3492525"/>
            <a:ext cx="1622100" cy="4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3"/>
          <p:cNvCxnSpPr>
            <a:stCxn id="204" idx="1"/>
          </p:cNvCxnSpPr>
          <p:nvPr/>
        </p:nvCxnSpPr>
        <p:spPr>
          <a:xfrm flipH="1">
            <a:off x="1180425" y="3898725"/>
            <a:ext cx="1401000" cy="1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3"/>
          <p:cNvCxnSpPr>
            <a:stCxn id="204" idx="1"/>
          </p:cNvCxnSpPr>
          <p:nvPr/>
        </p:nvCxnSpPr>
        <p:spPr>
          <a:xfrm rot="10800000">
            <a:off x="359025" y="3858225"/>
            <a:ext cx="2222400" cy="4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3"/>
          <p:cNvCxnSpPr>
            <a:stCxn id="204" idx="1"/>
          </p:cNvCxnSpPr>
          <p:nvPr/>
        </p:nvCxnSpPr>
        <p:spPr>
          <a:xfrm flipH="1">
            <a:off x="931725" y="3898725"/>
            <a:ext cx="1649700" cy="58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6073925" y="1352850"/>
            <a:ext cx="22500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ELS PERSONATGES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745425" y="1814550"/>
            <a:ext cx="3457998" cy="639576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realitzats també amb INKSCAPE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745400" y="3632925"/>
            <a:ext cx="3457998" cy="639576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inspirats en una recerca i recull de personatges infantils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100" y="3049585"/>
            <a:ext cx="4165801" cy="18062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1" name="Google Shape;221;p24"/>
          <p:cNvSpPr/>
          <p:nvPr/>
        </p:nvSpPr>
        <p:spPr>
          <a:xfrm>
            <a:off x="745400" y="2723750"/>
            <a:ext cx="3457998" cy="639576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basats en composicions vectorials de les diferents parts del cos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2" name="Google Shape;222;p24"/>
          <p:cNvCxnSpPr>
            <a:stCxn id="219" idx="3"/>
            <a:endCxn id="220" idx="1"/>
          </p:cNvCxnSpPr>
          <p:nvPr/>
        </p:nvCxnSpPr>
        <p:spPr>
          <a:xfrm>
            <a:off x="4203398" y="3952713"/>
            <a:ext cx="45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8" name="Google Shape;2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900" y="1835675"/>
            <a:ext cx="2269825" cy="32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136" y="1814550"/>
            <a:ext cx="2299715" cy="32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9700" y="1814541"/>
            <a:ext cx="2299725" cy="3252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2925" y="1799658"/>
            <a:ext cx="2269825" cy="321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3601" y="1738460"/>
            <a:ext cx="2299725" cy="325264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/>
          <p:nvPr/>
        </p:nvSpPr>
        <p:spPr>
          <a:xfrm>
            <a:off x="5783750" y="2981750"/>
            <a:ext cx="690300" cy="30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6073925" y="1352850"/>
            <a:ext cx="22500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ELS PERSONATGES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0" name="Google Shape;2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601" y="1738460"/>
            <a:ext cx="2299725" cy="325264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/>
          <p:nvPr/>
        </p:nvSpPr>
        <p:spPr>
          <a:xfrm>
            <a:off x="6073925" y="1352850"/>
            <a:ext cx="22500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ELS PERSONATGES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856000" y="1611500"/>
            <a:ext cx="44655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personatges infantils que mostrin expressivitat i reflecteixin diversitat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856000" y="2431625"/>
            <a:ext cx="44655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visualització de la manera d’agafar i tocar l’instrument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856000" y="3251750"/>
            <a:ext cx="44655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colors dels instruments coherents amb el material (fusta, metall)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5" name="Google Shape;245;p26"/>
          <p:cNvCxnSpPr>
            <a:stCxn id="243" idx="3"/>
          </p:cNvCxnSpPr>
          <p:nvPr/>
        </p:nvCxnSpPr>
        <p:spPr>
          <a:xfrm>
            <a:off x="5321500" y="2735375"/>
            <a:ext cx="1635000" cy="37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26"/>
          <p:cNvCxnSpPr>
            <a:stCxn id="244" idx="3"/>
          </p:cNvCxnSpPr>
          <p:nvPr/>
        </p:nvCxnSpPr>
        <p:spPr>
          <a:xfrm flipH="1" rot="10800000">
            <a:off x="5321500" y="3316700"/>
            <a:ext cx="1463400" cy="2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26"/>
          <p:cNvCxnSpPr>
            <a:stCxn id="243" idx="3"/>
          </p:cNvCxnSpPr>
          <p:nvPr/>
        </p:nvCxnSpPr>
        <p:spPr>
          <a:xfrm flipH="1" rot="10800000">
            <a:off x="5321500" y="2733275"/>
            <a:ext cx="19233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26"/>
          <p:cNvSpPr txBox="1"/>
          <p:nvPr/>
        </p:nvSpPr>
        <p:spPr>
          <a:xfrm>
            <a:off x="856000" y="4071875"/>
            <a:ext cx="44655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ús dels colors definits al manual de marca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9" name="Google Shape;249;p26"/>
          <p:cNvCxnSpPr>
            <a:stCxn id="248" idx="3"/>
          </p:cNvCxnSpPr>
          <p:nvPr/>
        </p:nvCxnSpPr>
        <p:spPr>
          <a:xfrm flipH="1" rot="10800000">
            <a:off x="5321500" y="3433625"/>
            <a:ext cx="1724100" cy="94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26"/>
          <p:cNvCxnSpPr/>
          <p:nvPr/>
        </p:nvCxnSpPr>
        <p:spPr>
          <a:xfrm flipH="1" rot="10800000">
            <a:off x="5321500" y="4243925"/>
            <a:ext cx="1827300" cy="13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26"/>
          <p:cNvCxnSpPr>
            <a:stCxn id="248" idx="3"/>
          </p:cNvCxnSpPr>
          <p:nvPr/>
        </p:nvCxnSpPr>
        <p:spPr>
          <a:xfrm flipH="1" rot="10800000">
            <a:off x="5321500" y="3783725"/>
            <a:ext cx="1751700" cy="59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7" name="Google Shape;2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601" y="1738460"/>
            <a:ext cx="2299725" cy="325264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7"/>
          <p:cNvSpPr txBox="1"/>
          <p:nvPr/>
        </p:nvSpPr>
        <p:spPr>
          <a:xfrm>
            <a:off x="6073925" y="1352850"/>
            <a:ext cx="22500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ELS PERSONATGES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9" name="Google Shape;2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00" y="1283825"/>
            <a:ext cx="1864750" cy="26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9400" y="1095763"/>
            <a:ext cx="1513400" cy="21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5970" y="1051176"/>
            <a:ext cx="2936730" cy="20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0275" y="1529675"/>
            <a:ext cx="1710475" cy="241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3475" y="2616906"/>
            <a:ext cx="1610700" cy="227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8350" y="2506064"/>
            <a:ext cx="1864750" cy="263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750" y="2539425"/>
            <a:ext cx="1970892" cy="278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74600" y="1204525"/>
            <a:ext cx="1675250" cy="23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20000" y="2667104"/>
            <a:ext cx="1970900" cy="278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05600" y="2353675"/>
            <a:ext cx="1864750" cy="26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47150" y="2685225"/>
            <a:ext cx="1593600" cy="22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379625" y="1318325"/>
            <a:ext cx="1642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 “CARA B”: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6" name="Google Shape;2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75" y="2180788"/>
            <a:ext cx="1789700" cy="181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8"/>
          <p:cNvSpPr/>
          <p:nvPr/>
        </p:nvSpPr>
        <p:spPr>
          <a:xfrm>
            <a:off x="2774675" y="2895238"/>
            <a:ext cx="365700" cy="3864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5416750" y="2895225"/>
            <a:ext cx="393300" cy="3864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1136925" y="4044675"/>
            <a:ext cx="8352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revers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2903813" y="4044675"/>
            <a:ext cx="26505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logotip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1" name="Google Shape;2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8775" y="2047925"/>
            <a:ext cx="2087324" cy="208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4250" y="2022325"/>
            <a:ext cx="3015798" cy="213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450" y="2313975"/>
            <a:ext cx="5427223" cy="18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3063900" y="1332125"/>
            <a:ext cx="32517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 SUMA DE TOT: </a:t>
            </a:r>
            <a:r>
              <a:rPr b="1"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LES PECES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p29"/>
          <p:cNvSpPr/>
          <p:nvPr/>
        </p:nvSpPr>
        <p:spPr>
          <a:xfrm>
            <a:off x="738525" y="2186925"/>
            <a:ext cx="2160000" cy="2160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1" name="Google Shape;291;p29"/>
          <p:cNvCxnSpPr>
            <a:stCxn id="290" idx="2"/>
            <a:endCxn id="290" idx="6"/>
          </p:cNvCxnSpPr>
          <p:nvPr/>
        </p:nvCxnSpPr>
        <p:spPr>
          <a:xfrm>
            <a:off x="738525" y="3266925"/>
            <a:ext cx="216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92" name="Google Shape;292;p29"/>
          <p:cNvSpPr txBox="1"/>
          <p:nvPr/>
        </p:nvSpPr>
        <p:spPr>
          <a:xfrm>
            <a:off x="1449225" y="2912725"/>
            <a:ext cx="7386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6 cm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29"/>
          <p:cNvSpPr/>
          <p:nvPr/>
        </p:nvSpPr>
        <p:spPr>
          <a:xfrm>
            <a:off x="828525" y="2276925"/>
            <a:ext cx="1980000" cy="198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4" name="Google Shape;294;p29"/>
          <p:cNvCxnSpPr>
            <a:stCxn id="293" idx="0"/>
            <a:endCxn id="290" idx="0"/>
          </p:cNvCxnSpPr>
          <p:nvPr/>
        </p:nvCxnSpPr>
        <p:spPr>
          <a:xfrm rot="10800000">
            <a:off x="1818525" y="2186925"/>
            <a:ext cx="0" cy="9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95" name="Google Shape;295;p29"/>
          <p:cNvSpPr txBox="1"/>
          <p:nvPr/>
        </p:nvSpPr>
        <p:spPr>
          <a:xfrm>
            <a:off x="1756400" y="1852275"/>
            <a:ext cx="79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 mm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29"/>
          <p:cNvSpPr txBox="1"/>
          <p:nvPr/>
        </p:nvSpPr>
        <p:spPr>
          <a:xfrm>
            <a:off x="6905075" y="1973225"/>
            <a:ext cx="18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logotip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29"/>
          <p:cNvSpPr txBox="1"/>
          <p:nvPr/>
        </p:nvSpPr>
        <p:spPr>
          <a:xfrm>
            <a:off x="7229450" y="4305250"/>
            <a:ext cx="129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fons (#F2F2F2)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8" name="Google Shape;298;p29"/>
          <p:cNvCxnSpPr>
            <a:stCxn id="297" idx="0"/>
          </p:cNvCxnSpPr>
          <p:nvPr/>
        </p:nvCxnSpPr>
        <p:spPr>
          <a:xfrm rot="10800000">
            <a:off x="7867400" y="3816850"/>
            <a:ext cx="8400" cy="48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29"/>
          <p:cNvCxnSpPr>
            <a:stCxn id="296" idx="2"/>
          </p:cNvCxnSpPr>
          <p:nvPr/>
        </p:nvCxnSpPr>
        <p:spPr>
          <a:xfrm flipH="1">
            <a:off x="7550975" y="2342525"/>
            <a:ext cx="285900" cy="62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0" name="Google Shape;300;p29"/>
          <p:cNvSpPr txBox="1"/>
          <p:nvPr/>
        </p:nvSpPr>
        <p:spPr>
          <a:xfrm>
            <a:off x="5469700" y="4307675"/>
            <a:ext cx="168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vora 3mm (#0FA3B1)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1" name="Google Shape;301;p29"/>
          <p:cNvCxnSpPr>
            <a:stCxn id="300" idx="0"/>
          </p:cNvCxnSpPr>
          <p:nvPr/>
        </p:nvCxnSpPr>
        <p:spPr>
          <a:xfrm flipH="1" rot="10800000">
            <a:off x="6312700" y="3830675"/>
            <a:ext cx="189900" cy="47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2" name="Google Shape;302;p29"/>
          <p:cNvSpPr txBox="1"/>
          <p:nvPr/>
        </p:nvSpPr>
        <p:spPr>
          <a:xfrm>
            <a:off x="4855450" y="1973225"/>
            <a:ext cx="73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imatges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3" name="Google Shape;303;p29"/>
          <p:cNvCxnSpPr>
            <a:stCxn id="302" idx="2"/>
          </p:cNvCxnSpPr>
          <p:nvPr/>
        </p:nvCxnSpPr>
        <p:spPr>
          <a:xfrm flipH="1">
            <a:off x="4175950" y="2342525"/>
            <a:ext cx="1048800" cy="86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29"/>
          <p:cNvCxnSpPr>
            <a:stCxn id="302" idx="2"/>
          </p:cNvCxnSpPr>
          <p:nvPr/>
        </p:nvCxnSpPr>
        <p:spPr>
          <a:xfrm>
            <a:off x="5224750" y="2342525"/>
            <a:ext cx="704100" cy="67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5" name="Google Shape;305;p29"/>
          <p:cNvSpPr txBox="1"/>
          <p:nvPr/>
        </p:nvSpPr>
        <p:spPr>
          <a:xfrm>
            <a:off x="2684675" y="4307675"/>
            <a:ext cx="240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nom (tipografia “Childos Arabic”, mida 18-22)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6" name="Google Shape;306;p29"/>
          <p:cNvCxnSpPr>
            <a:stCxn id="305" idx="0"/>
          </p:cNvCxnSpPr>
          <p:nvPr/>
        </p:nvCxnSpPr>
        <p:spPr>
          <a:xfrm flipH="1" rot="10800000">
            <a:off x="3889175" y="3853775"/>
            <a:ext cx="335100" cy="45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29"/>
          <p:cNvCxnSpPr>
            <a:stCxn id="300" idx="0"/>
          </p:cNvCxnSpPr>
          <p:nvPr/>
        </p:nvCxnSpPr>
        <p:spPr>
          <a:xfrm rot="10800000">
            <a:off x="4777300" y="3858275"/>
            <a:ext cx="1535400" cy="44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" name="Google Shape;308;p29"/>
          <p:cNvSpPr txBox="1"/>
          <p:nvPr/>
        </p:nvSpPr>
        <p:spPr>
          <a:xfrm>
            <a:off x="3513200" y="1973225"/>
            <a:ext cx="123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fons (#000000)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9" name="Google Shape;309;p29"/>
          <p:cNvCxnSpPr>
            <a:stCxn id="308" idx="2"/>
          </p:cNvCxnSpPr>
          <p:nvPr/>
        </p:nvCxnSpPr>
        <p:spPr>
          <a:xfrm flipH="1">
            <a:off x="3790550" y="2342525"/>
            <a:ext cx="340500" cy="79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29"/>
          <p:cNvCxnSpPr>
            <a:stCxn id="308" idx="2"/>
          </p:cNvCxnSpPr>
          <p:nvPr/>
        </p:nvCxnSpPr>
        <p:spPr>
          <a:xfrm>
            <a:off x="4131050" y="2342525"/>
            <a:ext cx="1335300" cy="77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6" name="Google Shape;316;p30"/>
          <p:cNvSpPr txBox="1"/>
          <p:nvPr/>
        </p:nvSpPr>
        <p:spPr>
          <a:xfrm>
            <a:off x="3063900" y="1332125"/>
            <a:ext cx="32517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 SUMA DE TOT: </a:t>
            </a:r>
            <a:r>
              <a:rPr b="1"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LES PECES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7" name="Google Shape;31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3575"/>
            <a:ext cx="2677899" cy="37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4049" y="1202550"/>
            <a:ext cx="2678400" cy="378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1549" y="1946225"/>
            <a:ext cx="2152822" cy="304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5" name="Google Shape;325;p31"/>
          <p:cNvSpPr txBox="1"/>
          <p:nvPr/>
        </p:nvSpPr>
        <p:spPr>
          <a:xfrm>
            <a:off x="2946150" y="1345850"/>
            <a:ext cx="32517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 DISSENY FET REALITAT 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6" name="Google Shape;3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00" y="1517651"/>
            <a:ext cx="2306373" cy="307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7374" y="2123504"/>
            <a:ext cx="3292452" cy="246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1"/>
          <p:cNvPicPr preferRelativeResize="0"/>
          <p:nvPr/>
        </p:nvPicPr>
        <p:blipFill rotWithShape="1">
          <a:blip r:embed="rId5">
            <a:alphaModFix/>
          </a:blip>
          <a:srcRect b="0" l="0" r="0" t="-3455"/>
          <a:stretch/>
        </p:blipFill>
        <p:spPr>
          <a:xfrm>
            <a:off x="6437900" y="1411487"/>
            <a:ext cx="2385999" cy="318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251700" y="1871350"/>
            <a:ext cx="4045200" cy="55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46524"/>
                </a:solidFill>
                <a:latin typeface="Alice"/>
                <a:ea typeface="Alice"/>
                <a:cs typeface="Alice"/>
                <a:sym typeface="Alice"/>
              </a:rPr>
              <a:t>El context</a:t>
            </a:r>
            <a:endParaRPr>
              <a:solidFill>
                <a:srgbClr val="F46524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84" name="Google Shape;84;p14"/>
          <p:cNvSpPr txBox="1"/>
          <p:nvPr>
            <p:ph idx="2" type="body"/>
          </p:nvPr>
        </p:nvSpPr>
        <p:spPr>
          <a:xfrm>
            <a:off x="4912025" y="1397350"/>
            <a:ext cx="4001700" cy="15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/>
              <a:t>“</a:t>
            </a:r>
            <a:r>
              <a:rPr lang="ca">
                <a:latin typeface="Alice"/>
                <a:ea typeface="Alice"/>
                <a:cs typeface="Alice"/>
                <a:sym typeface="Alice"/>
              </a:rPr>
              <a:t>JUGUEMM, jocs+música</a:t>
            </a:r>
            <a:r>
              <a:rPr lang="ca"/>
              <a:t>”, neix amb l’objectiu de crear un disseny d’un </a:t>
            </a:r>
            <a:r>
              <a:rPr b="1" lang="ca"/>
              <a:t>joc de memòria </a:t>
            </a:r>
            <a:r>
              <a:rPr lang="ca"/>
              <a:t>d’instruments musicals</a:t>
            </a:r>
            <a:r>
              <a:rPr lang="ca"/>
              <a:t> per a infants de 6 i 7 anys.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/>
          <p:nvPr/>
        </p:nvSpPr>
        <p:spPr>
          <a:xfrm>
            <a:off x="4779550" y="940150"/>
            <a:ext cx="4182000" cy="3461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" name="Google Shape;334;p32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Manual de marca</a:t>
            </a:r>
            <a:endParaRPr/>
          </a:p>
        </p:txBody>
      </p:sp>
      <p:sp>
        <p:nvSpPr>
          <p:cNvPr id="335" name="Google Shape;335;p32"/>
          <p:cNvSpPr txBox="1"/>
          <p:nvPr>
            <p:ph idx="2" type="body"/>
          </p:nvPr>
        </p:nvSpPr>
        <p:spPr>
          <a:xfrm>
            <a:off x="4946375" y="283375"/>
            <a:ext cx="3837000" cy="5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/>
              <a:t>Els colors identitaris</a:t>
            </a:r>
            <a:endParaRPr/>
          </a:p>
        </p:txBody>
      </p:sp>
      <p:sp>
        <p:nvSpPr>
          <p:cNvPr id="336" name="Google Shape;336;p32"/>
          <p:cNvSpPr/>
          <p:nvPr/>
        </p:nvSpPr>
        <p:spPr>
          <a:xfrm>
            <a:off x="5272625" y="1084975"/>
            <a:ext cx="659100" cy="659100"/>
          </a:xfrm>
          <a:prstGeom prst="ellipse">
            <a:avLst/>
          </a:prstGeom>
          <a:solidFill>
            <a:srgbClr val="FF66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4946375" y="1968100"/>
            <a:ext cx="13116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0, 60, 100, 0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255, 102, 0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: #FF6600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8" name="Google Shape;338;p32"/>
          <p:cNvCxnSpPr>
            <a:stCxn id="337" idx="0"/>
            <a:endCxn id="336" idx="4"/>
          </p:cNvCxnSpPr>
          <p:nvPr/>
        </p:nvCxnSpPr>
        <p:spPr>
          <a:xfrm rot="10800000">
            <a:off x="5602175" y="1744000"/>
            <a:ext cx="0" cy="224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Google Shape;339;p32"/>
          <p:cNvSpPr/>
          <p:nvPr/>
        </p:nvSpPr>
        <p:spPr>
          <a:xfrm>
            <a:off x="6620450" y="1084938"/>
            <a:ext cx="659100" cy="659100"/>
          </a:xfrm>
          <a:prstGeom prst="ellipse">
            <a:avLst/>
          </a:prstGeom>
          <a:solidFill>
            <a:srgbClr val="ECEE7A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32"/>
          <p:cNvSpPr txBox="1"/>
          <p:nvPr/>
        </p:nvSpPr>
        <p:spPr>
          <a:xfrm>
            <a:off x="6294200" y="1968063"/>
            <a:ext cx="13116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ECEE7A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1, 0, 49, 7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ECEE7A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236, 238, 122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ECEE7A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#ECEE7A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1" name="Google Shape;341;p32"/>
          <p:cNvCxnSpPr>
            <a:stCxn id="339" idx="4"/>
            <a:endCxn id="340" idx="0"/>
          </p:cNvCxnSpPr>
          <p:nvPr/>
        </p:nvCxnSpPr>
        <p:spPr>
          <a:xfrm>
            <a:off x="6950000" y="1744038"/>
            <a:ext cx="0" cy="224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32"/>
          <p:cNvSpPr/>
          <p:nvPr/>
        </p:nvSpPr>
        <p:spPr>
          <a:xfrm>
            <a:off x="7932050" y="1085150"/>
            <a:ext cx="659100" cy="659100"/>
          </a:xfrm>
          <a:prstGeom prst="ellipse">
            <a:avLst/>
          </a:prstGeom>
          <a:solidFill>
            <a:srgbClr val="6B040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32"/>
          <p:cNvSpPr txBox="1"/>
          <p:nvPr/>
        </p:nvSpPr>
        <p:spPr>
          <a:xfrm>
            <a:off x="7605800" y="1967938"/>
            <a:ext cx="13116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6B0403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0, 95, 96, 58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6B0403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107, 5, 4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6B0403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#6B0504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4" name="Google Shape;344;p32"/>
          <p:cNvCxnSpPr>
            <a:stCxn id="342" idx="4"/>
            <a:endCxn id="343" idx="0"/>
          </p:cNvCxnSpPr>
          <p:nvPr/>
        </p:nvCxnSpPr>
        <p:spPr>
          <a:xfrm>
            <a:off x="8261600" y="1744250"/>
            <a:ext cx="0" cy="223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5" name="Google Shape;345;p32"/>
          <p:cNvSpPr/>
          <p:nvPr/>
        </p:nvSpPr>
        <p:spPr>
          <a:xfrm>
            <a:off x="5272625" y="2805750"/>
            <a:ext cx="659100" cy="659100"/>
          </a:xfrm>
          <a:prstGeom prst="ellipse">
            <a:avLst/>
          </a:prstGeom>
          <a:solidFill>
            <a:srgbClr val="37423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6" name="Google Shape;346;p32"/>
          <p:cNvCxnSpPr>
            <a:stCxn id="345" idx="4"/>
            <a:endCxn id="347" idx="0"/>
          </p:cNvCxnSpPr>
          <p:nvPr/>
        </p:nvCxnSpPr>
        <p:spPr>
          <a:xfrm>
            <a:off x="5602175" y="3464850"/>
            <a:ext cx="0" cy="223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8" name="Google Shape;348;p32"/>
          <p:cNvSpPr/>
          <p:nvPr/>
        </p:nvSpPr>
        <p:spPr>
          <a:xfrm>
            <a:off x="6620450" y="2825938"/>
            <a:ext cx="659100" cy="659100"/>
          </a:xfrm>
          <a:prstGeom prst="ellipse">
            <a:avLst/>
          </a:prstGeom>
          <a:solidFill>
            <a:srgbClr val="10A3B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9" name="Google Shape;349;p32"/>
          <p:cNvCxnSpPr>
            <a:stCxn id="348" idx="4"/>
            <a:endCxn id="350" idx="0"/>
          </p:cNvCxnSpPr>
          <p:nvPr/>
        </p:nvCxnSpPr>
        <p:spPr>
          <a:xfrm>
            <a:off x="6950000" y="3485038"/>
            <a:ext cx="0" cy="18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32"/>
          <p:cNvSpPr/>
          <p:nvPr/>
        </p:nvSpPr>
        <p:spPr>
          <a:xfrm>
            <a:off x="7932050" y="2825888"/>
            <a:ext cx="659100" cy="659100"/>
          </a:xfrm>
          <a:prstGeom prst="ellipse">
            <a:avLst/>
          </a:prstGeom>
          <a:solidFill>
            <a:srgbClr val="A05A2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p32"/>
          <p:cNvSpPr txBox="1"/>
          <p:nvPr/>
        </p:nvSpPr>
        <p:spPr>
          <a:xfrm>
            <a:off x="7605800" y="3668413"/>
            <a:ext cx="13116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A05A2C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0, 44, 73, 37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A05A2C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160, 90, 44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A05A2C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#A05A2C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3" name="Google Shape;353;p32"/>
          <p:cNvCxnSpPr>
            <a:stCxn id="351" idx="4"/>
            <a:endCxn id="352" idx="0"/>
          </p:cNvCxnSpPr>
          <p:nvPr/>
        </p:nvCxnSpPr>
        <p:spPr>
          <a:xfrm>
            <a:off x="8261600" y="3484988"/>
            <a:ext cx="0" cy="18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4" name="Google Shape;354;p32"/>
          <p:cNvSpPr txBox="1"/>
          <p:nvPr/>
        </p:nvSpPr>
        <p:spPr>
          <a:xfrm>
            <a:off x="6276088" y="3668413"/>
            <a:ext cx="13116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92, 8, 0, 31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15, 163, 177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#0FA3B1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32"/>
          <p:cNvSpPr txBox="1"/>
          <p:nvPr/>
        </p:nvSpPr>
        <p:spPr>
          <a:xfrm>
            <a:off x="4946375" y="3668425"/>
            <a:ext cx="13116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37423E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17, 0, 23, 74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37423E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55, 66, 61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37423E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#37423D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Manual de marca</a:t>
            </a:r>
            <a:endParaRPr/>
          </a:p>
        </p:txBody>
      </p:sp>
      <p:sp>
        <p:nvSpPr>
          <p:cNvPr id="361" name="Google Shape;361;p33"/>
          <p:cNvSpPr txBox="1"/>
          <p:nvPr>
            <p:ph idx="2" type="body"/>
          </p:nvPr>
        </p:nvSpPr>
        <p:spPr>
          <a:xfrm>
            <a:off x="4946375" y="283375"/>
            <a:ext cx="3837000" cy="5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/>
              <a:t>Les tipografies</a:t>
            </a:r>
            <a:endParaRPr/>
          </a:p>
        </p:txBody>
      </p:sp>
      <p:pic>
        <p:nvPicPr>
          <p:cNvPr id="362" name="Google Shape;3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625" y="1154950"/>
            <a:ext cx="2090525" cy="12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3"/>
          <p:cNvSpPr txBox="1"/>
          <p:nvPr/>
        </p:nvSpPr>
        <p:spPr>
          <a:xfrm>
            <a:off x="6920150" y="1413900"/>
            <a:ext cx="25065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Títols principals i secundaris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Text de la caixa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Text de manual instruccions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4" name="Google Shape;3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9625" y="2870325"/>
            <a:ext cx="2090525" cy="124145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3"/>
          <p:cNvSpPr txBox="1"/>
          <p:nvPr/>
        </p:nvSpPr>
        <p:spPr>
          <a:xfrm>
            <a:off x="6920150" y="3209050"/>
            <a:ext cx="25065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Text de les peces o fitxes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Text amb imatges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4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Manual de marca</a:t>
            </a:r>
            <a:endParaRPr/>
          </a:p>
        </p:txBody>
      </p:sp>
      <p:sp>
        <p:nvSpPr>
          <p:cNvPr id="371" name="Google Shape;371;p34"/>
          <p:cNvSpPr txBox="1"/>
          <p:nvPr>
            <p:ph idx="2" type="body"/>
          </p:nvPr>
        </p:nvSpPr>
        <p:spPr>
          <a:xfrm>
            <a:off x="4946375" y="283375"/>
            <a:ext cx="3837000" cy="5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/>
              <a:t>El nom</a:t>
            </a:r>
            <a:endParaRPr/>
          </a:p>
        </p:txBody>
      </p:sp>
      <p:sp>
        <p:nvSpPr>
          <p:cNvPr id="372" name="Google Shape;372;p34"/>
          <p:cNvSpPr txBox="1"/>
          <p:nvPr/>
        </p:nvSpPr>
        <p:spPr>
          <a:xfrm>
            <a:off x="5227025" y="1838300"/>
            <a:ext cx="32757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4500">
                <a:solidFill>
                  <a:schemeClr val="lt1"/>
                </a:solidFill>
                <a:latin typeface="Alice"/>
                <a:ea typeface="Alice"/>
                <a:cs typeface="Alice"/>
                <a:sym typeface="Alice"/>
              </a:rPr>
              <a:t>JUGUEMM</a:t>
            </a:r>
            <a:endParaRPr sz="4500">
              <a:solidFill>
                <a:schemeClr val="lt1"/>
              </a:solidFill>
              <a:latin typeface="Alice"/>
              <a:ea typeface="Alice"/>
              <a:cs typeface="Alice"/>
              <a:sym typeface="Al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1"/>
                </a:solidFill>
                <a:latin typeface="Alice"/>
                <a:ea typeface="Alice"/>
                <a:cs typeface="Alice"/>
                <a:sym typeface="Alice"/>
              </a:rPr>
              <a:t>jocs+música</a:t>
            </a:r>
            <a:endParaRPr sz="1800">
              <a:solidFill>
                <a:schemeClr val="lt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373" name="Google Shape;373;p34"/>
          <p:cNvSpPr txBox="1"/>
          <p:nvPr/>
        </p:nvSpPr>
        <p:spPr>
          <a:xfrm>
            <a:off x="5520275" y="1041825"/>
            <a:ext cx="2506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 u="sng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Títol</a:t>
            </a:r>
            <a:endParaRPr sz="1600" u="sng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tipografia: Alice, caixa alta</a:t>
            </a:r>
            <a:endParaRPr sz="1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4" name="Google Shape;374;p34"/>
          <p:cNvCxnSpPr>
            <a:stCxn id="373" idx="2"/>
          </p:cNvCxnSpPr>
          <p:nvPr/>
        </p:nvCxnSpPr>
        <p:spPr>
          <a:xfrm>
            <a:off x="6773525" y="1718925"/>
            <a:ext cx="22200" cy="45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5" name="Google Shape;375;p34"/>
          <p:cNvSpPr txBox="1"/>
          <p:nvPr/>
        </p:nvSpPr>
        <p:spPr>
          <a:xfrm>
            <a:off x="5509175" y="3151375"/>
            <a:ext cx="271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 u="sng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Subtítol</a:t>
            </a:r>
            <a:endParaRPr sz="1600" u="sng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tipografia: Alice, caixa baixa</a:t>
            </a:r>
            <a:endParaRPr sz="1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6" name="Google Shape;376;p34"/>
          <p:cNvCxnSpPr>
            <a:stCxn id="375" idx="0"/>
          </p:cNvCxnSpPr>
          <p:nvPr/>
        </p:nvCxnSpPr>
        <p:spPr>
          <a:xfrm rot="10800000">
            <a:off x="6853475" y="2861575"/>
            <a:ext cx="11400" cy="28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7" name="Google Shape;377;p34"/>
          <p:cNvSpPr txBox="1"/>
          <p:nvPr/>
        </p:nvSpPr>
        <p:spPr>
          <a:xfrm>
            <a:off x="5390225" y="3915800"/>
            <a:ext cx="293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Relació mida Títol-Subtítol: 2,5</a:t>
            </a:r>
            <a:endParaRPr sz="1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Manual de marca</a:t>
            </a:r>
            <a:endParaRPr/>
          </a:p>
        </p:txBody>
      </p:sp>
      <p:sp>
        <p:nvSpPr>
          <p:cNvPr id="383" name="Google Shape;383;p35"/>
          <p:cNvSpPr txBox="1"/>
          <p:nvPr>
            <p:ph idx="2" type="body"/>
          </p:nvPr>
        </p:nvSpPr>
        <p:spPr>
          <a:xfrm>
            <a:off x="4946375" y="283375"/>
            <a:ext cx="3837000" cy="5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/>
              <a:t>El nom</a:t>
            </a:r>
            <a:endParaRPr/>
          </a:p>
        </p:txBody>
      </p:sp>
      <p:sp>
        <p:nvSpPr>
          <p:cNvPr id="384" name="Google Shape;384;p35"/>
          <p:cNvSpPr txBox="1"/>
          <p:nvPr/>
        </p:nvSpPr>
        <p:spPr>
          <a:xfrm>
            <a:off x="5564738" y="1080775"/>
            <a:ext cx="2527200" cy="956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500">
                <a:solidFill>
                  <a:srgbClr val="FF6600"/>
                </a:solidFill>
                <a:latin typeface="Alice"/>
                <a:ea typeface="Alice"/>
                <a:cs typeface="Alice"/>
                <a:sym typeface="Alice"/>
              </a:rPr>
              <a:t>JUGUEM</a:t>
            </a:r>
            <a:r>
              <a:rPr lang="ca" sz="3500">
                <a:solidFill>
                  <a:srgbClr val="10A3B1"/>
                </a:solidFill>
                <a:latin typeface="Alice"/>
                <a:ea typeface="Alice"/>
                <a:cs typeface="Alice"/>
                <a:sym typeface="Alice"/>
              </a:rPr>
              <a:t>M</a:t>
            </a:r>
            <a:endParaRPr sz="3500">
              <a:solidFill>
                <a:srgbClr val="10A3B1"/>
              </a:solidFill>
              <a:latin typeface="Alice"/>
              <a:ea typeface="Alice"/>
              <a:cs typeface="Alice"/>
              <a:sym typeface="Al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6600"/>
                </a:solidFill>
                <a:latin typeface="Alice"/>
                <a:ea typeface="Alice"/>
                <a:cs typeface="Alice"/>
                <a:sym typeface="Alice"/>
              </a:rPr>
              <a:t>j</a:t>
            </a:r>
            <a:r>
              <a:rPr lang="ca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ocs+</a:t>
            </a:r>
            <a:r>
              <a:rPr lang="ca">
                <a:solidFill>
                  <a:srgbClr val="10A3B1"/>
                </a:solidFill>
                <a:latin typeface="Alice"/>
                <a:ea typeface="Alice"/>
                <a:cs typeface="Alice"/>
                <a:sym typeface="Alice"/>
              </a:rPr>
              <a:t>m</a:t>
            </a:r>
            <a:r>
              <a:rPr lang="ca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úsica</a:t>
            </a:r>
            <a:endParaRPr>
              <a:solidFill>
                <a:srgbClr val="000000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385" name="Google Shape;385;p35"/>
          <p:cNvSpPr txBox="1"/>
          <p:nvPr/>
        </p:nvSpPr>
        <p:spPr>
          <a:xfrm>
            <a:off x="6188375" y="728200"/>
            <a:ext cx="13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sobre fons clar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6" name="Google Shape;386;p35"/>
          <p:cNvSpPr txBox="1"/>
          <p:nvPr/>
        </p:nvSpPr>
        <p:spPr>
          <a:xfrm>
            <a:off x="4963238" y="2092425"/>
            <a:ext cx="11124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0, 60, 100, 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255, 102, 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#FF6600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35"/>
          <p:cNvSpPr txBox="1"/>
          <p:nvPr/>
        </p:nvSpPr>
        <p:spPr>
          <a:xfrm>
            <a:off x="6272138" y="2092425"/>
            <a:ext cx="11124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17, 0, 23, 74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55, 66, 61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#37423D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8" name="Google Shape;388;p35"/>
          <p:cNvCxnSpPr>
            <a:stCxn id="386" idx="0"/>
          </p:cNvCxnSpPr>
          <p:nvPr/>
        </p:nvCxnSpPr>
        <p:spPr>
          <a:xfrm flipH="1" rot="10800000">
            <a:off x="5519438" y="1460025"/>
            <a:ext cx="328500" cy="63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35"/>
          <p:cNvCxnSpPr>
            <a:stCxn id="386" idx="0"/>
          </p:cNvCxnSpPr>
          <p:nvPr/>
        </p:nvCxnSpPr>
        <p:spPr>
          <a:xfrm flipH="1" rot="10800000">
            <a:off x="5519438" y="1844625"/>
            <a:ext cx="822900" cy="24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35"/>
          <p:cNvCxnSpPr>
            <a:stCxn id="387" idx="0"/>
          </p:cNvCxnSpPr>
          <p:nvPr/>
        </p:nvCxnSpPr>
        <p:spPr>
          <a:xfrm flipH="1" rot="10800000">
            <a:off x="6828338" y="1844625"/>
            <a:ext cx="8400" cy="24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35"/>
          <p:cNvCxnSpPr>
            <a:stCxn id="387" idx="0"/>
          </p:cNvCxnSpPr>
          <p:nvPr/>
        </p:nvCxnSpPr>
        <p:spPr>
          <a:xfrm flipH="1" rot="10800000">
            <a:off x="6828338" y="1521825"/>
            <a:ext cx="873600" cy="570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" name="Google Shape;392;p35"/>
          <p:cNvSpPr txBox="1"/>
          <p:nvPr/>
        </p:nvSpPr>
        <p:spPr>
          <a:xfrm>
            <a:off x="7570113" y="2092425"/>
            <a:ext cx="11964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0, 50, 20, 100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0, 0, 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#000000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3" name="Google Shape;393;p35"/>
          <p:cNvCxnSpPr>
            <a:stCxn id="392" idx="0"/>
          </p:cNvCxnSpPr>
          <p:nvPr/>
        </p:nvCxnSpPr>
        <p:spPr>
          <a:xfrm rot="10800000">
            <a:off x="7276413" y="1878225"/>
            <a:ext cx="891900" cy="21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4" name="Google Shape;394;p35"/>
          <p:cNvSpPr txBox="1"/>
          <p:nvPr/>
        </p:nvSpPr>
        <p:spPr>
          <a:xfrm>
            <a:off x="5468700" y="3275400"/>
            <a:ext cx="2527200" cy="956100"/>
          </a:xfrm>
          <a:prstGeom prst="rect">
            <a:avLst/>
          </a:prstGeom>
          <a:solidFill>
            <a:srgbClr val="37423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J</a:t>
            </a:r>
            <a:r>
              <a:rPr lang="ca" sz="35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UGUEM</a:t>
            </a:r>
            <a:r>
              <a:rPr lang="ca" sz="3500">
                <a:solidFill>
                  <a:srgbClr val="10A3B1"/>
                </a:solidFill>
                <a:latin typeface="Alice"/>
                <a:ea typeface="Alice"/>
                <a:cs typeface="Alice"/>
                <a:sym typeface="Alice"/>
              </a:rPr>
              <a:t>M</a:t>
            </a:r>
            <a:endParaRPr sz="3500">
              <a:solidFill>
                <a:srgbClr val="10A3B1"/>
              </a:solidFill>
              <a:latin typeface="Alice"/>
              <a:ea typeface="Alice"/>
              <a:cs typeface="Alice"/>
              <a:sym typeface="Al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6600"/>
                </a:solidFill>
                <a:latin typeface="Alice"/>
                <a:ea typeface="Alice"/>
                <a:cs typeface="Alice"/>
                <a:sym typeface="Alice"/>
              </a:rPr>
              <a:t>j</a:t>
            </a:r>
            <a:r>
              <a:rPr lang="ca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ocs+</a:t>
            </a:r>
            <a:r>
              <a:rPr lang="ca">
                <a:solidFill>
                  <a:srgbClr val="10A3B1"/>
                </a:solidFill>
                <a:latin typeface="Alice"/>
                <a:ea typeface="Alice"/>
                <a:cs typeface="Alice"/>
                <a:sym typeface="Alice"/>
              </a:rPr>
              <a:t>m</a:t>
            </a:r>
            <a:r>
              <a:rPr lang="ca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úsica</a:t>
            </a:r>
            <a:endParaRPr>
              <a:solidFill>
                <a:srgbClr val="FFFFFF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395" name="Google Shape;395;p35"/>
          <p:cNvSpPr txBox="1"/>
          <p:nvPr/>
        </p:nvSpPr>
        <p:spPr>
          <a:xfrm>
            <a:off x="6208700" y="2914400"/>
            <a:ext cx="139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sobre fons fosc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6" name="Google Shape;396;p35"/>
          <p:cNvSpPr txBox="1"/>
          <p:nvPr/>
        </p:nvSpPr>
        <p:spPr>
          <a:xfrm>
            <a:off x="6359988" y="4297375"/>
            <a:ext cx="11124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0, 60, 100, 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255, 102, 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#FF6600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35"/>
          <p:cNvSpPr txBox="1"/>
          <p:nvPr/>
        </p:nvSpPr>
        <p:spPr>
          <a:xfrm>
            <a:off x="7600200" y="4297375"/>
            <a:ext cx="11124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17, 0, 23, 74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55, 66, 61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#37423D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8" name="Google Shape;398;p35"/>
          <p:cNvCxnSpPr>
            <a:stCxn id="396" idx="0"/>
          </p:cNvCxnSpPr>
          <p:nvPr/>
        </p:nvCxnSpPr>
        <p:spPr>
          <a:xfrm rot="10800000">
            <a:off x="6275088" y="4039975"/>
            <a:ext cx="641100" cy="257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35"/>
          <p:cNvCxnSpPr>
            <a:stCxn id="397" idx="0"/>
          </p:cNvCxnSpPr>
          <p:nvPr/>
        </p:nvCxnSpPr>
        <p:spPr>
          <a:xfrm rot="10800000">
            <a:off x="6721200" y="4060375"/>
            <a:ext cx="1435200" cy="237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Google Shape;400;p35"/>
          <p:cNvCxnSpPr>
            <a:stCxn id="397" idx="0"/>
          </p:cNvCxnSpPr>
          <p:nvPr/>
        </p:nvCxnSpPr>
        <p:spPr>
          <a:xfrm rot="10800000">
            <a:off x="7715400" y="3727375"/>
            <a:ext cx="441000" cy="570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1" name="Google Shape;401;p35"/>
          <p:cNvSpPr txBox="1"/>
          <p:nvPr/>
        </p:nvSpPr>
        <p:spPr>
          <a:xfrm>
            <a:off x="5096500" y="4297375"/>
            <a:ext cx="11124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757575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0, 0, 0, 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757575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255, 255, 255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757575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#FFFFFF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2" name="Google Shape;402;p35"/>
          <p:cNvCxnSpPr>
            <a:stCxn id="401" idx="0"/>
          </p:cNvCxnSpPr>
          <p:nvPr/>
        </p:nvCxnSpPr>
        <p:spPr>
          <a:xfrm flipH="1" rot="10800000">
            <a:off x="5652700" y="3733975"/>
            <a:ext cx="241800" cy="563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3" name="Google Shape;403;p35"/>
          <p:cNvCxnSpPr>
            <a:stCxn id="396" idx="0"/>
          </p:cNvCxnSpPr>
          <p:nvPr/>
        </p:nvCxnSpPr>
        <p:spPr>
          <a:xfrm rot="10800000">
            <a:off x="5742588" y="3547675"/>
            <a:ext cx="1173600" cy="74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6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Manual de marca</a:t>
            </a:r>
            <a:endParaRPr/>
          </a:p>
        </p:txBody>
      </p:sp>
      <p:sp>
        <p:nvSpPr>
          <p:cNvPr id="409" name="Google Shape;409;p36"/>
          <p:cNvSpPr txBox="1"/>
          <p:nvPr>
            <p:ph idx="2" type="body"/>
          </p:nvPr>
        </p:nvSpPr>
        <p:spPr>
          <a:xfrm>
            <a:off x="4946375" y="283375"/>
            <a:ext cx="3837000" cy="5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/>
              <a:t>El logotip</a:t>
            </a:r>
            <a:endParaRPr/>
          </a:p>
        </p:txBody>
      </p:sp>
      <p:sp>
        <p:nvSpPr>
          <p:cNvPr id="410" name="Google Shape;410;p36"/>
          <p:cNvSpPr txBox="1"/>
          <p:nvPr/>
        </p:nvSpPr>
        <p:spPr>
          <a:xfrm>
            <a:off x="5686000" y="940800"/>
            <a:ext cx="2465400" cy="16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1" name="Google Shape;4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174" y="754688"/>
            <a:ext cx="2877133" cy="20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6"/>
          <p:cNvSpPr txBox="1"/>
          <p:nvPr/>
        </p:nvSpPr>
        <p:spPr>
          <a:xfrm>
            <a:off x="5014450" y="3519600"/>
            <a:ext cx="1112400" cy="80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Tipografia Alice</a:t>
            </a:r>
            <a:endParaRPr b="1" sz="800">
              <a:solidFill>
                <a:srgbClr val="FF66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66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0, 60, 100, 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255, 102, 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FF6600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#FF6600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3" name="Google Shape;413;p36"/>
          <p:cNvSpPr txBox="1"/>
          <p:nvPr/>
        </p:nvSpPr>
        <p:spPr>
          <a:xfrm>
            <a:off x="7710525" y="3519588"/>
            <a:ext cx="1112400" cy="80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Tipografia Alice</a:t>
            </a:r>
            <a:endParaRPr b="1" sz="800">
              <a:solidFill>
                <a:srgbClr val="10A3B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10A3B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92, 8, 0, 31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15, 163, 177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10A3B1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#0FA3B1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4" name="Google Shape;414;p36"/>
          <p:cNvSpPr txBox="1"/>
          <p:nvPr/>
        </p:nvSpPr>
        <p:spPr>
          <a:xfrm>
            <a:off x="6362488" y="3519588"/>
            <a:ext cx="11124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ECEE7C"/>
                </a:solidFill>
                <a:latin typeface="Lato"/>
                <a:ea typeface="Lato"/>
                <a:cs typeface="Lato"/>
                <a:sym typeface="Lato"/>
              </a:rPr>
              <a:t>CMYK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1, 0, 49, 7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ECEE7C"/>
                </a:solidFill>
                <a:latin typeface="Lato"/>
                <a:ea typeface="Lato"/>
                <a:cs typeface="Lato"/>
                <a:sym typeface="Lato"/>
              </a:rPr>
              <a:t>RGB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236, 238, 122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800">
                <a:solidFill>
                  <a:srgbClr val="ECEE7C"/>
                </a:solidFill>
                <a:latin typeface="Lato"/>
                <a:ea typeface="Lato"/>
                <a:cs typeface="Lato"/>
                <a:sym typeface="Lato"/>
              </a:rPr>
              <a:t>HTML</a:t>
            </a:r>
            <a:r>
              <a:rPr lang="ca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#ECEE7A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5" name="Google Shape;415;p36"/>
          <p:cNvCxnSpPr>
            <a:stCxn id="412" idx="0"/>
          </p:cNvCxnSpPr>
          <p:nvPr/>
        </p:nvCxnSpPr>
        <p:spPr>
          <a:xfrm flipH="1" rot="10800000">
            <a:off x="5570650" y="2019000"/>
            <a:ext cx="740400" cy="1500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6" name="Google Shape;416;p36"/>
          <p:cNvCxnSpPr>
            <a:stCxn id="414" idx="0"/>
          </p:cNvCxnSpPr>
          <p:nvPr/>
        </p:nvCxnSpPr>
        <p:spPr>
          <a:xfrm rot="10800000">
            <a:off x="6606088" y="1799088"/>
            <a:ext cx="312600" cy="1720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7" name="Google Shape;417;p36"/>
          <p:cNvCxnSpPr>
            <a:stCxn id="413" idx="0"/>
          </p:cNvCxnSpPr>
          <p:nvPr/>
        </p:nvCxnSpPr>
        <p:spPr>
          <a:xfrm rot="10800000">
            <a:off x="7471425" y="2087688"/>
            <a:ext cx="795300" cy="143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7"/>
          <p:cNvSpPr txBox="1"/>
          <p:nvPr>
            <p:ph type="title"/>
          </p:nvPr>
        </p:nvSpPr>
        <p:spPr>
          <a:xfrm>
            <a:off x="423600" y="666875"/>
            <a:ext cx="44865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Projecció</a:t>
            </a:r>
            <a:endParaRPr/>
          </a:p>
        </p:txBody>
      </p:sp>
      <p:sp>
        <p:nvSpPr>
          <p:cNvPr id="423" name="Google Shape;423;p37"/>
          <p:cNvSpPr txBox="1"/>
          <p:nvPr>
            <p:ph idx="4294967295" type="body"/>
          </p:nvPr>
        </p:nvSpPr>
        <p:spPr>
          <a:xfrm>
            <a:off x="2298875" y="2332475"/>
            <a:ext cx="5878500" cy="14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>
                <a:solidFill>
                  <a:schemeClr val="lt1"/>
                </a:solidFill>
              </a:rPr>
              <a:t>Aquest projecte no és un projecte tancat, sinó que el deixem obert per a noves idees i iniciatives que permetran enriquir aquest mateix joc, i alhora ser el punt de partida d’altres projectes nous. Per exemple: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"/>
          <p:cNvSpPr txBox="1"/>
          <p:nvPr>
            <p:ph type="title"/>
          </p:nvPr>
        </p:nvSpPr>
        <p:spPr>
          <a:xfrm>
            <a:off x="423600" y="666875"/>
            <a:ext cx="44865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Projecció</a:t>
            </a:r>
            <a:endParaRPr/>
          </a:p>
        </p:txBody>
      </p:sp>
      <p:sp>
        <p:nvSpPr>
          <p:cNvPr id="429" name="Google Shape;429;p38"/>
          <p:cNvSpPr txBox="1"/>
          <p:nvPr/>
        </p:nvSpPr>
        <p:spPr>
          <a:xfrm>
            <a:off x="1641225" y="2688500"/>
            <a:ext cx="392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AMPLIACIÓ: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NOUS INSTRUMENTS, NOUS PERSONATGES, NOVES PECES…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0" name="Google Shape;430;p38"/>
          <p:cNvSpPr/>
          <p:nvPr/>
        </p:nvSpPr>
        <p:spPr>
          <a:xfrm>
            <a:off x="1332225" y="2053275"/>
            <a:ext cx="678300" cy="714300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1" name="Google Shape;4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860" y="1212056"/>
            <a:ext cx="1100692" cy="122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3350" y="2571750"/>
            <a:ext cx="1648724" cy="8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757504">
            <a:off x="6738015" y="1144781"/>
            <a:ext cx="1480718" cy="1054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9"/>
          <p:cNvSpPr txBox="1"/>
          <p:nvPr>
            <p:ph type="title"/>
          </p:nvPr>
        </p:nvSpPr>
        <p:spPr>
          <a:xfrm>
            <a:off x="423600" y="666875"/>
            <a:ext cx="44865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Projecció</a:t>
            </a:r>
            <a:endParaRPr/>
          </a:p>
        </p:txBody>
      </p:sp>
      <p:sp>
        <p:nvSpPr>
          <p:cNvPr id="439" name="Google Shape;439;p39"/>
          <p:cNvSpPr txBox="1"/>
          <p:nvPr/>
        </p:nvSpPr>
        <p:spPr>
          <a:xfrm>
            <a:off x="1613800" y="2775650"/>
            <a:ext cx="392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NOUS CONCEPTES: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TARGETES PER CLASSIFICAR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LES FAMÍLIES D’INSTRUMENTS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0" name="Google Shape;4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50" y="1801326"/>
            <a:ext cx="2868649" cy="14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9"/>
          <p:cNvSpPr/>
          <p:nvPr/>
        </p:nvSpPr>
        <p:spPr>
          <a:xfrm>
            <a:off x="1305213" y="2101350"/>
            <a:ext cx="741600" cy="755400"/>
          </a:xfrm>
          <a:prstGeom prst="mathMultiply">
            <a:avLst>
              <a:gd fmla="val 23520" name="adj1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0"/>
          <p:cNvSpPr txBox="1"/>
          <p:nvPr>
            <p:ph type="title"/>
          </p:nvPr>
        </p:nvSpPr>
        <p:spPr>
          <a:xfrm>
            <a:off x="423600" y="666875"/>
            <a:ext cx="44865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Projecció</a:t>
            </a:r>
            <a:endParaRPr/>
          </a:p>
        </p:txBody>
      </p:sp>
      <p:sp>
        <p:nvSpPr>
          <p:cNvPr id="447" name="Google Shape;447;p40"/>
          <p:cNvSpPr txBox="1"/>
          <p:nvPr/>
        </p:nvSpPr>
        <p:spPr>
          <a:xfrm>
            <a:off x="1551975" y="2514700"/>
            <a:ext cx="3921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NOUS PROJECTES MULTIMÈDIA: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IDENTIFICACIÓ I RELACIÓ DELS INSTRUMENTS A PARTIR D’UN ÀUDIO AMB LES IMATGES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1291025" y="2179900"/>
            <a:ext cx="542484" cy="449820"/>
          </a:xfrm>
          <a:prstGeom prst="irregularSeal1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9" name="Google Shape;44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979" y="1676275"/>
            <a:ext cx="2954501" cy="1457076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0"/>
          <p:cNvSpPr/>
          <p:nvPr/>
        </p:nvSpPr>
        <p:spPr>
          <a:xfrm>
            <a:off x="6626800" y="2319013"/>
            <a:ext cx="721200" cy="17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Conclusions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6" name="Google Shape;456;p41"/>
          <p:cNvSpPr txBox="1"/>
          <p:nvPr/>
        </p:nvSpPr>
        <p:spPr>
          <a:xfrm>
            <a:off x="734775" y="1469575"/>
            <a:ext cx="7663800" cy="24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Un projecte d’aquest tipus, a més a més de representar un aprenentatge cap a un mateix, ha de tenir un sentit, una utilitat, ha d’oferir alguna cosa a les persones, i alhora que no s’acabi aquí, sinó que representi un espai de reflexió per a emprendre nous projectes. </a:t>
            </a:r>
            <a:endParaRPr sz="1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I igual d’important és que aquests projectes els compartim amb altres actors que en puguin treure un profit (en aquest cas, amb altres escoles) i crear així una xarxa de coneixement, idees i recursos, que enriqueixin a través del JOC tot el procés d’aprenentatge d’infants, i no tant infants.</a:t>
            </a:r>
            <a:endParaRPr sz="1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1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Aquesta és la intenció de </a:t>
            </a:r>
            <a:r>
              <a:rPr b="1" lang="ca" sz="1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JUGUEMM, jocs+música</a:t>
            </a:r>
            <a:r>
              <a:rPr lang="ca" sz="1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! </a:t>
            </a:r>
            <a:endParaRPr sz="1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4912025" y="1397350"/>
            <a:ext cx="3960300" cy="15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/>
              <a:t>La idea d’aquest joc concret parteix d’un treball col·laboratiu amb l’equip de Llenguatge Musical de l’Escola de Música d’Artés, i té una clara finalitat pedagògica d’</a:t>
            </a:r>
            <a:r>
              <a:rPr b="1" lang="ca"/>
              <a:t>aprenentatge-servei </a:t>
            </a:r>
            <a:r>
              <a:rPr lang="ca"/>
              <a:t>(</a:t>
            </a:r>
            <a:r>
              <a:rPr i="1" lang="ca"/>
              <a:t>service-learning</a:t>
            </a:r>
            <a:r>
              <a:rPr lang="ca"/>
              <a:t>).</a:t>
            </a:r>
            <a:endParaRPr/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251700" y="1871350"/>
            <a:ext cx="4045200" cy="55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Alice"/>
                <a:ea typeface="Alice"/>
                <a:cs typeface="Alice"/>
                <a:sym typeface="Alice"/>
              </a:rPr>
              <a:t>El context</a:t>
            </a:r>
            <a:endParaRPr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2"/>
          <p:cNvSpPr txBox="1"/>
          <p:nvPr>
            <p:ph idx="2" type="body"/>
          </p:nvPr>
        </p:nvSpPr>
        <p:spPr>
          <a:xfrm>
            <a:off x="4925825" y="2833000"/>
            <a:ext cx="3960300" cy="15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“</a:t>
            </a:r>
            <a:r>
              <a:rPr i="1" lang="ca" sz="2016"/>
              <a:t>Tots els aprenentatges més importants de la vida, es fan </a:t>
            </a:r>
            <a:r>
              <a:rPr b="1" i="1" lang="ca" sz="2016"/>
              <a:t>jugant</a:t>
            </a:r>
            <a:r>
              <a:rPr lang="ca"/>
              <a:t>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/>
              <a:t>Francesco Tonucci</a:t>
            </a:r>
            <a:r>
              <a:rPr lang="ca"/>
              <a:t>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Mestre, pedagog i dibuixant.</a:t>
            </a:r>
            <a:endParaRPr/>
          </a:p>
        </p:txBody>
      </p:sp>
      <p:pic>
        <p:nvPicPr>
          <p:cNvPr id="462" name="Google Shape;4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25" y="493162"/>
            <a:ext cx="4024050" cy="415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2" type="body"/>
          </p:nvPr>
        </p:nvSpPr>
        <p:spPr>
          <a:xfrm>
            <a:off x="4912025" y="1397350"/>
            <a:ext cx="3960300" cy="15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/>
              <a:t>Es pretén fer un disseny original i a mida, per posteriorment poder-lo fabricar i donar-li un </a:t>
            </a:r>
            <a:r>
              <a:rPr b="1" lang="ca"/>
              <a:t>ús significatiu </a:t>
            </a:r>
            <a:r>
              <a:rPr lang="ca"/>
              <a:t>per a l’aprenentatge musical dels infants.</a:t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251700" y="1871350"/>
            <a:ext cx="4045200" cy="55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Alice"/>
                <a:ea typeface="Alice"/>
                <a:cs typeface="Alice"/>
                <a:sym typeface="Alice"/>
              </a:rPr>
              <a:t>El context</a:t>
            </a:r>
            <a:endParaRPr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195750" y="1302450"/>
            <a:ext cx="27525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QUÈ HI HEM DE VEURE?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5218050" y="2059800"/>
            <a:ext cx="3036900" cy="1023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 formes i elements principals de cada </a:t>
            </a:r>
            <a:r>
              <a:rPr b="1"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instrument</a:t>
            </a:r>
            <a:r>
              <a:rPr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així com el seu nom.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341525" y="2015425"/>
            <a:ext cx="3278700" cy="1394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b="1"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ersonatges </a:t>
            </a:r>
            <a:r>
              <a:rPr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infantils que mostrin la manera d’agafar i tocar cada instrument.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5624075" y="3727200"/>
            <a:ext cx="3110100" cy="1023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Una </a:t>
            </a:r>
            <a:r>
              <a:rPr b="1"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b="1"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oherència visual</a:t>
            </a:r>
            <a:r>
              <a:rPr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seguint una mateixa línia gràfica, definida en el manual de marca.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139300" y="2919625"/>
            <a:ext cx="3671700" cy="16857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Les i</a:t>
            </a:r>
            <a:r>
              <a:rPr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matges integrades dins d’una forma de </a:t>
            </a:r>
            <a:r>
              <a:rPr b="1"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peça circular </a:t>
            </a:r>
            <a:r>
              <a:rPr lang="ca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d’uns 6 cm de diàmetre.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379625" y="1318325"/>
            <a:ext cx="27540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QUINS INSTRUMENTS?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421025" y="3948050"/>
            <a:ext cx="127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contrabaix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1642725" y="3782400"/>
            <a:ext cx="12216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clarinet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421850" y="2622825"/>
            <a:ext cx="1397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trombó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2560700" y="2112075"/>
            <a:ext cx="2056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flauta travessera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990275" y="1670325"/>
            <a:ext cx="2294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baix elèctric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7392225" y="1918800"/>
            <a:ext cx="1463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oboè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7323200" y="3009350"/>
            <a:ext cx="9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piano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985000" y="4389775"/>
            <a:ext cx="1573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trompeta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246475" y="2843700"/>
            <a:ext cx="987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viola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5473425" y="3927325"/>
            <a:ext cx="1435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violoncel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417400" y="3430375"/>
            <a:ext cx="115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saxo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3582225" y="4224125"/>
            <a:ext cx="11871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violí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6424" y="2790550"/>
            <a:ext cx="1575350" cy="15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379625" y="1318325"/>
            <a:ext cx="27540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QUINS INSTRUMENTS?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900" y="1654050"/>
            <a:ext cx="1646000" cy="12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5">
            <a:alphaModFix/>
          </a:blip>
          <a:srcRect b="2326" l="2326" r="2715" t="2715"/>
          <a:stretch/>
        </p:blipFill>
        <p:spPr>
          <a:xfrm>
            <a:off x="7263750" y="1392925"/>
            <a:ext cx="1397601" cy="139762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6350" y="3107350"/>
            <a:ext cx="1248750" cy="1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1230" y="2571750"/>
            <a:ext cx="1138949" cy="216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68700" y="4135103"/>
            <a:ext cx="2294476" cy="7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13425" y="3410339"/>
            <a:ext cx="873800" cy="14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10">
            <a:alphaModFix/>
          </a:blip>
          <a:srcRect b="8399" l="0" r="0" t="0"/>
          <a:stretch/>
        </p:blipFill>
        <p:spPr>
          <a:xfrm>
            <a:off x="5211400" y="2384100"/>
            <a:ext cx="873800" cy="26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3299" y="2008550"/>
            <a:ext cx="1483725" cy="29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38549" y="2008550"/>
            <a:ext cx="1722300" cy="189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52150" y="683300"/>
            <a:ext cx="2513775" cy="25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14">
            <a:alphaModFix/>
          </a:blip>
          <a:srcRect b="0" l="0" r="38385" t="0"/>
          <a:stretch/>
        </p:blipFill>
        <p:spPr>
          <a:xfrm>
            <a:off x="6254712" y="2229425"/>
            <a:ext cx="722213" cy="1841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379625" y="1318325"/>
            <a:ext cx="27540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 PROCÉS DE DISSENY: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12" y="2008550"/>
            <a:ext cx="1189150" cy="24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7350" y="1839750"/>
            <a:ext cx="1925575" cy="27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7462" y="1956787"/>
            <a:ext cx="946900" cy="250547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379625" y="4410500"/>
            <a:ext cx="1766934" cy="38653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instrument real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2547450" y="4410500"/>
            <a:ext cx="1766934" cy="38653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esbós a mà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7006850" y="4426838"/>
            <a:ext cx="1766934" cy="38653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disseny vectorial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1960225" y="3181900"/>
            <a:ext cx="889200" cy="33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4119000" y="3181900"/>
            <a:ext cx="889200" cy="33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9919" y="2914213"/>
            <a:ext cx="830000" cy="8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/>
          <p:nvPr/>
        </p:nvSpPr>
        <p:spPr>
          <a:xfrm>
            <a:off x="6277775" y="3181900"/>
            <a:ext cx="889200" cy="33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4512725" y="2268000"/>
            <a:ext cx="20844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editor de vectors gràfics lliure i obert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6424" y="2790550"/>
            <a:ext cx="1575350" cy="15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El joc de memòria d’instruments musicals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900" y="1654050"/>
            <a:ext cx="1646000" cy="12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5">
            <a:alphaModFix/>
          </a:blip>
          <a:srcRect b="2326" l="2326" r="2715" t="2715"/>
          <a:stretch/>
        </p:blipFill>
        <p:spPr>
          <a:xfrm>
            <a:off x="7263750" y="1392925"/>
            <a:ext cx="1397601" cy="139762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6350" y="3107350"/>
            <a:ext cx="1248750" cy="1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1230" y="2571750"/>
            <a:ext cx="1138949" cy="216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68700" y="4135103"/>
            <a:ext cx="2294476" cy="7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13425" y="3410339"/>
            <a:ext cx="873800" cy="14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10">
            <a:alphaModFix/>
          </a:blip>
          <a:srcRect b="8399" l="0" r="0" t="0"/>
          <a:stretch/>
        </p:blipFill>
        <p:spPr>
          <a:xfrm>
            <a:off x="5211400" y="2384100"/>
            <a:ext cx="873800" cy="26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3299" y="2008550"/>
            <a:ext cx="1483725" cy="29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38549" y="2008550"/>
            <a:ext cx="1722300" cy="189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52150" y="683300"/>
            <a:ext cx="2513775" cy="25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14">
            <a:alphaModFix/>
          </a:blip>
          <a:srcRect b="0" l="0" r="38385" t="0"/>
          <a:stretch/>
        </p:blipFill>
        <p:spPr>
          <a:xfrm>
            <a:off x="6254712" y="2229425"/>
            <a:ext cx="722213" cy="184195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/>
        </p:nvSpPr>
        <p:spPr>
          <a:xfrm>
            <a:off x="379625" y="1318325"/>
            <a:ext cx="27540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 PROCÉS DE DISSENY: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