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3995"/>
            <a:ext cx="6858000" cy="490920"/>
          </a:xfrm>
          <a:prstGeom prst="rect">
            <a:avLst/>
          </a:prstGeom>
        </p:spPr>
      </p:pic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2DA7F-AAE5-4CAD-A3CA-85EA0F8B13D8}" type="datetimeFigureOut">
              <a:rPr lang="es-ES" smtClean="0"/>
              <a:t>24/06/2024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D8603-E16D-4821-A9AD-7F46FA3B9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1116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4063C-E811-4B6E-92B9-678FF6192A3B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FF63-F7BE-4249-B458-525B8C4EFC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85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FF63-F7BE-4249-B458-525B8C4EFCC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647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81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48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93863"/>
            <a:ext cx="10515600" cy="96579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7207"/>
            <a:ext cx="10515600" cy="4029756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425230"/>
            <a:ext cx="10515600" cy="20894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365125"/>
            <a:ext cx="10515600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70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44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91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9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40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68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48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05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9FA04-A618-42C8-BC0E-378C998F3DE2}" type="datetimeFigureOut">
              <a:rPr lang="es-ES" smtClean="0"/>
              <a:t>24/06/2024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44A00-8BE4-4614-B303-0462E91D7F8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91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4574" y="2368777"/>
            <a:ext cx="9144000" cy="2249575"/>
          </a:xfrm>
        </p:spPr>
        <p:txBody>
          <a:bodyPr>
            <a:normAutofit/>
          </a:bodyPr>
          <a:lstStyle/>
          <a:p>
            <a:r>
              <a:rPr lang="ca-ES" sz="4800" b="1" dirty="0" smtClean="0"/>
              <a:t>Comparació d'Arquitectures de CNN a la Detecció de Malalties Pulmonars usant Radiografies Toràciques</a:t>
            </a:r>
            <a:endParaRPr lang="ca-ES" sz="4800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74574" y="5253357"/>
            <a:ext cx="371871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alt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Autor</a:t>
            </a:r>
            <a:r>
              <a:rPr kumimoji="0" lang="ca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Guillem Simó Hospedales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alt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Consultor</a:t>
            </a:r>
            <a:r>
              <a:rPr kumimoji="0" lang="ca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Jordi Delgado Pin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a-ES" altLang="es-E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 de Lliurament</a:t>
            </a:r>
            <a:r>
              <a:rPr kumimoji="0" lang="ca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06/2024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36" y="416079"/>
            <a:ext cx="11178746" cy="1423988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286266" y="5088599"/>
            <a:ext cx="115206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286266" y="6301946"/>
            <a:ext cx="11520616" cy="394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737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InceptionV3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Descripció: Desenvolupat per </a:t>
            </a:r>
            <a:r>
              <a:rPr lang="ca-ES" dirty="0" err="1"/>
              <a:t>Google</a:t>
            </a:r>
            <a:r>
              <a:rPr lang="ca-ES" dirty="0"/>
              <a:t>, utilitza blocs </a:t>
            </a:r>
            <a:r>
              <a:rPr lang="ca-ES" dirty="0" err="1"/>
              <a:t>Inception</a:t>
            </a:r>
            <a:r>
              <a:rPr lang="ca-ES" dirty="0"/>
              <a:t> per capturar informació a múltiples escales</a:t>
            </a:r>
            <a:r>
              <a:rPr lang="ca-ES" dirty="0" smtClean="0"/>
              <a:t>.</a:t>
            </a:r>
          </a:p>
          <a:p>
            <a:r>
              <a:rPr lang="ca-ES" dirty="0" smtClean="0"/>
              <a:t>Avantatges</a:t>
            </a:r>
            <a:r>
              <a:rPr lang="ca-ES" dirty="0"/>
              <a:t>: Alta precisió, eficient en la detecció de patrons complexos</a:t>
            </a:r>
            <a:r>
              <a:rPr lang="ca-ES" dirty="0" smtClean="0"/>
              <a:t>.</a:t>
            </a:r>
          </a:p>
          <a:p>
            <a:r>
              <a:rPr lang="ca-ES" dirty="0" smtClean="0"/>
              <a:t>Limitacions</a:t>
            </a:r>
            <a:r>
              <a:rPr lang="ca-ES" dirty="0"/>
              <a:t>: Complexitat arquitectònica, requeriments computacionals.</a:t>
            </a:r>
          </a:p>
        </p:txBody>
      </p:sp>
    </p:spTree>
    <p:extLst>
      <p:ext uri="{BB962C8B-B14F-4D97-AF65-F5344CB8AC3E}">
        <p14:creationId xmlns:p14="http://schemas.microsoft.com/office/powerpoint/2010/main" val="922379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Entrenament dels Models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Mètode d'entrenament utilitzat</a:t>
            </a:r>
          </a:p>
          <a:p>
            <a:r>
              <a:rPr lang="ca-ES" dirty="0" smtClean="0"/>
              <a:t>Paràmetres d'entrenament</a:t>
            </a:r>
          </a:p>
          <a:p>
            <a:r>
              <a:rPr lang="ca-ES" dirty="0" smtClean="0"/>
              <a:t>Tècniques d'augmentació de dades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406329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Mètriques </a:t>
            </a:r>
            <a:r>
              <a:rPr lang="ca-ES" dirty="0" err="1" smtClean="0"/>
              <a:t>d’Evaluació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Precisió</a:t>
            </a:r>
          </a:p>
          <a:p>
            <a:r>
              <a:rPr lang="ca-ES" dirty="0" err="1" smtClean="0"/>
              <a:t>Recall</a:t>
            </a:r>
            <a:endParaRPr lang="ca-ES" dirty="0" smtClean="0"/>
          </a:p>
          <a:p>
            <a:r>
              <a:rPr lang="ca-ES" dirty="0" smtClean="0"/>
              <a:t>F1 </a:t>
            </a:r>
            <a:r>
              <a:rPr lang="ca-ES" dirty="0" err="1" smtClean="0"/>
              <a:t>Score</a:t>
            </a:r>
            <a:endParaRPr lang="ca-ES" dirty="0" smtClean="0"/>
          </a:p>
          <a:p>
            <a:r>
              <a:rPr lang="ca-ES" dirty="0" smtClean="0"/>
              <a:t>AUC-ROC</a:t>
            </a:r>
          </a:p>
          <a:p>
            <a:r>
              <a:rPr lang="ca-ES" dirty="0" smtClean="0"/>
              <a:t>Corba de precisió-</a:t>
            </a:r>
            <a:r>
              <a:rPr lang="ca-ES" dirty="0" err="1" smtClean="0"/>
              <a:t>recall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44875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dirty="0" smtClean="0"/>
              <a:t>Comparació de la precisió i  pèrdua de validació </a:t>
            </a:r>
            <a:endParaRPr lang="ca-ES" dirty="0"/>
          </a:p>
        </p:txBody>
      </p:sp>
      <p:pic>
        <p:nvPicPr>
          <p:cNvPr id="4" name="Marcador de contenido 3" descr="C:\Users\guill_000\Downloads\__results___23_2 (1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98735"/>
            <a:ext cx="10515600" cy="3727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998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Matriu de confusió</a:t>
            </a:r>
            <a:endParaRPr lang="ca-ES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13686"/>
            <a:ext cx="10515599" cy="337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5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Corba ROC </a:t>
            </a:r>
            <a:endParaRPr lang="ca-ES" dirty="0"/>
          </a:p>
        </p:txBody>
      </p:sp>
      <p:pic>
        <p:nvPicPr>
          <p:cNvPr id="4" name="Marcador de contenido 3" descr="C:\Users\guill_000\Downloads\__results___21_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03156"/>
            <a:ext cx="10515600" cy="26608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730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Corba de Precisió-</a:t>
            </a:r>
            <a:r>
              <a:rPr lang="ca-ES" dirty="0" err="1" smtClean="0"/>
              <a:t>Recall</a:t>
            </a:r>
            <a:endParaRPr lang="ca-ES" dirty="0"/>
          </a:p>
        </p:txBody>
      </p:sp>
      <p:pic>
        <p:nvPicPr>
          <p:cNvPr id="4" name="Marcador de contenido 3" descr="C:\Users\guill_000\Downloads\__results___23_2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92627"/>
            <a:ext cx="10515600" cy="30809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5374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Resum i Comparació de Mètriques </a:t>
            </a:r>
            <a:endParaRPr lang="ca-ES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0916" y="2171422"/>
            <a:ext cx="6030167" cy="398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51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Conclusions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Resum dels resultats principals</a:t>
            </a:r>
          </a:p>
          <a:p>
            <a:r>
              <a:rPr lang="ca-ES" dirty="0" smtClean="0"/>
              <a:t>Importància de l'arquitectura EfficientNetB0 i InceptionV3 en la detecció de malalties pulmonars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54342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Treball Futur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Propostes per a millorar el model</a:t>
            </a:r>
          </a:p>
          <a:p>
            <a:r>
              <a:rPr lang="ca-ES" dirty="0" smtClean="0"/>
              <a:t>Exploració de noves arquitectures i tècniques d'aprenentatge profund</a:t>
            </a:r>
          </a:p>
          <a:p>
            <a:r>
              <a:rPr lang="ca-ES" dirty="0" smtClean="0"/>
              <a:t>Necessitat de dades d'alta qualitat i etiquetatge precís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904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Índex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Introducció</a:t>
            </a:r>
          </a:p>
          <a:p>
            <a:r>
              <a:rPr lang="ca-ES" dirty="0" smtClean="0"/>
              <a:t>Objectius</a:t>
            </a:r>
          </a:p>
          <a:p>
            <a:r>
              <a:rPr lang="ca-ES" dirty="0" smtClean="0"/>
              <a:t>Metodologia</a:t>
            </a:r>
          </a:p>
          <a:p>
            <a:r>
              <a:rPr lang="ca-ES" dirty="0" smtClean="0"/>
              <a:t>Resultats</a:t>
            </a:r>
          </a:p>
          <a:p>
            <a:r>
              <a:rPr lang="ca-ES" dirty="0" smtClean="0"/>
              <a:t>Discussió</a:t>
            </a:r>
          </a:p>
          <a:p>
            <a:r>
              <a:rPr lang="ca-ES" dirty="0" smtClean="0"/>
              <a:t>Conclusions</a:t>
            </a:r>
          </a:p>
          <a:p>
            <a:r>
              <a:rPr lang="ca-ES" dirty="0" smtClean="0"/>
              <a:t>Treball Futur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15220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416909" y="2714054"/>
            <a:ext cx="9144000" cy="1655762"/>
          </a:xfrm>
        </p:spPr>
        <p:txBody>
          <a:bodyPr>
            <a:normAutofit/>
          </a:bodyPr>
          <a:lstStyle/>
          <a:p>
            <a:r>
              <a:rPr lang="ca-ES" sz="9600" b="1" dirty="0" smtClean="0">
                <a:solidFill>
                  <a:srgbClr val="0070C0"/>
                </a:solidFill>
              </a:rPr>
              <a:t>Moltes gràcies!</a:t>
            </a:r>
            <a:endParaRPr lang="ca-ES" sz="9600" b="1" dirty="0">
              <a:solidFill>
                <a:srgbClr val="0070C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36" y="416079"/>
            <a:ext cx="11178746" cy="1423988"/>
          </a:xfrm>
          <a:prstGeom prst="rect">
            <a:avLst/>
          </a:prstGeom>
        </p:spPr>
      </p:pic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399536" y="5243804"/>
            <a:ext cx="371871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a-ES" altLang="es-ES" sz="1800" b="1" smtClean="0">
                <a:latin typeface="Arial" panose="020B0604020202020204" pitchFamily="34" charset="0"/>
              </a:rPr>
              <a:t> Autor</a:t>
            </a:r>
            <a:r>
              <a:rPr lang="ca-ES" altLang="es-ES" sz="1800" smtClean="0">
                <a:latin typeface="Arial" panose="020B0604020202020204" pitchFamily="34" charset="0"/>
              </a:rPr>
              <a:t>: Guillem Simó Hospedales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a-ES" altLang="es-ES" sz="1800" b="1" smtClean="0">
                <a:latin typeface="Arial" panose="020B0604020202020204" pitchFamily="34" charset="0"/>
              </a:rPr>
              <a:t> Consultor</a:t>
            </a:r>
            <a:r>
              <a:rPr lang="ca-ES" altLang="es-ES" sz="1800" smtClean="0">
                <a:latin typeface="Arial" panose="020B0604020202020204" pitchFamily="34" charset="0"/>
              </a:rPr>
              <a:t>: Jordi Delgado Pin</a:t>
            </a:r>
          </a:p>
          <a:p>
            <a:pPr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a-ES" altLang="es-ES" sz="1800" b="1" smtClean="0">
                <a:latin typeface="Arial" panose="020B0604020202020204" pitchFamily="34" charset="0"/>
              </a:rPr>
              <a:t> Data de Lliurament</a:t>
            </a:r>
            <a:r>
              <a:rPr lang="ca-ES" altLang="es-ES" sz="1800" smtClean="0">
                <a:latin typeface="Arial" panose="020B0604020202020204" pitchFamily="34" charset="0"/>
              </a:rPr>
              <a:t>: 06/2024 </a:t>
            </a:r>
            <a:endParaRPr lang="ca-ES" altLang="es-E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2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Introducció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Context del problema</a:t>
            </a:r>
          </a:p>
          <a:p>
            <a:r>
              <a:rPr lang="ca-ES" dirty="0" smtClean="0"/>
              <a:t>Importància de la detecció de malalties pulmonars</a:t>
            </a:r>
          </a:p>
          <a:p>
            <a:r>
              <a:rPr lang="ca-ES" dirty="0" smtClean="0"/>
              <a:t>Aplicació de </a:t>
            </a:r>
            <a:r>
              <a:rPr lang="ca-ES" dirty="0" err="1" smtClean="0"/>
              <a:t>CNNs</a:t>
            </a:r>
            <a:r>
              <a:rPr lang="ca-ES" dirty="0" smtClean="0"/>
              <a:t> en el diagnòstic mèdic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8113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Justificació del Treball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Necessitat de millorar la precisió del diagnòstic radiològic</a:t>
            </a:r>
          </a:p>
          <a:p>
            <a:r>
              <a:rPr lang="ca-ES" dirty="0" smtClean="0"/>
              <a:t>Reducció d'errors humans</a:t>
            </a:r>
          </a:p>
          <a:p>
            <a:r>
              <a:rPr lang="ca-ES" dirty="0" smtClean="0"/>
              <a:t>Millora de la velocitat de detecció d'anomalies pulmonars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4281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Objectius del Treball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Comparar diferents arquitectures de CNN</a:t>
            </a:r>
          </a:p>
          <a:p>
            <a:r>
              <a:rPr lang="ca-ES" dirty="0" smtClean="0"/>
              <a:t>Avaluar l'eficàcia i la precisió de cada model</a:t>
            </a:r>
          </a:p>
          <a:p>
            <a:r>
              <a:rPr lang="ca-ES" dirty="0" smtClean="0"/>
              <a:t>Seleccionar l'arquitectura més òptima per a la detecció de malalties pulmonars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3071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Revisió de la Literatura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Breu descripció de les </a:t>
            </a:r>
            <a:r>
              <a:rPr lang="ca-ES" dirty="0" err="1" smtClean="0"/>
              <a:t>CNNs</a:t>
            </a:r>
            <a:endParaRPr lang="ca-ES" dirty="0" smtClean="0"/>
          </a:p>
          <a:p>
            <a:r>
              <a:rPr lang="ca-ES" dirty="0" smtClean="0"/>
              <a:t>Aplicacions anteriors de </a:t>
            </a:r>
            <a:r>
              <a:rPr lang="ca-ES" dirty="0" err="1" smtClean="0"/>
              <a:t>CNNs</a:t>
            </a:r>
            <a:r>
              <a:rPr lang="ca-ES" dirty="0" smtClean="0"/>
              <a:t> en la detecció de malalties pulmonars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4375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Descripció de la base de dades (NIH </a:t>
            </a:r>
            <a:r>
              <a:rPr lang="ca-ES" dirty="0" err="1" smtClean="0"/>
              <a:t>Chest</a:t>
            </a:r>
            <a:r>
              <a:rPr lang="ca-ES" dirty="0" smtClean="0"/>
              <a:t> X-</a:t>
            </a:r>
            <a:r>
              <a:rPr lang="ca-ES" dirty="0" err="1" smtClean="0"/>
              <a:t>rays</a:t>
            </a:r>
            <a:r>
              <a:rPr lang="ca-ES" dirty="0" smtClean="0"/>
              <a:t>)</a:t>
            </a:r>
          </a:p>
          <a:p>
            <a:r>
              <a:rPr lang="ca-ES" dirty="0" smtClean="0"/>
              <a:t>Pre-processament de dades</a:t>
            </a:r>
          </a:p>
          <a:p>
            <a:r>
              <a:rPr lang="ca-ES" dirty="0" smtClean="0"/>
              <a:t>Arquitectures de CNN seleccionades: EfficientNetB0, VGG19, InceptionV3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74822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EfficientNetB0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Descripció: Model conegut per la seva eficiència computacional, utilitza escalat de profunditat, amplada i resolució</a:t>
            </a:r>
            <a:r>
              <a:rPr lang="ca-ES" dirty="0" smtClean="0"/>
              <a:t>.</a:t>
            </a:r>
          </a:p>
          <a:p>
            <a:r>
              <a:rPr lang="ca-ES" dirty="0" smtClean="0"/>
              <a:t>Avantatges</a:t>
            </a:r>
            <a:r>
              <a:rPr lang="ca-ES" dirty="0"/>
              <a:t>: Alta precisió amb menys paràmetres, eficiència en termes de cost computacional</a:t>
            </a:r>
            <a:r>
              <a:rPr lang="ca-ES" dirty="0" smtClean="0"/>
              <a:t>.</a:t>
            </a:r>
          </a:p>
          <a:p>
            <a:r>
              <a:rPr lang="ca-ES" dirty="0" smtClean="0"/>
              <a:t>Limitacions</a:t>
            </a:r>
            <a:r>
              <a:rPr lang="ca-ES" dirty="0"/>
              <a:t>: Disseny complex.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1659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VGG19</a:t>
            </a:r>
            <a:endParaRPr lang="ca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/>
              <a:t>Descripció: Arquitectura amb 19 capes, utilitza filtres de 3x3 i capes de </a:t>
            </a:r>
            <a:r>
              <a:rPr lang="ca-ES" dirty="0" err="1"/>
              <a:t>pooling</a:t>
            </a:r>
            <a:r>
              <a:rPr lang="ca-ES" dirty="0" smtClean="0"/>
              <a:t>.</a:t>
            </a:r>
          </a:p>
          <a:p>
            <a:r>
              <a:rPr lang="ca-ES" dirty="0" smtClean="0"/>
              <a:t>Avantatges</a:t>
            </a:r>
            <a:r>
              <a:rPr lang="ca-ES" dirty="0"/>
              <a:t>: Senzillesa en la implementació, alta precisió en la classificació d'imatges</a:t>
            </a:r>
            <a:r>
              <a:rPr lang="ca-ES" dirty="0" smtClean="0"/>
              <a:t>.</a:t>
            </a:r>
          </a:p>
          <a:p>
            <a:r>
              <a:rPr lang="ca-ES" dirty="0" smtClean="0"/>
              <a:t>Limitacions</a:t>
            </a:r>
            <a:r>
              <a:rPr lang="ca-ES" dirty="0"/>
              <a:t>: Gran nombre de paràmetres, elevat cost computacional.</a:t>
            </a:r>
          </a:p>
        </p:txBody>
      </p:sp>
    </p:spTree>
    <p:extLst>
      <p:ext uri="{BB962C8B-B14F-4D97-AF65-F5344CB8AC3E}">
        <p14:creationId xmlns:p14="http://schemas.microsoft.com/office/powerpoint/2010/main" val="536540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377</Words>
  <Application>Microsoft Office PowerPoint</Application>
  <PresentationFormat>Panorámica</PresentationFormat>
  <Paragraphs>70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Comparació d'Arquitectures de CNN a la Detecció de Malalties Pulmonars usant Radiografies Toràciques</vt:lpstr>
      <vt:lpstr>Índex</vt:lpstr>
      <vt:lpstr>Introducció</vt:lpstr>
      <vt:lpstr>Justificació del Treball</vt:lpstr>
      <vt:lpstr>Objectius del Treball</vt:lpstr>
      <vt:lpstr>Revisió de la Literatura</vt:lpstr>
      <vt:lpstr>Metodología</vt:lpstr>
      <vt:lpstr>EfficientNetB0</vt:lpstr>
      <vt:lpstr>VGG19</vt:lpstr>
      <vt:lpstr>InceptionV3</vt:lpstr>
      <vt:lpstr>Entrenament dels Models</vt:lpstr>
      <vt:lpstr>Mètriques d’Evaluació</vt:lpstr>
      <vt:lpstr>Comparació de la precisió i  pèrdua de validació </vt:lpstr>
      <vt:lpstr>Matriu de confusió</vt:lpstr>
      <vt:lpstr>Corba ROC </vt:lpstr>
      <vt:lpstr>Corba de Precisió-Recall</vt:lpstr>
      <vt:lpstr>Resum i Comparació de Mètriques </vt:lpstr>
      <vt:lpstr>Conclusions</vt:lpstr>
      <vt:lpstr>Treball Futur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Comparació d'Arquitectures de CNN a la Detecció de Malalties Pulmonars usant Radiografies Toràciques</dc:title>
  <dc:creator>Cuenta Microsoft</dc:creator>
  <cp:lastModifiedBy>Cuenta Microsoft</cp:lastModifiedBy>
  <cp:revision>10</cp:revision>
  <dcterms:created xsi:type="dcterms:W3CDTF">2024-06-23T21:50:05Z</dcterms:created>
  <dcterms:modified xsi:type="dcterms:W3CDTF">2024-06-24T20:31:28Z</dcterms:modified>
</cp:coreProperties>
</file>