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Roboto Bold" charset="1" panose="02000000000000000000"/>
      <p:regular r:id="rId19"/>
    </p:embeddedFont>
    <p:embeddedFont>
      <p:font typeface="Barlow" charset="1" panose="00000500000000000000"/>
      <p:regular r:id="rId20"/>
    </p:embeddedFont>
    <p:embeddedFont>
      <p:font typeface="Open Sans Bold" charset="1" panose="020B0806030504020204"/>
      <p:regular r:id="rId21"/>
    </p:embeddedFont>
    <p:embeddedFont>
      <p:font typeface="Barlow Light" charset="1" panose="00000400000000000000"/>
      <p:regular r:id="rId22"/>
    </p:embeddedFont>
    <p:embeddedFont>
      <p:font typeface="Roboto" charset="1" panose="02000000000000000000"/>
      <p:regular r:id="rId23"/>
    </p:embeddedFont>
    <p:embeddedFont>
      <p:font typeface="Open Sans" charset="1" panose="020B06060305040202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Relationship Id="rId7" Target="../media/image22.png" Type="http://schemas.openxmlformats.org/officeDocument/2006/relationships/image"/><Relationship Id="rId8" Target="../media/image2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Relationship Id="rId7" Target="../media/image2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04" t="-27556" r="-1923" b="-1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7033138"/>
            <a:ext cx="11815598" cy="2262204"/>
            <a:chOff x="0" y="0"/>
            <a:chExt cx="15754131" cy="301627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28693"/>
              <a:ext cx="15754131" cy="18914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670"/>
                </a:lnSpc>
              </a:pPr>
              <a:r>
                <a:rPr lang="en-US" sz="9700">
                  <a:solidFill>
                    <a:srgbClr val="FEFFFD"/>
                  </a:solidFill>
                  <a:latin typeface="Roboto Bold"/>
                </a:rPr>
                <a:t>FLYFOOD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15562"/>
              <a:ext cx="15754131" cy="6007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779"/>
                </a:lnSpc>
              </a:pPr>
              <a:r>
                <a:rPr lang="en-US" sz="2700">
                  <a:solidFill>
                    <a:srgbClr val="FEFFFD"/>
                  </a:solidFill>
                  <a:latin typeface="Barlow"/>
                </a:rPr>
                <a:t>Aplicació per a reduïr el malbaratament d’aliments dia a dia.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990600"/>
            <a:ext cx="6903636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>
                <a:solidFill>
                  <a:srgbClr val="FEFFFD"/>
                </a:solidFill>
                <a:latin typeface="Barlow"/>
              </a:rPr>
              <a:t>UOC - 05.679 - TFG - DESENVOLUPAMENT MULTIPLATAFORMA D'APLICACIONS MÒBILS - AULA 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83585" y="8450410"/>
            <a:ext cx="3396932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EFFFD"/>
                </a:solidFill>
                <a:latin typeface="Open Sans Bold"/>
              </a:rPr>
              <a:t>Martí Masot Serrano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2D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939454" y="3557501"/>
            <a:ext cx="725125" cy="725125"/>
            <a:chOff x="0" y="0"/>
            <a:chExt cx="966833" cy="96683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966833" cy="966833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01010"/>
              </a:solidFill>
            </p:spPr>
          </p:sp>
        </p:grpSp>
        <p:sp>
          <p:nvSpPr>
            <p:cNvPr name="Freeform 5" id="5"/>
            <p:cNvSpPr/>
            <p:nvPr/>
          </p:nvSpPr>
          <p:spPr>
            <a:xfrm flipH="false" flipV="false" rot="0">
              <a:off x="298784" y="298784"/>
              <a:ext cx="369266" cy="369266"/>
            </a:xfrm>
            <a:custGeom>
              <a:avLst/>
              <a:gdLst/>
              <a:ahLst/>
              <a:cxnLst/>
              <a:rect r="r" b="b" t="t" l="l"/>
              <a:pathLst>
                <a:path h="369266" w="369266">
                  <a:moveTo>
                    <a:pt x="0" y="0"/>
                  </a:moveTo>
                  <a:lnTo>
                    <a:pt x="369265" y="0"/>
                  </a:lnTo>
                  <a:lnTo>
                    <a:pt x="369265" y="369265"/>
                  </a:lnTo>
                  <a:lnTo>
                    <a:pt x="0" y="369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7939454" y="6004374"/>
            <a:ext cx="725125" cy="725125"/>
            <a:chOff x="0" y="0"/>
            <a:chExt cx="966833" cy="966833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966833" cy="966833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01010"/>
              </a:solidFill>
            </p:spPr>
          </p:sp>
        </p:grpSp>
        <p:sp>
          <p:nvSpPr>
            <p:cNvPr name="Freeform 9" id="9"/>
            <p:cNvSpPr/>
            <p:nvPr/>
          </p:nvSpPr>
          <p:spPr>
            <a:xfrm flipH="false" flipV="false" rot="0">
              <a:off x="298784" y="298784"/>
              <a:ext cx="369266" cy="369266"/>
            </a:xfrm>
            <a:custGeom>
              <a:avLst/>
              <a:gdLst/>
              <a:ahLst/>
              <a:cxnLst/>
              <a:rect r="r" b="b" t="t" l="l"/>
              <a:pathLst>
                <a:path h="369266" w="369266">
                  <a:moveTo>
                    <a:pt x="0" y="0"/>
                  </a:moveTo>
                  <a:lnTo>
                    <a:pt x="369265" y="0"/>
                  </a:lnTo>
                  <a:lnTo>
                    <a:pt x="369265" y="369265"/>
                  </a:lnTo>
                  <a:lnTo>
                    <a:pt x="0" y="369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7939454" y="4780937"/>
            <a:ext cx="725125" cy="725125"/>
            <a:chOff x="0" y="0"/>
            <a:chExt cx="966833" cy="966833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966833" cy="966833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01010"/>
              </a:solidFill>
            </p:spPr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335710" y="298784"/>
              <a:ext cx="295412" cy="369266"/>
            </a:xfrm>
            <a:custGeom>
              <a:avLst/>
              <a:gdLst/>
              <a:ahLst/>
              <a:cxnLst/>
              <a:rect r="r" b="b" t="t" l="l"/>
              <a:pathLst>
                <a:path h="369266" w="295412">
                  <a:moveTo>
                    <a:pt x="0" y="0"/>
                  </a:moveTo>
                  <a:lnTo>
                    <a:pt x="295413" y="0"/>
                  </a:lnTo>
                  <a:lnTo>
                    <a:pt x="295413" y="369265"/>
                  </a:lnTo>
                  <a:lnTo>
                    <a:pt x="0" y="369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7939454" y="7227811"/>
            <a:ext cx="725125" cy="725125"/>
            <a:chOff x="0" y="0"/>
            <a:chExt cx="966833" cy="966833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966833" cy="966833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01010"/>
              </a:solidFill>
            </p:spPr>
          </p:sp>
        </p:grpSp>
        <p:sp>
          <p:nvSpPr>
            <p:cNvPr name="Freeform 17" id="17"/>
            <p:cNvSpPr/>
            <p:nvPr/>
          </p:nvSpPr>
          <p:spPr>
            <a:xfrm flipH="false" flipV="false" rot="0">
              <a:off x="321276" y="298784"/>
              <a:ext cx="324282" cy="369266"/>
            </a:xfrm>
            <a:custGeom>
              <a:avLst/>
              <a:gdLst/>
              <a:ahLst/>
              <a:cxnLst/>
              <a:rect r="r" b="b" t="t" l="l"/>
              <a:pathLst>
                <a:path h="369266" w="324282">
                  <a:moveTo>
                    <a:pt x="0" y="0"/>
                  </a:moveTo>
                  <a:lnTo>
                    <a:pt x="324282" y="0"/>
                  </a:lnTo>
                  <a:lnTo>
                    <a:pt x="324282" y="369265"/>
                  </a:lnTo>
                  <a:lnTo>
                    <a:pt x="0" y="369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7939454" y="2334064"/>
            <a:ext cx="725125" cy="725125"/>
            <a:chOff x="0" y="0"/>
            <a:chExt cx="966833" cy="966833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966833" cy="966833"/>
              <a:chOff x="0" y="0"/>
              <a:chExt cx="6350000" cy="63500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01010"/>
              </a:solidFill>
            </p:spPr>
          </p:sp>
        </p:grpSp>
        <p:sp>
          <p:nvSpPr>
            <p:cNvPr name="Freeform 21" id="21"/>
            <p:cNvSpPr/>
            <p:nvPr/>
          </p:nvSpPr>
          <p:spPr>
            <a:xfrm flipH="false" flipV="false" rot="0">
              <a:off x="337389" y="298784"/>
              <a:ext cx="292055" cy="369266"/>
            </a:xfrm>
            <a:custGeom>
              <a:avLst/>
              <a:gdLst/>
              <a:ahLst/>
              <a:cxnLst/>
              <a:rect r="r" b="b" t="t" l="l"/>
              <a:pathLst>
                <a:path h="369266" w="292055">
                  <a:moveTo>
                    <a:pt x="0" y="0"/>
                  </a:moveTo>
                  <a:lnTo>
                    <a:pt x="292055" y="0"/>
                  </a:lnTo>
                  <a:lnTo>
                    <a:pt x="292055" y="369265"/>
                  </a:lnTo>
                  <a:lnTo>
                    <a:pt x="0" y="369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9409350" y="2456914"/>
            <a:ext cx="6038850" cy="385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60"/>
              </a:lnSpc>
            </a:pPr>
            <a:r>
              <a:rPr lang="en-US" sz="1975">
                <a:solidFill>
                  <a:srgbClr val="FEFFFD"/>
                </a:solidFill>
                <a:latin typeface="Barlow"/>
              </a:rPr>
              <a:t>Ionic + Capacitor.js + Vue.js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409350" y="3667016"/>
            <a:ext cx="6038850" cy="41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2200">
                <a:solidFill>
                  <a:srgbClr val="FEFFFD"/>
                </a:solidFill>
                <a:latin typeface="Barlow"/>
              </a:rPr>
              <a:t>Express + MongoDB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409350" y="4890453"/>
            <a:ext cx="6136512" cy="41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2200">
                <a:solidFill>
                  <a:srgbClr val="FEFFFD"/>
                </a:solidFill>
                <a:latin typeface="Barlow"/>
              </a:rPr>
              <a:t>Google Firebase (Push notifications -  Google Auth)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409350" y="6113889"/>
            <a:ext cx="6038850" cy="41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2200">
                <a:solidFill>
                  <a:srgbClr val="FEFFFD"/>
                </a:solidFill>
                <a:latin typeface="Barlow"/>
              </a:rPr>
              <a:t>Tesseract OCR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409350" y="7337326"/>
            <a:ext cx="6038850" cy="41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2200">
                <a:solidFill>
                  <a:srgbClr val="FEFFFD"/>
                </a:solidFill>
                <a:latin typeface="Barlow"/>
              </a:rPr>
              <a:t>Leaflet.js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28700" y="4344670"/>
            <a:ext cx="6910754" cy="1540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10"/>
              </a:lnSpc>
            </a:pPr>
            <a:r>
              <a:rPr lang="en-US" sz="4700">
                <a:solidFill>
                  <a:srgbClr val="FEFFFD"/>
                </a:solidFill>
                <a:latin typeface="Roboto Bold"/>
              </a:rPr>
              <a:t>Tecnologies i llibreries utilitzades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1653" y="1598817"/>
            <a:ext cx="3199481" cy="1080790"/>
          </a:xfrm>
          <a:custGeom>
            <a:avLst/>
            <a:gdLst/>
            <a:ahLst/>
            <a:cxnLst/>
            <a:rect r="r" b="b" t="t" l="l"/>
            <a:pathLst>
              <a:path h="1080790" w="3199481">
                <a:moveTo>
                  <a:pt x="0" y="0"/>
                </a:moveTo>
                <a:lnTo>
                  <a:pt x="3199481" y="0"/>
                </a:lnTo>
                <a:lnTo>
                  <a:pt x="3199481" y="1080790"/>
                </a:lnTo>
                <a:lnTo>
                  <a:pt x="0" y="10807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728118" y="3229392"/>
            <a:ext cx="3451040" cy="3085305"/>
          </a:xfrm>
          <a:custGeom>
            <a:avLst/>
            <a:gdLst/>
            <a:ahLst/>
            <a:cxnLst/>
            <a:rect r="r" b="b" t="t" l="l"/>
            <a:pathLst>
              <a:path h="3085305" w="3451040">
                <a:moveTo>
                  <a:pt x="0" y="0"/>
                </a:moveTo>
                <a:lnTo>
                  <a:pt x="3451040" y="0"/>
                </a:lnTo>
                <a:lnTo>
                  <a:pt x="3451040" y="3085305"/>
                </a:lnTo>
                <a:lnTo>
                  <a:pt x="0" y="30853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451860" y="3229392"/>
            <a:ext cx="3629189" cy="3085305"/>
          </a:xfrm>
          <a:custGeom>
            <a:avLst/>
            <a:gdLst/>
            <a:ahLst/>
            <a:cxnLst/>
            <a:rect r="r" b="b" t="t" l="l"/>
            <a:pathLst>
              <a:path h="3085305" w="3629189">
                <a:moveTo>
                  <a:pt x="0" y="0"/>
                </a:moveTo>
                <a:lnTo>
                  <a:pt x="3629188" y="0"/>
                </a:lnTo>
                <a:lnTo>
                  <a:pt x="3629188" y="3085305"/>
                </a:lnTo>
                <a:lnTo>
                  <a:pt x="0" y="30853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657916" y="6517611"/>
            <a:ext cx="3687264" cy="2437519"/>
          </a:xfrm>
          <a:custGeom>
            <a:avLst/>
            <a:gdLst/>
            <a:ahLst/>
            <a:cxnLst/>
            <a:rect r="r" b="b" t="t" l="l"/>
            <a:pathLst>
              <a:path h="2437519" w="3687264">
                <a:moveTo>
                  <a:pt x="0" y="0"/>
                </a:moveTo>
                <a:lnTo>
                  <a:pt x="3687264" y="0"/>
                </a:lnTo>
                <a:lnTo>
                  <a:pt x="3687264" y="2437519"/>
                </a:lnTo>
                <a:lnTo>
                  <a:pt x="0" y="24375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605003" y="6384025"/>
            <a:ext cx="3882036" cy="2526576"/>
          </a:xfrm>
          <a:custGeom>
            <a:avLst/>
            <a:gdLst/>
            <a:ahLst/>
            <a:cxnLst/>
            <a:rect r="r" b="b" t="t" l="l"/>
            <a:pathLst>
              <a:path h="2526576" w="3882036">
                <a:moveTo>
                  <a:pt x="0" y="0"/>
                </a:moveTo>
                <a:lnTo>
                  <a:pt x="3882035" y="0"/>
                </a:lnTo>
                <a:lnTo>
                  <a:pt x="3882035" y="2526576"/>
                </a:lnTo>
                <a:lnTo>
                  <a:pt x="0" y="25265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657916" y="1703920"/>
            <a:ext cx="3687264" cy="975686"/>
          </a:xfrm>
          <a:custGeom>
            <a:avLst/>
            <a:gdLst/>
            <a:ahLst/>
            <a:cxnLst/>
            <a:rect r="r" b="b" t="t" l="l"/>
            <a:pathLst>
              <a:path h="975686" w="3687264">
                <a:moveTo>
                  <a:pt x="0" y="0"/>
                </a:moveTo>
                <a:lnTo>
                  <a:pt x="3687264" y="0"/>
                </a:lnTo>
                <a:lnTo>
                  <a:pt x="3687264" y="975687"/>
                </a:lnTo>
                <a:lnTo>
                  <a:pt x="0" y="9756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12231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593725"/>
            <a:ext cx="10750062" cy="812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>
                <a:solidFill>
                  <a:srgbClr val="FEFFFD"/>
                </a:solidFill>
                <a:latin typeface="Roboto Bold"/>
              </a:rPr>
              <a:t>Reptes durant la implementació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1664242"/>
            <a:ext cx="7576303" cy="1925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2400">
                <a:solidFill>
                  <a:srgbClr val="FEFFFD"/>
                </a:solidFill>
                <a:latin typeface="Barlow"/>
              </a:rPr>
              <a:t>Durant la implementació s'esperava dedicar molt temps al reconeixement de tiquets. Tot i això, gràcies a les llibreries utilitzades, es redueix significativament el temps d'implementació.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4219369"/>
            <a:ext cx="7576303" cy="1440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2400">
                <a:solidFill>
                  <a:srgbClr val="FEFFFD"/>
                </a:solidFill>
                <a:latin typeface="Barlow"/>
              </a:rPr>
              <a:t>Gràcies als temes de Ionic i un plugin de Vue, s’aconsegueixen implementar 3 temes de forma molt ràpida i centralitzada en un fitxer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6296191"/>
            <a:ext cx="7576303" cy="1440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2400">
                <a:solidFill>
                  <a:srgbClr val="FEFFFD"/>
                </a:solidFill>
                <a:latin typeface="Barlow"/>
              </a:rPr>
              <a:t>Gràcies a la personalització de v-onboarding, es crea una plantilla per a l'onboarding totalment personalitzada que es mimetitza totalment en el tema de l'aplicació.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76889" y="3442330"/>
            <a:ext cx="6109053" cy="4400169"/>
            <a:chOff x="0" y="0"/>
            <a:chExt cx="8145404" cy="5866892"/>
          </a:xfrm>
        </p:grpSpPr>
        <p:sp>
          <p:nvSpPr>
            <p:cNvPr name="AutoShape 4" id="4"/>
            <p:cNvSpPr/>
            <p:nvPr/>
          </p:nvSpPr>
          <p:spPr>
            <a:xfrm>
              <a:off x="0" y="3169581"/>
              <a:ext cx="8145404" cy="0"/>
            </a:xfrm>
            <a:prstGeom prst="line">
              <a:avLst/>
            </a:prstGeom>
            <a:ln cap="rnd" w="50800">
              <a:solidFill>
                <a:srgbClr val="101010"/>
              </a:solidFill>
              <a:prstDash val="sysDot"/>
              <a:headEnd type="none" len="sm" w="sm"/>
              <a:tailEnd type="none" len="sm" w="sm"/>
            </a:ln>
          </p:spPr>
        </p:sp>
        <p:sp>
          <p:nvSpPr>
            <p:cNvPr name="AutoShape 5" id="5"/>
            <p:cNvSpPr/>
            <p:nvPr/>
          </p:nvSpPr>
          <p:spPr>
            <a:xfrm>
              <a:off x="0" y="5034111"/>
              <a:ext cx="8145404" cy="0"/>
            </a:xfrm>
            <a:prstGeom prst="line">
              <a:avLst/>
            </a:prstGeom>
            <a:ln cap="rnd" w="50800">
              <a:solidFill>
                <a:srgbClr val="101010"/>
              </a:solidFill>
              <a:prstDash val="sysDot"/>
              <a:headEnd type="none" len="sm" w="sm"/>
              <a:tailEnd type="none" len="sm" w="sm"/>
            </a:ln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-85725"/>
              <a:ext cx="8145404" cy="28577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20"/>
                </a:lnSpc>
              </a:pPr>
              <a:r>
                <a:rPr lang="en-US" sz="2200">
                  <a:solidFill>
                    <a:srgbClr val="FEFFFD"/>
                  </a:solidFill>
                  <a:latin typeface="Barlow"/>
                </a:rPr>
                <a:t>Ja que Capacitor.js és una llibreria especialitzada a proporcionar una capa de compatibilitat pensava que Capacitor.js donaria més funcionalitats, com l'inici de sessió de Google i la gestió de les notificacions i l'aplicació iOS.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3481451"/>
              <a:ext cx="8145404" cy="11051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20"/>
                </a:lnSpc>
              </a:pPr>
              <a:r>
                <a:rPr lang="en-US" sz="2200">
                  <a:solidFill>
                    <a:srgbClr val="FEFFFD"/>
                  </a:solidFill>
                  <a:latin typeface="Barlow"/>
                </a:rPr>
                <a:t>Cercar components UI en altres llibreries fora d’Ionic o fer-los de 0.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5345980"/>
              <a:ext cx="8145404" cy="5209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20"/>
                </a:lnSpc>
              </a:pPr>
              <a:r>
                <a:rPr lang="en-US" sz="2200">
                  <a:solidFill>
                    <a:srgbClr val="FEFFFD"/>
                  </a:solidFill>
                  <a:latin typeface="Barlow"/>
                </a:rPr>
                <a:t>Integració del mapa interactiu amb Vue.js i Ionic.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7185942" y="4502037"/>
            <a:ext cx="2712765" cy="4681708"/>
          </a:xfrm>
          <a:custGeom>
            <a:avLst/>
            <a:gdLst/>
            <a:ahLst/>
            <a:cxnLst/>
            <a:rect r="r" b="b" t="t" l="l"/>
            <a:pathLst>
              <a:path h="4681708" w="2712765">
                <a:moveTo>
                  <a:pt x="0" y="0"/>
                </a:moveTo>
                <a:lnTo>
                  <a:pt x="2712766" y="0"/>
                </a:lnTo>
                <a:lnTo>
                  <a:pt x="2712766" y="4681707"/>
                </a:lnTo>
                <a:lnTo>
                  <a:pt x="0" y="46817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984433" y="6842890"/>
            <a:ext cx="3210224" cy="999608"/>
          </a:xfrm>
          <a:custGeom>
            <a:avLst/>
            <a:gdLst/>
            <a:ahLst/>
            <a:cxnLst/>
            <a:rect r="r" b="b" t="t" l="l"/>
            <a:pathLst>
              <a:path h="999608" w="3210224">
                <a:moveTo>
                  <a:pt x="0" y="0"/>
                </a:moveTo>
                <a:lnTo>
                  <a:pt x="3210224" y="0"/>
                </a:lnTo>
                <a:lnTo>
                  <a:pt x="3210224" y="999609"/>
                </a:lnTo>
                <a:lnTo>
                  <a:pt x="0" y="9996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088" t="0" r="-3053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984433" y="5058578"/>
            <a:ext cx="2857799" cy="1616017"/>
          </a:xfrm>
          <a:custGeom>
            <a:avLst/>
            <a:gdLst/>
            <a:ahLst/>
            <a:cxnLst/>
            <a:rect r="r" b="b" t="t" l="l"/>
            <a:pathLst>
              <a:path h="1616017" w="2857799">
                <a:moveTo>
                  <a:pt x="0" y="0"/>
                </a:moveTo>
                <a:lnTo>
                  <a:pt x="2857799" y="0"/>
                </a:lnTo>
                <a:lnTo>
                  <a:pt x="2857799" y="1616018"/>
                </a:lnTo>
                <a:lnTo>
                  <a:pt x="0" y="16160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049052" y="1239222"/>
            <a:ext cx="2794122" cy="5435373"/>
          </a:xfrm>
          <a:custGeom>
            <a:avLst/>
            <a:gdLst/>
            <a:ahLst/>
            <a:cxnLst/>
            <a:rect r="r" b="b" t="t" l="l"/>
            <a:pathLst>
              <a:path h="5435373" w="2794122">
                <a:moveTo>
                  <a:pt x="0" y="0"/>
                </a:moveTo>
                <a:lnTo>
                  <a:pt x="2794122" y="0"/>
                </a:lnTo>
                <a:lnTo>
                  <a:pt x="2794122" y="5435374"/>
                </a:lnTo>
                <a:lnTo>
                  <a:pt x="0" y="54353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456627" y="1847005"/>
            <a:ext cx="4754562" cy="2483582"/>
          </a:xfrm>
          <a:custGeom>
            <a:avLst/>
            <a:gdLst/>
            <a:ahLst/>
            <a:cxnLst/>
            <a:rect r="r" b="b" t="t" l="l"/>
            <a:pathLst>
              <a:path h="2483582" w="4754562">
                <a:moveTo>
                  <a:pt x="0" y="0"/>
                </a:moveTo>
                <a:lnTo>
                  <a:pt x="4754562" y="0"/>
                </a:lnTo>
                <a:lnTo>
                  <a:pt x="4754562" y="2483582"/>
                </a:lnTo>
                <a:lnTo>
                  <a:pt x="0" y="24835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8700" y="971550"/>
            <a:ext cx="10750062" cy="812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>
                <a:solidFill>
                  <a:srgbClr val="FEFFFD"/>
                </a:solidFill>
                <a:latin typeface="Roboto Bold"/>
              </a:rPr>
              <a:t>Reptes durant la implementació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10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06000" y="0"/>
            <a:ext cx="8382000" cy="10287000"/>
          </a:xfrm>
          <a:custGeom>
            <a:avLst/>
            <a:gdLst/>
            <a:ahLst/>
            <a:cxnLst/>
            <a:rect r="r" b="b" t="t" l="l"/>
            <a:pathLst>
              <a:path h="10287000" w="8382000">
                <a:moveTo>
                  <a:pt x="0" y="0"/>
                </a:moveTo>
                <a:lnTo>
                  <a:pt x="8382000" y="0"/>
                </a:lnTo>
                <a:lnTo>
                  <a:pt x="8382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111" r="0" b="-111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76636" y="3799118"/>
            <a:ext cx="7048972" cy="3160252"/>
            <a:chOff x="0" y="0"/>
            <a:chExt cx="9398629" cy="421367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2065"/>
              <a:ext cx="9398629" cy="2930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640"/>
                </a:lnSpc>
              </a:pPr>
              <a:r>
                <a:rPr lang="en-US" sz="7200">
                  <a:solidFill>
                    <a:srgbClr val="FEFFFD"/>
                  </a:solidFill>
                  <a:latin typeface="Roboto Bold"/>
                </a:rPr>
                <a:t>Demo de l’aplicació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689160"/>
              <a:ext cx="7818000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46247" y="3324732"/>
            <a:ext cx="11970778" cy="6162168"/>
            <a:chOff x="0" y="0"/>
            <a:chExt cx="15961037" cy="821622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23825"/>
              <a:ext cx="15961037" cy="1590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59"/>
                </a:lnSpc>
              </a:pPr>
              <a:r>
                <a:rPr lang="en-US" sz="3099">
                  <a:solidFill>
                    <a:srgbClr val="FEFFFD"/>
                  </a:solidFill>
                  <a:latin typeface="Barlow"/>
                </a:rPr>
                <a:t>L'any 2021 hi havia 828 milions de persones amb problemes per a aconseguir aliment. "WPF".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200572"/>
              <a:ext cx="15961037" cy="1590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59"/>
                </a:lnSpc>
              </a:pPr>
              <a:r>
                <a:rPr lang="en-US" sz="3099">
                  <a:solidFill>
                    <a:srgbClr val="FEFFFD"/>
                  </a:solidFill>
                  <a:latin typeface="Barlow"/>
                </a:rPr>
                <a:t>A la UE es van malbaratar 153,5 milions de tones d'aliments aquest l'any 2022. “Eldiario”.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524968"/>
              <a:ext cx="15961037" cy="1590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59"/>
                </a:lnSpc>
              </a:pPr>
              <a:r>
                <a:rPr lang="en-US" sz="3099">
                  <a:solidFill>
                    <a:srgbClr val="FEFFFD"/>
                  </a:solidFill>
                  <a:latin typeface="Barlow"/>
                </a:rPr>
                <a:t>A Espanya l'any 2022 es calcula que es van malbaratar 1364 milions de kg d'aliments. “Eldiario”.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6625971"/>
              <a:ext cx="15961037" cy="1590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59"/>
                </a:lnSpc>
              </a:pPr>
              <a:r>
                <a:rPr lang="en-US" sz="3099">
                  <a:solidFill>
                    <a:srgbClr val="FEFFFD"/>
                  </a:solidFill>
                  <a:latin typeface="Barlow"/>
                </a:rPr>
                <a:t>Dels quals s'estima que un 20% dels aliments es trobaven en bon estat i aptes per al consum. “Eldiario”.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46247" y="1028700"/>
            <a:ext cx="11970778" cy="2034921"/>
            <a:chOff x="0" y="0"/>
            <a:chExt cx="15961037" cy="2713228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77800"/>
              <a:ext cx="15961037" cy="1085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300"/>
                </a:lnSpc>
              </a:pPr>
              <a:r>
                <a:rPr lang="en-US" sz="5250">
                  <a:solidFill>
                    <a:srgbClr val="FEFFFD"/>
                  </a:solidFill>
                  <a:latin typeface="Roboto Bold"/>
                </a:rPr>
                <a:t>Malbaratament d’aliments al món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2049653"/>
              <a:ext cx="13065544" cy="663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>
                  <a:solidFill>
                    <a:srgbClr val="FEFFFD"/>
                  </a:solidFill>
                  <a:latin typeface="Barlow Light"/>
                </a:rPr>
                <a:t>Dades actuals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692" t="0" r="-5625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319212"/>
            <a:ext cx="9843248" cy="2034921"/>
            <a:chOff x="0" y="0"/>
            <a:chExt cx="13124331" cy="2713228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7800"/>
              <a:ext cx="13124331" cy="1085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300"/>
                </a:lnSpc>
              </a:pPr>
              <a:r>
                <a:rPr lang="en-US" sz="5250">
                  <a:solidFill>
                    <a:srgbClr val="FEFFFD"/>
                  </a:solidFill>
                  <a:latin typeface="Roboto Bold"/>
                </a:rPr>
                <a:t>Justificació del projecte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049653"/>
              <a:ext cx="10743445" cy="663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>
                  <a:solidFill>
                    <a:srgbClr val="FEFFFD"/>
                  </a:solidFill>
                  <a:latin typeface="Barlow Light"/>
                </a:rPr>
                <a:t>Motivacions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3688504"/>
            <a:ext cx="12886369" cy="5456559"/>
            <a:chOff x="0" y="0"/>
            <a:chExt cx="17181825" cy="7275411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123825"/>
              <a:ext cx="17181825" cy="7520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59"/>
                </a:lnSpc>
              </a:pPr>
              <a:r>
                <a:rPr lang="en-US" sz="3099">
                  <a:solidFill>
                    <a:srgbClr val="FEFFFD"/>
                  </a:solidFill>
                  <a:latin typeface="Barlow"/>
                </a:rPr>
                <a:t>Absència d'aplicacions com Too Good To Go en zones rurals.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253703"/>
              <a:ext cx="17181825" cy="1590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59"/>
                </a:lnSpc>
              </a:pPr>
              <a:r>
                <a:rPr lang="en-US" sz="3099">
                  <a:solidFill>
                    <a:srgbClr val="FEFFFD"/>
                  </a:solidFill>
                  <a:latin typeface="Barlow"/>
                </a:rPr>
                <a:t>Millores necessàries en les aplicacions actuals  (Too Good To Go, Phenix...) contra el malbaratament d'aliments.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469431"/>
              <a:ext cx="17181825" cy="1590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59"/>
                </a:lnSpc>
              </a:pPr>
              <a:r>
                <a:rPr lang="en-US" sz="3099">
                  <a:solidFill>
                    <a:srgbClr val="FEFFFD"/>
                  </a:solidFill>
                  <a:latin typeface="Barlow"/>
                </a:rPr>
                <a:t>Falta d'aplicacions per al seguiment d'aliments i dates de caducitat en el rebost de l’usuari.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5685159"/>
              <a:ext cx="17181825" cy="1590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59"/>
                </a:lnSpc>
              </a:pPr>
              <a:r>
                <a:rPr lang="en-US" sz="3099">
                  <a:solidFill>
                    <a:srgbClr val="FEFFFD"/>
                  </a:solidFill>
                  <a:latin typeface="Barlow"/>
                </a:rPr>
                <a:t>Crear una aplicació universal que funcioni en una gran quantitat de dispositius.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2E2D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5410066" y="0"/>
            <a:ext cx="0" cy="10287000"/>
          </a:xfrm>
          <a:prstGeom prst="line">
            <a:avLst/>
          </a:prstGeom>
          <a:ln cap="rnd" w="38100">
            <a:solidFill>
              <a:srgbClr val="101010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5148626" y="1205335"/>
            <a:ext cx="9632928" cy="7876331"/>
            <a:chOff x="0" y="0"/>
            <a:chExt cx="12843904" cy="10501774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746536" cy="828932"/>
              <a:chOff x="0" y="0"/>
              <a:chExt cx="5718809" cy="63500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5718809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5718809">
                    <a:moveTo>
                      <a:pt x="2859405" y="0"/>
                    </a:moveTo>
                    <a:cubicBezTo>
                      <a:pt x="1280199" y="0"/>
                      <a:pt x="0" y="1421496"/>
                      <a:pt x="0" y="3175000"/>
                    </a:cubicBezTo>
                    <a:cubicBezTo>
                      <a:pt x="0" y="4928504"/>
                      <a:pt x="1280199" y="6350000"/>
                      <a:pt x="2859405" y="6350000"/>
                    </a:cubicBezTo>
                    <a:cubicBezTo>
                      <a:pt x="4438610" y="6350000"/>
                      <a:pt x="5718809" y="4928504"/>
                      <a:pt x="5718809" y="3175000"/>
                    </a:cubicBezTo>
                    <a:cubicBezTo>
                      <a:pt x="5718809" y="1421496"/>
                      <a:pt x="4438610" y="0"/>
                      <a:pt x="2859405" y="0"/>
                    </a:cubicBezTo>
                    <a:close/>
                  </a:path>
                </a:pathLst>
              </a:custGeom>
              <a:solidFill>
                <a:srgbClr val="101010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129413" y="224573"/>
              <a:ext cx="487710" cy="3656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7"/>
                </a:lnSpc>
              </a:pPr>
              <a:r>
                <a:rPr lang="en-US" sz="1598">
                  <a:solidFill>
                    <a:srgbClr val="FEFFFD"/>
                  </a:solidFill>
                  <a:latin typeface="Roboto"/>
                </a:rPr>
                <a:t>1.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4028190" y="-5388"/>
              <a:ext cx="8815714" cy="928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51"/>
                </a:lnSpc>
              </a:pPr>
              <a:r>
                <a:rPr lang="en-US" sz="1844">
                  <a:solidFill>
                    <a:srgbClr val="FEFFFD"/>
                  </a:solidFill>
                  <a:latin typeface="Barlow"/>
                </a:rPr>
                <a:t>Els usuaris hauran de poder comprar dels aliments a punt de caducar.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535019" y="105315"/>
              <a:ext cx="1884382" cy="7482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91"/>
                </a:lnSpc>
              </a:pPr>
              <a:r>
                <a:rPr lang="en-US" sz="1637">
                  <a:solidFill>
                    <a:srgbClr val="FEFFFD"/>
                  </a:solidFill>
                  <a:latin typeface="Roboto Bold"/>
                </a:rPr>
                <a:t>COMPRAR OFERTES</a:t>
              </a:r>
            </a:p>
          </p:txBody>
        </p:sp>
        <p:grpSp>
          <p:nvGrpSpPr>
            <p:cNvPr name="Group 9" id="9"/>
            <p:cNvGrpSpPr/>
            <p:nvPr/>
          </p:nvGrpSpPr>
          <p:grpSpPr>
            <a:xfrm rot="0">
              <a:off x="0" y="1589755"/>
              <a:ext cx="746536" cy="828932"/>
              <a:chOff x="0" y="0"/>
              <a:chExt cx="5718809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5718809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5718809">
                    <a:moveTo>
                      <a:pt x="2859405" y="0"/>
                    </a:moveTo>
                    <a:cubicBezTo>
                      <a:pt x="1280199" y="0"/>
                      <a:pt x="0" y="1421496"/>
                      <a:pt x="0" y="3175000"/>
                    </a:cubicBezTo>
                    <a:cubicBezTo>
                      <a:pt x="0" y="4928504"/>
                      <a:pt x="1280199" y="6350000"/>
                      <a:pt x="2859405" y="6350000"/>
                    </a:cubicBezTo>
                    <a:cubicBezTo>
                      <a:pt x="4438610" y="6350000"/>
                      <a:pt x="5718809" y="4928504"/>
                      <a:pt x="5718809" y="3175000"/>
                    </a:cubicBezTo>
                    <a:cubicBezTo>
                      <a:pt x="5718809" y="1421496"/>
                      <a:pt x="4438610" y="0"/>
                      <a:pt x="2859405" y="0"/>
                    </a:cubicBezTo>
                    <a:close/>
                  </a:path>
                </a:pathLst>
              </a:custGeom>
              <a:solidFill>
                <a:srgbClr val="101010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129413" y="1814328"/>
              <a:ext cx="487710" cy="3656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7"/>
                </a:lnSpc>
              </a:pPr>
              <a:r>
                <a:rPr lang="en-US" sz="1598">
                  <a:solidFill>
                    <a:srgbClr val="FEFFFD"/>
                  </a:solidFill>
                  <a:latin typeface="Roboto"/>
                </a:rPr>
                <a:t>2.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4028190" y="1584366"/>
              <a:ext cx="8815714" cy="928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51"/>
                </a:lnSpc>
              </a:pPr>
              <a:r>
                <a:rPr lang="en-US" sz="1844">
                  <a:solidFill>
                    <a:srgbClr val="FEFFFD"/>
                  </a:solidFill>
                  <a:latin typeface="Barlow"/>
                </a:rPr>
                <a:t>Els usuaris hauran de poder explorar establiments mitjançant un mapa interactiu i una llista.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535019" y="1695069"/>
              <a:ext cx="2248807" cy="7482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91"/>
                </a:lnSpc>
              </a:pPr>
              <a:r>
                <a:rPr lang="en-US" sz="1637">
                  <a:solidFill>
                    <a:srgbClr val="FEFFFD"/>
                  </a:solidFill>
                  <a:latin typeface="Roboto Bold"/>
                </a:rPr>
                <a:t>EXPLORAR ESTABLIMENTS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0">
              <a:off x="0" y="3179509"/>
              <a:ext cx="746536" cy="828932"/>
              <a:chOff x="0" y="0"/>
              <a:chExt cx="5718809" cy="63500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718809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5718809">
                    <a:moveTo>
                      <a:pt x="2859405" y="0"/>
                    </a:moveTo>
                    <a:cubicBezTo>
                      <a:pt x="1280199" y="0"/>
                      <a:pt x="0" y="1421496"/>
                      <a:pt x="0" y="3175000"/>
                    </a:cubicBezTo>
                    <a:cubicBezTo>
                      <a:pt x="0" y="4928504"/>
                      <a:pt x="1280199" y="6350000"/>
                      <a:pt x="2859405" y="6350000"/>
                    </a:cubicBezTo>
                    <a:cubicBezTo>
                      <a:pt x="4438610" y="6350000"/>
                      <a:pt x="5718809" y="4928504"/>
                      <a:pt x="5718809" y="3175000"/>
                    </a:cubicBezTo>
                    <a:cubicBezTo>
                      <a:pt x="5718809" y="1421496"/>
                      <a:pt x="4438610" y="0"/>
                      <a:pt x="2859405" y="0"/>
                    </a:cubicBezTo>
                    <a:close/>
                  </a:path>
                </a:pathLst>
              </a:custGeom>
              <a:solidFill>
                <a:srgbClr val="101010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129413" y="3404082"/>
              <a:ext cx="487710" cy="3656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7"/>
                </a:lnSpc>
              </a:pPr>
              <a:r>
                <a:rPr lang="en-US" sz="1598">
                  <a:solidFill>
                    <a:srgbClr val="FEFFFD"/>
                  </a:solidFill>
                  <a:latin typeface="Roboto"/>
                </a:rPr>
                <a:t>3.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4028190" y="3103309"/>
              <a:ext cx="8815714" cy="928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51"/>
                </a:lnSpc>
              </a:pPr>
              <a:r>
                <a:rPr lang="en-US" sz="1844">
                  <a:solidFill>
                    <a:srgbClr val="FEFFFD"/>
                  </a:solidFill>
                  <a:latin typeface="Barlow"/>
                </a:rPr>
                <a:t>Els usuaris podran marcar els establiments com a preferits per accedir-hi de forma més ràpida.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1587382" y="3392220"/>
              <a:ext cx="1884382" cy="3654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91"/>
                </a:lnSpc>
              </a:pPr>
              <a:r>
                <a:rPr lang="en-US" sz="1637">
                  <a:solidFill>
                    <a:srgbClr val="FEFFFD"/>
                  </a:solidFill>
                  <a:latin typeface="Roboto Bold"/>
                </a:rPr>
                <a:t>PREFERITS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0">
              <a:off x="0" y="6314561"/>
              <a:ext cx="746536" cy="828932"/>
              <a:chOff x="0" y="0"/>
              <a:chExt cx="5718809" cy="63500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5718809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5718809">
                    <a:moveTo>
                      <a:pt x="2859405" y="0"/>
                    </a:moveTo>
                    <a:cubicBezTo>
                      <a:pt x="1280199" y="0"/>
                      <a:pt x="0" y="1421496"/>
                      <a:pt x="0" y="3175000"/>
                    </a:cubicBezTo>
                    <a:cubicBezTo>
                      <a:pt x="0" y="4928504"/>
                      <a:pt x="1280199" y="6350000"/>
                      <a:pt x="2859405" y="6350000"/>
                    </a:cubicBezTo>
                    <a:cubicBezTo>
                      <a:pt x="4438610" y="6350000"/>
                      <a:pt x="5718809" y="4928504"/>
                      <a:pt x="5718809" y="3175000"/>
                    </a:cubicBezTo>
                    <a:cubicBezTo>
                      <a:pt x="5718809" y="1421496"/>
                      <a:pt x="4438610" y="0"/>
                      <a:pt x="2859405" y="0"/>
                    </a:cubicBezTo>
                    <a:close/>
                  </a:path>
                </a:pathLst>
              </a:custGeom>
              <a:solidFill>
                <a:srgbClr val="10101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129413" y="6539134"/>
              <a:ext cx="487710" cy="3656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7"/>
                </a:lnSpc>
              </a:pPr>
              <a:r>
                <a:rPr lang="en-US" sz="1598">
                  <a:solidFill>
                    <a:srgbClr val="FEFFFD"/>
                  </a:solidFill>
                  <a:latin typeface="Roboto"/>
                </a:rPr>
                <a:t>5.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4028190" y="6266522"/>
              <a:ext cx="8815714" cy="14164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51"/>
                </a:lnSpc>
              </a:pPr>
              <a:r>
                <a:rPr lang="en-US" sz="1844">
                  <a:solidFill>
                    <a:srgbClr val="FEFFFD"/>
                  </a:solidFill>
                  <a:latin typeface="Barlow"/>
                </a:rPr>
                <a:t>Els usuaris seran notificats quan tinguin algun aliment caducat o quan es produeixi una comanda (establiments) o quan es creï una oferta (client).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1527874" y="6531774"/>
              <a:ext cx="2255952" cy="3654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91"/>
                </a:lnSpc>
              </a:pPr>
              <a:r>
                <a:rPr lang="en-US" sz="1637">
                  <a:solidFill>
                    <a:srgbClr val="FEFFFD"/>
                  </a:solidFill>
                  <a:latin typeface="Roboto Bold"/>
                </a:rPr>
                <a:t>NOTIFICACIONS</a:t>
              </a:r>
            </a:p>
          </p:txBody>
        </p:sp>
        <p:grpSp>
          <p:nvGrpSpPr>
            <p:cNvPr name="Group 24" id="24"/>
            <p:cNvGrpSpPr/>
            <p:nvPr/>
          </p:nvGrpSpPr>
          <p:grpSpPr>
            <a:xfrm rot="0">
              <a:off x="0" y="4724806"/>
              <a:ext cx="746536" cy="828932"/>
              <a:chOff x="0" y="0"/>
              <a:chExt cx="5718809" cy="63500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5718809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5718809">
                    <a:moveTo>
                      <a:pt x="2859405" y="0"/>
                    </a:moveTo>
                    <a:cubicBezTo>
                      <a:pt x="1280199" y="0"/>
                      <a:pt x="0" y="1421496"/>
                      <a:pt x="0" y="3175000"/>
                    </a:cubicBezTo>
                    <a:cubicBezTo>
                      <a:pt x="0" y="4928504"/>
                      <a:pt x="1280199" y="6350000"/>
                      <a:pt x="2859405" y="6350000"/>
                    </a:cubicBezTo>
                    <a:cubicBezTo>
                      <a:pt x="4438610" y="6350000"/>
                      <a:pt x="5718809" y="4928504"/>
                      <a:pt x="5718809" y="3175000"/>
                    </a:cubicBezTo>
                    <a:cubicBezTo>
                      <a:pt x="5718809" y="1421496"/>
                      <a:pt x="4438610" y="0"/>
                      <a:pt x="2859405" y="0"/>
                    </a:cubicBezTo>
                    <a:close/>
                  </a:path>
                </a:pathLst>
              </a:custGeom>
              <a:solidFill>
                <a:srgbClr val="101010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0">
              <a:off x="129413" y="4949380"/>
              <a:ext cx="487710" cy="3656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7"/>
                </a:lnSpc>
              </a:pPr>
              <a:r>
                <a:rPr lang="en-US" sz="1598">
                  <a:solidFill>
                    <a:srgbClr val="FEFFFD"/>
                  </a:solidFill>
                  <a:latin typeface="Roboto"/>
                </a:rPr>
                <a:t>4.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4028190" y="4719418"/>
              <a:ext cx="8815714" cy="928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51"/>
                </a:lnSpc>
              </a:pPr>
              <a:r>
                <a:rPr lang="en-US" sz="1844">
                  <a:solidFill>
                    <a:srgbClr val="FEFFFD"/>
                  </a:solidFill>
                  <a:latin typeface="Barlow"/>
                </a:rPr>
                <a:t>Els usuaris hauran de poder avaluar la qualitat de les comandes dels establiments.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1535019" y="4830121"/>
              <a:ext cx="2248807" cy="7482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91"/>
                </a:lnSpc>
              </a:pPr>
              <a:r>
                <a:rPr lang="en-US" sz="1637">
                  <a:solidFill>
                    <a:srgbClr val="FEFFFD"/>
                  </a:solidFill>
                  <a:latin typeface="Roboto Bold"/>
                </a:rPr>
                <a:t>AVALUAR ESTABLIMENTS</a:t>
              </a:r>
            </a:p>
          </p:txBody>
        </p:sp>
        <p:grpSp>
          <p:nvGrpSpPr>
            <p:cNvPr name="Group 29" id="29"/>
            <p:cNvGrpSpPr/>
            <p:nvPr/>
          </p:nvGrpSpPr>
          <p:grpSpPr>
            <a:xfrm rot="0">
              <a:off x="0" y="7861665"/>
              <a:ext cx="746536" cy="828932"/>
              <a:chOff x="0" y="0"/>
              <a:chExt cx="5718809" cy="63500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5718809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5718809">
                    <a:moveTo>
                      <a:pt x="2859405" y="0"/>
                    </a:moveTo>
                    <a:cubicBezTo>
                      <a:pt x="1280199" y="0"/>
                      <a:pt x="0" y="1421496"/>
                      <a:pt x="0" y="3175000"/>
                    </a:cubicBezTo>
                    <a:cubicBezTo>
                      <a:pt x="0" y="4928504"/>
                      <a:pt x="1280199" y="6350000"/>
                      <a:pt x="2859405" y="6350000"/>
                    </a:cubicBezTo>
                    <a:cubicBezTo>
                      <a:pt x="4438610" y="6350000"/>
                      <a:pt x="5718809" y="4928504"/>
                      <a:pt x="5718809" y="3175000"/>
                    </a:cubicBezTo>
                    <a:cubicBezTo>
                      <a:pt x="5718809" y="1421496"/>
                      <a:pt x="4438610" y="0"/>
                      <a:pt x="2859405" y="0"/>
                    </a:cubicBezTo>
                    <a:close/>
                  </a:path>
                </a:pathLst>
              </a:custGeom>
              <a:solidFill>
                <a:srgbClr val="101010"/>
              </a:solidFill>
            </p:spPr>
          </p:sp>
        </p:grpSp>
        <p:sp>
          <p:nvSpPr>
            <p:cNvPr name="TextBox 31" id="31"/>
            <p:cNvSpPr txBox="true"/>
            <p:nvPr/>
          </p:nvSpPr>
          <p:spPr>
            <a:xfrm rot="0">
              <a:off x="129413" y="8086238"/>
              <a:ext cx="487710" cy="3656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7"/>
                </a:lnSpc>
              </a:pPr>
              <a:r>
                <a:rPr lang="en-US" sz="1598">
                  <a:solidFill>
                    <a:srgbClr val="FEFFFD"/>
                  </a:solidFill>
                  <a:latin typeface="Roboto"/>
                </a:rPr>
                <a:t>6.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4028190" y="7813626"/>
              <a:ext cx="8815714" cy="928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51"/>
                </a:lnSpc>
              </a:pPr>
              <a:r>
                <a:rPr lang="en-US" sz="1844">
                  <a:solidFill>
                    <a:srgbClr val="FEFFFD"/>
                  </a:solidFill>
                  <a:latin typeface="Barlow"/>
                </a:rPr>
                <a:t>Els usuaris hauran de poder gestionar el seu rebost, els seus aliments i la data de caducitat de cada un.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1601166" y="7907577"/>
              <a:ext cx="1870598" cy="7482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91"/>
                </a:lnSpc>
              </a:pPr>
              <a:r>
                <a:rPr lang="en-US" sz="1637">
                  <a:solidFill>
                    <a:srgbClr val="FEFFFD"/>
                  </a:solidFill>
                  <a:latin typeface="Roboto Bold"/>
                </a:rPr>
                <a:t>GESTIONAR REBOST</a:t>
              </a:r>
            </a:p>
          </p:txBody>
        </p:sp>
        <p:grpSp>
          <p:nvGrpSpPr>
            <p:cNvPr name="Group 34" id="34"/>
            <p:cNvGrpSpPr/>
            <p:nvPr/>
          </p:nvGrpSpPr>
          <p:grpSpPr>
            <a:xfrm rot="0">
              <a:off x="0" y="9502964"/>
              <a:ext cx="746536" cy="828932"/>
              <a:chOff x="0" y="0"/>
              <a:chExt cx="5718809" cy="63500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5718809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5718809">
                    <a:moveTo>
                      <a:pt x="2859405" y="0"/>
                    </a:moveTo>
                    <a:cubicBezTo>
                      <a:pt x="1280199" y="0"/>
                      <a:pt x="0" y="1421496"/>
                      <a:pt x="0" y="3175000"/>
                    </a:cubicBezTo>
                    <a:cubicBezTo>
                      <a:pt x="0" y="4928504"/>
                      <a:pt x="1280199" y="6350000"/>
                      <a:pt x="2859405" y="6350000"/>
                    </a:cubicBezTo>
                    <a:cubicBezTo>
                      <a:pt x="4438610" y="6350000"/>
                      <a:pt x="5718809" y="4928504"/>
                      <a:pt x="5718809" y="3175000"/>
                    </a:cubicBezTo>
                    <a:cubicBezTo>
                      <a:pt x="5718809" y="1421496"/>
                      <a:pt x="4438610" y="0"/>
                      <a:pt x="2859405" y="0"/>
                    </a:cubicBezTo>
                    <a:close/>
                  </a:path>
                </a:pathLst>
              </a:custGeom>
              <a:solidFill>
                <a:srgbClr val="101010"/>
              </a:solidFill>
            </p:spPr>
          </p:sp>
        </p:grpSp>
        <p:sp>
          <p:nvSpPr>
            <p:cNvPr name="TextBox 36" id="36"/>
            <p:cNvSpPr txBox="true"/>
            <p:nvPr/>
          </p:nvSpPr>
          <p:spPr>
            <a:xfrm rot="0">
              <a:off x="129413" y="9727537"/>
              <a:ext cx="487710" cy="3656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7"/>
                </a:lnSpc>
              </a:pPr>
              <a:r>
                <a:rPr lang="en-US" sz="1598">
                  <a:solidFill>
                    <a:srgbClr val="FEFFFD"/>
                  </a:solidFill>
                  <a:latin typeface="Roboto"/>
                </a:rPr>
                <a:t>7.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4028190" y="9454925"/>
              <a:ext cx="8815714" cy="928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51"/>
                </a:lnSpc>
              </a:pPr>
              <a:r>
                <a:rPr lang="en-US" sz="1844">
                  <a:solidFill>
                    <a:srgbClr val="FEFFFD"/>
                  </a:solidFill>
                  <a:latin typeface="Barlow"/>
                </a:rPr>
                <a:t>Els usuaris hauran de poder afegir aliments al rebost mitjançant la fotografia d’un tiquet de compra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1559815" y="9370669"/>
              <a:ext cx="2224011" cy="11311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91"/>
                </a:lnSpc>
              </a:pPr>
              <a:r>
                <a:rPr lang="en-US" sz="1637">
                  <a:solidFill>
                    <a:srgbClr val="FEFFFD"/>
                  </a:solidFill>
                  <a:latin typeface="Roboto Bold"/>
                </a:rPr>
                <a:t>AFEGIR ELEMENTS AMB TIQUET</a:t>
              </a: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1028700" y="4647089"/>
            <a:ext cx="4917831" cy="935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72"/>
              </a:lnSpc>
            </a:pPr>
            <a:r>
              <a:rPr lang="en-US" sz="5824">
                <a:solidFill>
                  <a:srgbClr val="FEFFFD"/>
                </a:solidFill>
                <a:latin typeface="Roboto Bold"/>
              </a:rPr>
              <a:t>Objectius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2D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962085"/>
            <a:ext cx="12218106" cy="2162937"/>
            <a:chOff x="0" y="0"/>
            <a:chExt cx="16290808" cy="2883916"/>
          </a:xfrm>
        </p:grpSpPr>
        <p:sp>
          <p:nvSpPr>
            <p:cNvPr name="AutoShape 3" id="3"/>
            <p:cNvSpPr/>
            <p:nvPr/>
          </p:nvSpPr>
          <p:spPr>
            <a:xfrm>
              <a:off x="0" y="1466935"/>
              <a:ext cx="8145404" cy="0"/>
            </a:xfrm>
            <a:prstGeom prst="line">
              <a:avLst/>
            </a:prstGeom>
            <a:ln cap="rnd" w="50800">
              <a:solidFill>
                <a:srgbClr val="101010"/>
              </a:solidFill>
              <a:prstDash val="sysDot"/>
              <a:headEnd type="none" len="sm" w="sm"/>
              <a:tailEnd type="none" len="sm" w="sm"/>
            </a:ln>
          </p:spPr>
        </p:sp>
        <p:sp>
          <p:nvSpPr>
            <p:cNvPr name="TextBox 4" id="4"/>
            <p:cNvSpPr txBox="true"/>
            <p:nvPr/>
          </p:nvSpPr>
          <p:spPr>
            <a:xfrm rot="0">
              <a:off x="0" y="-45297"/>
              <a:ext cx="8145404" cy="11146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19"/>
                </a:lnSpc>
              </a:pPr>
              <a:r>
                <a:rPr lang="en-US" sz="2199">
                  <a:solidFill>
                    <a:srgbClr val="FEFFFD"/>
                  </a:solidFill>
                  <a:latin typeface="Barlow"/>
                </a:rPr>
                <a:t>Fase 0 (Gestió del projecte i documentació) </a:t>
              </a:r>
            </a:p>
            <a:p>
              <a:pPr algn="l">
                <a:lnSpc>
                  <a:spcPts val="3520"/>
                </a:lnSpc>
              </a:pPr>
              <a:r>
                <a:rPr lang="en-US" sz="2200">
                  <a:solidFill>
                    <a:srgbClr val="FEFFFD"/>
                  </a:solidFill>
                  <a:latin typeface="Barlow"/>
                </a:rPr>
                <a:t>28/02/24 - 21/05/24 → 8h/setmana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769279"/>
              <a:ext cx="8145404" cy="11146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19"/>
                </a:lnSpc>
              </a:pPr>
              <a:r>
                <a:rPr lang="en-US" sz="2199">
                  <a:solidFill>
                    <a:srgbClr val="FEFFFD"/>
                  </a:solidFill>
                  <a:latin typeface="Barlow"/>
                </a:rPr>
                <a:t>Fase 1 (Planificació del projecte) </a:t>
              </a:r>
            </a:p>
            <a:p>
              <a:pPr algn="l">
                <a:lnSpc>
                  <a:spcPts val="3520"/>
                </a:lnSpc>
              </a:pPr>
              <a:r>
                <a:rPr lang="en-US" sz="2200">
                  <a:solidFill>
                    <a:srgbClr val="FEFFFD"/>
                  </a:solidFill>
                  <a:latin typeface="Barlow"/>
                </a:rPr>
                <a:t>28/02/24 - 11/03/24 → 48h</a:t>
              </a:r>
            </a:p>
          </p:txBody>
        </p:sp>
        <p:sp>
          <p:nvSpPr>
            <p:cNvPr name="AutoShape 6" id="6"/>
            <p:cNvSpPr/>
            <p:nvPr/>
          </p:nvSpPr>
          <p:spPr>
            <a:xfrm>
              <a:off x="8145404" y="1466935"/>
              <a:ext cx="8145404" cy="0"/>
            </a:xfrm>
            <a:prstGeom prst="line">
              <a:avLst/>
            </a:prstGeom>
            <a:ln cap="rnd" w="50800">
              <a:solidFill>
                <a:srgbClr val="101010"/>
              </a:solidFill>
              <a:prstDash val="sysDot"/>
              <a:headEnd type="none" len="sm" w="sm"/>
              <a:tailEnd type="none" len="sm" w="sm"/>
            </a:ln>
          </p:spPr>
        </p:sp>
        <p:sp>
          <p:nvSpPr>
            <p:cNvPr name="TextBox 7" id="7"/>
            <p:cNvSpPr txBox="true"/>
            <p:nvPr/>
          </p:nvSpPr>
          <p:spPr>
            <a:xfrm rot="0">
              <a:off x="8145404" y="-95250"/>
              <a:ext cx="8145404" cy="11146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19"/>
                </a:lnSpc>
              </a:pPr>
              <a:r>
                <a:rPr lang="en-US" sz="2199">
                  <a:solidFill>
                    <a:srgbClr val="FEFFFD"/>
                  </a:solidFill>
                  <a:latin typeface="Barlow"/>
                </a:rPr>
                <a:t>Fase 2 (Disseny) </a:t>
              </a:r>
            </a:p>
            <a:p>
              <a:pPr algn="l">
                <a:lnSpc>
                  <a:spcPts val="3520"/>
                </a:lnSpc>
              </a:pPr>
              <a:r>
                <a:rPr lang="en-US" sz="2200">
                  <a:solidFill>
                    <a:srgbClr val="FEFFFD"/>
                  </a:solidFill>
                  <a:latin typeface="Barlow"/>
                </a:rPr>
                <a:t>12/03/24 - 03/04/24 → 80h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8145404" y="1769279"/>
              <a:ext cx="8145404" cy="11146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19"/>
                </a:lnSpc>
              </a:pPr>
              <a:r>
                <a:rPr lang="en-US" sz="2199">
                  <a:solidFill>
                    <a:srgbClr val="FEFFFD"/>
                  </a:solidFill>
                  <a:latin typeface="Barlow"/>
                </a:rPr>
                <a:t>Fase 3 (Implementació) </a:t>
              </a:r>
            </a:p>
            <a:p>
              <a:pPr algn="l">
                <a:lnSpc>
                  <a:spcPts val="3520"/>
                </a:lnSpc>
              </a:pPr>
              <a:r>
                <a:rPr lang="en-US" sz="2200">
                  <a:solidFill>
                    <a:srgbClr val="FEFFFD"/>
                  </a:solidFill>
                  <a:latin typeface="Barlow"/>
                </a:rPr>
                <a:t>04/04/24 - 20/05/24 → 264h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42203" y="4550428"/>
            <a:ext cx="17803594" cy="4517330"/>
          </a:xfrm>
          <a:custGeom>
            <a:avLst/>
            <a:gdLst/>
            <a:ahLst/>
            <a:cxnLst/>
            <a:rect r="r" b="b" t="t" l="l"/>
            <a:pathLst>
              <a:path h="4517330" w="17803594">
                <a:moveTo>
                  <a:pt x="0" y="0"/>
                </a:moveTo>
                <a:lnTo>
                  <a:pt x="17803594" y="0"/>
                </a:lnTo>
                <a:lnTo>
                  <a:pt x="17803594" y="4517330"/>
                </a:lnTo>
                <a:lnTo>
                  <a:pt x="0" y="4517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66653" y="592598"/>
            <a:ext cx="6271100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5250">
                <a:solidFill>
                  <a:srgbClr val="FEFFFD"/>
                </a:solidFill>
                <a:latin typeface="Roboto Bold"/>
              </a:rPr>
              <a:t>Planificació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3915519" y="2088101"/>
            <a:ext cx="2879184" cy="1910906"/>
            <a:chOff x="0" y="0"/>
            <a:chExt cx="3838912" cy="2547874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168" y="-38100"/>
              <a:ext cx="2944918" cy="484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Open Sans Bold"/>
                </a:rPr>
                <a:t>Hores dedicació</a:t>
              </a:r>
            </a:p>
          </p:txBody>
        </p:sp>
        <p:sp>
          <p:nvSpPr>
            <p:cNvPr name="AutoShape 13" id="13"/>
            <p:cNvSpPr/>
            <p:nvPr/>
          </p:nvSpPr>
          <p:spPr>
            <a:xfrm>
              <a:off x="168" y="746423"/>
              <a:ext cx="3838334" cy="25400"/>
            </a:xfrm>
            <a:prstGeom prst="line">
              <a:avLst/>
            </a:prstGeom>
            <a:ln cap="flat" w="50800">
              <a:solidFill>
                <a:srgbClr val="101010"/>
              </a:solidFill>
              <a:prstDash val="sysDot"/>
              <a:headEnd type="none" len="sm" w="sm"/>
              <a:tailEnd type="none" len="sm" w="sm"/>
            </a:ln>
          </p:spPr>
        </p:sp>
        <p:sp>
          <p:nvSpPr>
            <p:cNvPr name="TextBox 14" id="14"/>
            <p:cNvSpPr txBox="true"/>
            <p:nvPr/>
          </p:nvSpPr>
          <p:spPr>
            <a:xfrm rot="0">
              <a:off x="186" y="1088788"/>
              <a:ext cx="366114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"/>
                </a:rPr>
                <a:t>8h/dia dies no festius</a:t>
              </a:r>
            </a:p>
          </p:txBody>
        </p:sp>
        <p:sp>
          <p:nvSpPr>
            <p:cNvPr name="AutoShape 15" id="15"/>
            <p:cNvSpPr/>
            <p:nvPr/>
          </p:nvSpPr>
          <p:spPr>
            <a:xfrm>
              <a:off x="354" y="1752008"/>
              <a:ext cx="3838390" cy="25400"/>
            </a:xfrm>
            <a:prstGeom prst="line">
              <a:avLst/>
            </a:prstGeom>
            <a:ln cap="flat" w="50800">
              <a:solidFill>
                <a:srgbClr val="101010"/>
              </a:solidFill>
              <a:prstDash val="sysDot"/>
              <a:headEnd type="none" len="sm" w="sm"/>
              <a:tailEnd type="none" len="sm" w="sm"/>
            </a:ln>
          </p:spPr>
        </p:sp>
        <p:sp>
          <p:nvSpPr>
            <p:cNvPr name="TextBox 16" id="16"/>
            <p:cNvSpPr txBox="true"/>
            <p:nvPr/>
          </p:nvSpPr>
          <p:spPr>
            <a:xfrm rot="0">
              <a:off x="0" y="2098082"/>
              <a:ext cx="3661148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"/>
                </a:rPr>
                <a:t>4h/dia dies festius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67640"/>
            <a:ext cx="4719646" cy="10703305"/>
          </a:xfrm>
          <a:custGeom>
            <a:avLst/>
            <a:gdLst/>
            <a:ahLst/>
            <a:cxnLst/>
            <a:rect r="r" b="b" t="t" l="l"/>
            <a:pathLst>
              <a:path h="10703305" w="4719646">
                <a:moveTo>
                  <a:pt x="0" y="0"/>
                </a:moveTo>
                <a:lnTo>
                  <a:pt x="4719646" y="0"/>
                </a:lnTo>
                <a:lnTo>
                  <a:pt x="4719646" y="10703305"/>
                </a:lnTo>
                <a:lnTo>
                  <a:pt x="0" y="107033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1531" t="0" r="-3935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877383" y="1009650"/>
            <a:ext cx="10244007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39"/>
              </a:lnSpc>
            </a:pPr>
            <a:r>
              <a:rPr lang="en-US" sz="6450">
                <a:solidFill>
                  <a:srgbClr val="101010"/>
                </a:solidFill>
                <a:latin typeface="Roboto Bold"/>
              </a:rPr>
              <a:t>Plataforma i targets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877383" y="2425289"/>
            <a:ext cx="7925769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3F284B"/>
                </a:solidFill>
                <a:latin typeface="Barlow Light"/>
              </a:rPr>
              <a:t>Web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877383" y="3581458"/>
            <a:ext cx="7925769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1875">
                <a:solidFill>
                  <a:srgbClr val="3F284B"/>
                </a:solidFill>
                <a:latin typeface="Barlow"/>
              </a:rPr>
              <a:t>La plataforma web és una de les més accessibles i universals, permetent als usuaris accedir a aplicacions des de qualsevol navegador sense necessitat d'instal·lar cap programari addicional.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560988" y="4732580"/>
            <a:ext cx="7925769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3F284B"/>
                </a:solidFill>
                <a:latin typeface="Barlow Light"/>
              </a:rPr>
              <a:t>Android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124477" y="5718418"/>
            <a:ext cx="7925769" cy="133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25"/>
              </a:lnSpc>
            </a:pPr>
            <a:r>
              <a:rPr lang="en-US" sz="1875">
                <a:solidFill>
                  <a:srgbClr val="3F284B"/>
                </a:solidFill>
                <a:latin typeface="Barlow"/>
              </a:rPr>
              <a:t>Android és el sistema operatiu més utilitzat en dispositius mòbils en tot el món i Ionic junt amb Capacitor.js ofereix una manera eficient i versàtil per desenvolupar aplicacions mòbils que poden aprofitar al màxim les seves capacitats i funcions. Com les notificacions, el sensor GPS...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877383" y="7504355"/>
            <a:ext cx="7925769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3F284B"/>
                </a:solidFill>
                <a:latin typeface="Barlow Light"/>
              </a:rPr>
              <a:t>iOS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877383" y="8490193"/>
            <a:ext cx="7925769" cy="133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1875">
                <a:solidFill>
                  <a:srgbClr val="3F284B"/>
                </a:solidFill>
                <a:latin typeface="Barlow"/>
              </a:rPr>
              <a:t>iOS és el sistema operatiu desenvolupat per Apple, àmpliament reconegut per la seva seguretat, estabilitat i experiència d'usuari prèmium en dispositius com l'iPhone i l'iPad. Ionic i Capacitor.js també proporcionen eines per a compilar l'aplicació per a iOS.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1010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779993"/>
            <a:ext cx="6379175" cy="4727013"/>
            <a:chOff x="0" y="0"/>
            <a:chExt cx="8505567" cy="6302685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12065"/>
              <a:ext cx="8505567" cy="4391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640"/>
                </a:lnSpc>
              </a:pPr>
              <a:r>
                <a:rPr lang="en-US" sz="7200">
                  <a:solidFill>
                    <a:srgbClr val="FEFFFD"/>
                  </a:solidFill>
                  <a:latin typeface="Roboto Bold"/>
                </a:rPr>
                <a:t>Tècniques de disseny centrat en l’usuari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940610"/>
              <a:ext cx="8505567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>
                  <a:solidFill>
                    <a:srgbClr val="FEFFFD"/>
                  </a:solidFill>
                  <a:latin typeface="Barlow"/>
                </a:rPr>
                <a:t>Tècniques utilitzades en la fase d'anàlisi  de disseny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808571" y="1584618"/>
            <a:ext cx="6730076" cy="7117764"/>
            <a:chOff x="0" y="0"/>
            <a:chExt cx="8973435" cy="9490352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8973435" cy="578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FEFFFD"/>
                  </a:solidFill>
                  <a:latin typeface="Roboto Bold"/>
                </a:rPr>
                <a:t>BENCHMARKING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65891"/>
              <a:ext cx="8973435" cy="11051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20"/>
                </a:lnSpc>
              </a:pPr>
              <a:r>
                <a:rPr lang="en-US" sz="2200">
                  <a:solidFill>
                    <a:srgbClr val="FEFFFD"/>
                  </a:solidFill>
                  <a:latin typeface="Barlow"/>
                </a:rPr>
                <a:t>S'ha dut a terme un anàlisi de Benchmarking per a estudiar la competència.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557791"/>
              <a:ext cx="8973435" cy="578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FEFFFD"/>
                  </a:solidFill>
                  <a:latin typeface="Roboto Bold"/>
                </a:rPr>
                <a:t>ENTREVISTES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4283466"/>
              <a:ext cx="8973435" cy="16893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20"/>
                </a:lnSpc>
              </a:pPr>
              <a:r>
                <a:rPr lang="en-US" sz="2200">
                  <a:solidFill>
                    <a:srgbClr val="FEFFFD"/>
                  </a:solidFill>
                  <a:latin typeface="Barlow"/>
                </a:rPr>
                <a:t>Es duen a terme entrevistes als usuaris per a tenir una visió més clara del que esperaria un usuari final de l'aplicació.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7075365"/>
              <a:ext cx="8973435" cy="578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FEFFFD"/>
                  </a:solidFill>
                  <a:latin typeface="Roboto Bold"/>
                </a:rPr>
                <a:t>AVALUACIÓ HEURÍSTICA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7801040"/>
              <a:ext cx="8973435" cy="16893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20"/>
                </a:lnSpc>
              </a:pPr>
              <a:r>
                <a:rPr lang="en-US" sz="2200">
                  <a:solidFill>
                    <a:srgbClr val="FEFFFD"/>
                  </a:solidFill>
                  <a:latin typeface="Barlow"/>
                </a:rPr>
                <a:t>Durant totes les etapes posteriors es tindran en compte els items de l’avaluació heurística per a que l’aplicació compleixi certs requisits minims sobre usabilitat.</a:t>
              </a:r>
            </a:p>
          </p:txBody>
        </p:sp>
        <p:sp>
          <p:nvSpPr>
            <p:cNvPr name="AutoShape 12" id="12"/>
            <p:cNvSpPr/>
            <p:nvPr/>
          </p:nvSpPr>
          <p:spPr>
            <a:xfrm>
              <a:off x="0" y="2731119"/>
              <a:ext cx="8973435" cy="0"/>
            </a:xfrm>
            <a:prstGeom prst="line">
              <a:avLst/>
            </a:prstGeom>
            <a:ln cap="rnd" w="50800">
              <a:solidFill>
                <a:srgbClr val="2E2D2D"/>
              </a:solidFill>
              <a:prstDash val="sysDot"/>
              <a:headEnd type="none" len="sm" w="sm"/>
              <a:tailEnd type="none" len="sm" w="sm"/>
            </a:ln>
          </p:spPr>
        </p:sp>
        <p:sp>
          <p:nvSpPr>
            <p:cNvPr name="AutoShape 13" id="13"/>
            <p:cNvSpPr/>
            <p:nvPr/>
          </p:nvSpPr>
          <p:spPr>
            <a:xfrm>
              <a:off x="0" y="6248693"/>
              <a:ext cx="8973435" cy="0"/>
            </a:xfrm>
            <a:prstGeom prst="line">
              <a:avLst/>
            </a:prstGeom>
            <a:ln cap="rnd" w="50800">
              <a:solidFill>
                <a:srgbClr val="2E2D2D"/>
              </a:solidFill>
              <a:prstDash val="sysDot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1010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779993"/>
            <a:ext cx="6612971" cy="4727013"/>
            <a:chOff x="0" y="0"/>
            <a:chExt cx="8817294" cy="6302685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12065"/>
              <a:ext cx="8817294" cy="4391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640"/>
                </a:lnSpc>
              </a:pPr>
              <a:r>
                <a:rPr lang="en-US" sz="7200">
                  <a:solidFill>
                    <a:srgbClr val="FEFFFD"/>
                  </a:solidFill>
                  <a:latin typeface="Roboto Bold"/>
                </a:rPr>
                <a:t>Tècniques de disseny centrat en l’usuari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940610"/>
              <a:ext cx="8817294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>
                  <a:solidFill>
                    <a:srgbClr val="FEFFFD"/>
                  </a:solidFill>
                  <a:latin typeface="Barlow"/>
                </a:rPr>
                <a:t>Tècniques utilitzades en la fase de disseny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641671" y="927393"/>
            <a:ext cx="6635926" cy="8432214"/>
            <a:chOff x="0" y="0"/>
            <a:chExt cx="8847901" cy="11242952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8847901" cy="578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FEFFFD"/>
                  </a:solidFill>
                  <a:latin typeface="Roboto Bold"/>
                </a:rPr>
                <a:t>PERFILS D’USUARI I POINTS OF VIEW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65891"/>
              <a:ext cx="8847901" cy="22735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20"/>
                </a:lnSpc>
              </a:pPr>
              <a:r>
                <a:rPr lang="en-US" sz="2200">
                  <a:solidFill>
                    <a:srgbClr val="FEFFFD"/>
                  </a:solidFill>
                  <a:latin typeface="Barlow"/>
                </a:rPr>
                <a:t>Gràcies a l'anàlisi feta anteriorment es dedueix mitjançant aquesta tècnica, els perfils d'usuari que utilitzaran l'aplicació juntament amb les seves necessitats.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4141991"/>
              <a:ext cx="8847901" cy="578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FEFFFD"/>
                  </a:solidFill>
                  <a:latin typeface="Roboto Bold"/>
                </a:rPr>
                <a:t>SKETCHS I PROTOTIPATGE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4867666"/>
              <a:ext cx="8847901" cy="22735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20"/>
                </a:lnSpc>
              </a:pPr>
              <a:r>
                <a:rPr lang="en-US" sz="2200">
                  <a:solidFill>
                    <a:srgbClr val="FEFFFD"/>
                  </a:solidFill>
                  <a:latin typeface="Barlow"/>
                </a:rPr>
                <a:t>Prenent de base les anàlisis i l'avaluació heurística es comença esbossant un prototip a mà alçada. Un cop s'obté l'estructura principal, es procedeix a crear un prototip d'alta fidelitat amb Figma.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8243765"/>
              <a:ext cx="8847901" cy="578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FEFFFD"/>
                  </a:solidFill>
                  <a:latin typeface="Roboto Bold"/>
                </a:rPr>
                <a:t>TESTS AMB USUARIS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8969440"/>
              <a:ext cx="8847901" cy="22735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20"/>
                </a:lnSpc>
              </a:pPr>
              <a:r>
                <a:rPr lang="en-US" sz="2200">
                  <a:solidFill>
                    <a:srgbClr val="FEFFFD"/>
                  </a:solidFill>
                  <a:latin typeface="Barlow"/>
                </a:rPr>
                <a:t>Gràcies a haver fet un prototip d'alta fidelitat, es poden fer tests amb usuaris abans d'implementar l'aplicació. D'aquesta manera s'aconsegueixen corregir certs aspectes importants abans d'implementar-los</a:t>
              </a:r>
            </a:p>
          </p:txBody>
        </p:sp>
        <p:sp>
          <p:nvSpPr>
            <p:cNvPr name="AutoShape 12" id="12"/>
            <p:cNvSpPr/>
            <p:nvPr/>
          </p:nvSpPr>
          <p:spPr>
            <a:xfrm>
              <a:off x="0" y="3315319"/>
              <a:ext cx="8847901" cy="0"/>
            </a:xfrm>
            <a:prstGeom prst="line">
              <a:avLst/>
            </a:prstGeom>
            <a:ln cap="rnd" w="50800">
              <a:solidFill>
                <a:srgbClr val="2E2D2D"/>
              </a:solidFill>
              <a:prstDash val="sysDot"/>
              <a:headEnd type="none" len="sm" w="sm"/>
              <a:tailEnd type="none" len="sm" w="sm"/>
            </a:ln>
          </p:spPr>
        </p:sp>
        <p:sp>
          <p:nvSpPr>
            <p:cNvPr name="AutoShape 13" id="13"/>
            <p:cNvSpPr/>
            <p:nvPr/>
          </p:nvSpPr>
          <p:spPr>
            <a:xfrm>
              <a:off x="0" y="7417093"/>
              <a:ext cx="8847901" cy="0"/>
            </a:xfrm>
            <a:prstGeom prst="line">
              <a:avLst/>
            </a:prstGeom>
            <a:ln cap="rnd" w="50800">
              <a:solidFill>
                <a:srgbClr val="2E2D2D"/>
              </a:solidFill>
              <a:prstDash val="sysDot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692" t="0" r="-5625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53962" y="3480195"/>
            <a:ext cx="16380075" cy="3326610"/>
          </a:xfrm>
          <a:custGeom>
            <a:avLst/>
            <a:gdLst/>
            <a:ahLst/>
            <a:cxnLst/>
            <a:rect r="r" b="b" t="t" l="l"/>
            <a:pathLst>
              <a:path h="3326610" w="16380075">
                <a:moveTo>
                  <a:pt x="0" y="0"/>
                </a:moveTo>
                <a:lnTo>
                  <a:pt x="16380076" y="0"/>
                </a:lnTo>
                <a:lnTo>
                  <a:pt x="16380076" y="3326610"/>
                </a:lnTo>
                <a:lnTo>
                  <a:pt x="0" y="33266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955840" y="1019175"/>
            <a:ext cx="14376319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FEFFFD"/>
                </a:solidFill>
                <a:latin typeface="Roboto Bold"/>
              </a:rPr>
              <a:t>Arquitectura general de l’aplicació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DAGGt9wjNzU</dc:identifier>
  <dcterms:modified xsi:type="dcterms:W3CDTF">2011-08-01T06:04:30Z</dcterms:modified>
  <cp:revision>1</cp:revision>
  <dc:title>FlyFood</dc:title>
</cp:coreProperties>
</file>