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594f88993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594f88993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1e41265e8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1e41265e8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594f88993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594f88993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1e41265e8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1e41265e8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594f88993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e594f88993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594f88993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594f88993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594f88993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594f88993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1e41265e8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1e41265e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1e41265e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1e41265e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1e41265e8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1e41265e8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1e41265e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1e41265e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1e41265e8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1e41265e8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594f88993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594f88993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://www.eagenda.live/calendar/3e3517d2-c4bc-4b5e-b06b-df4718681942" TargetMode="External"/><Relationship Id="rId5" Type="http://schemas.openxmlformats.org/officeDocument/2006/relationships/hyperlink" Target="https://admin.eagenda.live/" TargetMode="External"/><Relationship Id="rId6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37.png"/><Relationship Id="rId6" Type="http://schemas.openxmlformats.org/officeDocument/2006/relationships/image" Target="../media/image31.png"/><Relationship Id="rId7" Type="http://schemas.openxmlformats.org/officeDocument/2006/relationships/image" Target="../media/image29.png"/><Relationship Id="rId8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22" Type="http://schemas.openxmlformats.org/officeDocument/2006/relationships/image" Target="../media/image20.png"/><Relationship Id="rId21" Type="http://schemas.openxmlformats.org/officeDocument/2006/relationships/image" Target="../media/image43.png"/><Relationship Id="rId24" Type="http://schemas.openxmlformats.org/officeDocument/2006/relationships/image" Target="../media/image22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26" Type="http://schemas.openxmlformats.org/officeDocument/2006/relationships/image" Target="../media/image42.png"/><Relationship Id="rId25" Type="http://schemas.openxmlformats.org/officeDocument/2006/relationships/image" Target="../media/image44.png"/><Relationship Id="rId28" Type="http://schemas.openxmlformats.org/officeDocument/2006/relationships/image" Target="../media/image24.png"/><Relationship Id="rId27" Type="http://schemas.openxmlformats.org/officeDocument/2006/relationships/image" Target="../media/image23.png"/><Relationship Id="rId5" Type="http://schemas.openxmlformats.org/officeDocument/2006/relationships/image" Target="../media/image9.png"/><Relationship Id="rId6" Type="http://schemas.openxmlformats.org/officeDocument/2006/relationships/image" Target="../media/image40.png"/><Relationship Id="rId29" Type="http://schemas.openxmlformats.org/officeDocument/2006/relationships/image" Target="../media/image3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30" Type="http://schemas.openxmlformats.org/officeDocument/2006/relationships/image" Target="../media/image35.png"/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image" Target="../media/image27.png"/><Relationship Id="rId12" Type="http://schemas.openxmlformats.org/officeDocument/2006/relationships/image" Target="../media/image8.png"/><Relationship Id="rId15" Type="http://schemas.openxmlformats.org/officeDocument/2006/relationships/image" Target="../media/image21.png"/><Relationship Id="rId14" Type="http://schemas.openxmlformats.org/officeDocument/2006/relationships/image" Target="../media/image12.png"/><Relationship Id="rId17" Type="http://schemas.openxmlformats.org/officeDocument/2006/relationships/image" Target="../media/image25.png"/><Relationship Id="rId16" Type="http://schemas.openxmlformats.org/officeDocument/2006/relationships/image" Target="../media/image15.png"/><Relationship Id="rId19" Type="http://schemas.openxmlformats.org/officeDocument/2006/relationships/image" Target="../media/image19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Gestor de cites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eAgenda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3500" y="3894875"/>
            <a:ext cx="5193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Víctor Simón Aguilera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Grau en Enginyeria Informàtica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J2EE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Juny 2024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477000" y="4404600"/>
            <a:ext cx="522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Albert Grau Perisé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Santi Caballe Llobet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</a:t>
            </a:r>
            <a:r>
              <a:rPr lang="ca"/>
              <a:t>. Implementació - Productes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225125" y="2305600"/>
            <a:ext cx="3108300" cy="27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Backend: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eagenda-user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eagenda-bookings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eagenda-calendar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Frontend: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eagenda-website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eagenda-backoffice-fe</a:t>
            </a: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230525" y="1520600"/>
            <a:ext cx="8580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Exemple calendari de cites</a:t>
            </a: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ca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http://www.eagenda.live/calendar/3e3517d2-c4bc-4b5e-b06b-df4718681942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Panell administració: </a:t>
            </a:r>
            <a:r>
              <a:rPr lang="ca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https://admin.eagenda.live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9300" y="2343150"/>
            <a:ext cx="268811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 Implementació - </a:t>
            </a:r>
            <a:r>
              <a:rPr lang="ca"/>
              <a:t>Núvol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2" y="1530549"/>
            <a:ext cx="1922992" cy="10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0050" y="1530550"/>
            <a:ext cx="1692850" cy="29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00" y="2896125"/>
            <a:ext cx="1923000" cy="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338850" y="1231125"/>
            <a:ext cx="17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EC2 - Backend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87900" y="2567913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S3 - Frontend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900" y="4219900"/>
            <a:ext cx="192300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387900" y="3837796"/>
            <a:ext cx="226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RDS - Base de dades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409875" y="1231125"/>
            <a:ext cx="17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 Gateway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0" name="Google Shape;190;p23"/>
          <p:cNvGrpSpPr/>
          <p:nvPr/>
        </p:nvGrpSpPr>
        <p:grpSpPr>
          <a:xfrm>
            <a:off x="4262050" y="1530550"/>
            <a:ext cx="4794000" cy="3192300"/>
            <a:chOff x="4262050" y="1808125"/>
            <a:chExt cx="4794000" cy="3192300"/>
          </a:xfrm>
        </p:grpSpPr>
        <p:sp>
          <p:nvSpPr>
            <p:cNvPr id="191" name="Google Shape;191;p23"/>
            <p:cNvSpPr/>
            <p:nvPr/>
          </p:nvSpPr>
          <p:spPr>
            <a:xfrm>
              <a:off x="4262050" y="1808125"/>
              <a:ext cx="4794000" cy="31923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2" name="Google Shape;192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40150" y="2075385"/>
              <a:ext cx="4513750" cy="26577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3"/>
          <p:cNvSpPr txBox="1"/>
          <p:nvPr/>
        </p:nvSpPr>
        <p:spPr>
          <a:xfrm>
            <a:off x="5476925" y="1144125"/>
            <a:ext cx="21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Arquitectura al núvol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</a:t>
            </a:r>
            <a:r>
              <a:rPr lang="ca"/>
              <a:t>. Demostracions - Pàgina web</a:t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75" y="1483175"/>
            <a:ext cx="4365301" cy="20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9750" y="2522775"/>
            <a:ext cx="4616350" cy="24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4. Demostracions - Panell administració</a:t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500" y="3026175"/>
            <a:ext cx="3931650" cy="18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9325" y="1371350"/>
            <a:ext cx="2410550" cy="2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6050" y="1371338"/>
            <a:ext cx="3208821" cy="14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5</a:t>
            </a:r>
            <a:r>
              <a:rPr lang="ca"/>
              <a:t>. Conclusions</a:t>
            </a:r>
            <a:endParaRPr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El projecte ha servit per a posar en pràctica els coneixements adquirits al grau, en especial l'adquirit a l'itinerari d'enginyeria del programari.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La </a:t>
            </a:r>
            <a:r>
              <a:rPr lang="ca"/>
              <a:t>corba</a:t>
            </a:r>
            <a:r>
              <a:rPr lang="ca"/>
              <a:t> </a:t>
            </a:r>
            <a:r>
              <a:rPr lang="ca"/>
              <a:t>d'aprenentatge</a:t>
            </a:r>
            <a:r>
              <a:rPr lang="ca"/>
              <a:t> d’un projecte amb frontend, backend i infrastructura requereix temps per adquirir i entendre les diferents parts.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La gestió d'un projecte amb el mètode de cascada és complicada de complir, ja que sorgeixen problemes o requisits enmig de la implementació del projecte que no s'havien tingut en compte a l'anàlisi.</a:t>
            </a:r>
            <a:br>
              <a:rPr lang="ca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La capa gratuïta d’AWS no sembla prou potent per a aplicacions Java.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800"/>
              <a:t>Índex</a:t>
            </a:r>
            <a:endParaRPr sz="380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87900" y="1489825"/>
            <a:ext cx="8368200" cy="33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191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AutoNum type="arabicPeriod"/>
            </a:pPr>
            <a:r>
              <a:rPr lang="ca" sz="3000">
                <a:latin typeface="Roboto Slab"/>
                <a:ea typeface="Roboto Slab"/>
                <a:cs typeface="Roboto Slab"/>
                <a:sym typeface="Roboto Slab"/>
              </a:rPr>
              <a:t>Presentació</a:t>
            </a:r>
            <a:endParaRPr sz="3000">
              <a:latin typeface="Roboto Slab"/>
              <a:ea typeface="Roboto Slab"/>
              <a:cs typeface="Roboto Slab"/>
              <a:sym typeface="Roboto Slab"/>
            </a:endParaRPr>
          </a:p>
          <a:p>
            <a:pPr indent="-4191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AutoNum type="arabicPeriod"/>
            </a:pPr>
            <a:r>
              <a:rPr lang="ca" sz="3000">
                <a:latin typeface="Roboto Slab"/>
                <a:ea typeface="Roboto Slab"/>
                <a:cs typeface="Roboto Slab"/>
                <a:sym typeface="Roboto Slab"/>
              </a:rPr>
              <a:t>Anàlisi i disseny</a:t>
            </a:r>
            <a:endParaRPr sz="3000">
              <a:latin typeface="Roboto Slab"/>
              <a:ea typeface="Roboto Slab"/>
              <a:cs typeface="Roboto Slab"/>
              <a:sym typeface="Roboto Slab"/>
            </a:endParaRPr>
          </a:p>
          <a:p>
            <a:pPr indent="-4191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AutoNum type="arabicPeriod"/>
            </a:pPr>
            <a:r>
              <a:rPr lang="ca" sz="3000">
                <a:latin typeface="Roboto Slab"/>
                <a:ea typeface="Roboto Slab"/>
                <a:cs typeface="Roboto Slab"/>
                <a:sym typeface="Roboto Slab"/>
              </a:rPr>
              <a:t>Implementació</a:t>
            </a:r>
            <a:endParaRPr sz="3000">
              <a:latin typeface="Roboto Slab"/>
              <a:ea typeface="Roboto Slab"/>
              <a:cs typeface="Roboto Slab"/>
              <a:sym typeface="Roboto Slab"/>
            </a:endParaRPr>
          </a:p>
          <a:p>
            <a:pPr indent="-4191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AutoNum type="arabicPeriod"/>
            </a:pPr>
            <a:r>
              <a:rPr lang="ca" sz="3000">
                <a:latin typeface="Roboto Slab"/>
                <a:ea typeface="Roboto Slab"/>
                <a:cs typeface="Roboto Slab"/>
                <a:sym typeface="Roboto Slab"/>
              </a:rPr>
              <a:t>Demostracions</a:t>
            </a:r>
            <a:endParaRPr sz="3000">
              <a:latin typeface="Roboto Slab"/>
              <a:ea typeface="Roboto Slab"/>
              <a:cs typeface="Roboto Slab"/>
              <a:sym typeface="Roboto Slab"/>
            </a:endParaRPr>
          </a:p>
          <a:p>
            <a:pPr indent="-4191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AutoNum type="arabicPeriod"/>
            </a:pPr>
            <a:r>
              <a:rPr lang="ca" sz="3000">
                <a:latin typeface="Roboto Slab"/>
                <a:ea typeface="Roboto Slab"/>
                <a:cs typeface="Roboto Slab"/>
                <a:sym typeface="Roboto Slab"/>
              </a:rPr>
              <a:t>Conclusions</a:t>
            </a:r>
            <a:endParaRPr sz="3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ca"/>
              <a:t>Presentació - Descripció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Problemàtica</a:t>
            </a:r>
            <a:r>
              <a:rPr lang="ca"/>
              <a:t> a solucionar: </a:t>
            </a:r>
            <a:r>
              <a:rPr lang="ca"/>
              <a:t>planificació</a:t>
            </a:r>
            <a:r>
              <a:rPr lang="ca"/>
              <a:t> de cites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Reservar un servei (</a:t>
            </a:r>
            <a:r>
              <a:rPr lang="ca"/>
              <a:t>fisioteràpia</a:t>
            </a:r>
            <a:r>
              <a:rPr lang="ca"/>
              <a:t>, </a:t>
            </a:r>
            <a:r>
              <a:rPr lang="ca"/>
              <a:t>odontologia</a:t>
            </a:r>
            <a:r>
              <a:rPr lang="ca"/>
              <a:t>, perruqueria, …)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Planificar reunions (entrevista, informació d’un producte, consulta administrativa, 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Solució proposada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Prova de concepte d’una p</a:t>
            </a:r>
            <a:r>
              <a:rPr lang="ca"/>
              <a:t>lataforma web de </a:t>
            </a:r>
            <a:br>
              <a:rPr lang="ca"/>
            </a:br>
            <a:r>
              <a:rPr lang="ca"/>
              <a:t>gestió de cites.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a"/>
              <a:t>El calendari de disponibilitat serà </a:t>
            </a:r>
            <a:r>
              <a:rPr lang="ca"/>
              <a:t>accessible</a:t>
            </a:r>
            <a:r>
              <a:rPr lang="ca"/>
              <a:t> a través </a:t>
            </a:r>
            <a:br>
              <a:rPr lang="ca"/>
            </a:br>
            <a:r>
              <a:rPr lang="ca"/>
              <a:t>d’un calendari dinàmic, disponible a través d’un enllaç</a:t>
            </a:r>
            <a:br>
              <a:rPr lang="ca"/>
            </a:br>
            <a:r>
              <a:rPr lang="ca"/>
              <a:t>personal o d’empresa.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50" y="2648725"/>
            <a:ext cx="2993451" cy="18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ca"/>
              <a:t>Presentació - Objectius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87900" y="1489825"/>
            <a:ext cx="4184100" cy="31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 u="sng"/>
              <a:t>Objectius generals</a:t>
            </a:r>
            <a:endParaRPr sz="1500" u="sng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Posar a prova les </a:t>
            </a:r>
            <a:r>
              <a:rPr lang="ca" sz="1500"/>
              <a:t>habilitats i competències adquirides al GEI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Desenvolupament basat en arquitectura de microserveis i emprant arquitectura hexagonal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Backend: JavaEE, SpringBoot, PostgreSQL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Frontend: ReactJS, MaterialUI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Autenticació amb OAuth2.0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36750" y="1449000"/>
            <a:ext cx="4184100" cy="31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 u="sng"/>
              <a:t>Objectius del projecte</a:t>
            </a:r>
            <a:endParaRPr sz="1500" u="sng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Desenvolupament d’una web que mostra un calendari dinàmic per a cada usuari.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Creació d’un panell d’administració per a gestionar la disponibilitat.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Desplegament de l’aplicació a AWS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ca"/>
              <a:t>Presentació - Mètode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87900" y="1489825"/>
            <a:ext cx="4184100" cy="31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/>
              <a:t>Pel projecte s'ha seguit el mètode de cascada amb les següents fases: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Pla de treball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Anàlisi i disseny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Implementació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a" sz="1500"/>
              <a:t>Memòria i presentació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900" y="2231250"/>
            <a:ext cx="540067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Anàlisi i disseny - Actors i Casos </a:t>
            </a:r>
            <a:r>
              <a:rPr lang="ca"/>
              <a:t>d'ús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7900" y="1489825"/>
            <a:ext cx="2969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Dos actors: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Administrador</a:t>
            </a:r>
            <a:r>
              <a:rPr lang="ca"/>
              <a:t> del calendari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Demandant de cita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Tres microserveis: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User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Calendar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Booking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4000" y="1110750"/>
            <a:ext cx="4987849" cy="38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Anàlisi i disseny - Model base de dades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48850" y="1549700"/>
            <a:ext cx="3657600" cy="31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/>
              <a:t>Cada microservei té la seva pròpia base de dades.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000"/>
              <a:t>Users: Taula user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000"/>
              <a:t>Booking: Taula booking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000"/>
              <a:t>Calendar: Taules calendar_settings, </a:t>
            </a:r>
            <a:br>
              <a:rPr lang="ca" sz="6000"/>
            </a:br>
            <a:r>
              <a:rPr lang="ca" sz="6000"/>
              <a:t>blocked_availability,  recurrent_availability i manual_availability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625" y="1753850"/>
            <a:ext cx="5326500" cy="251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Anàlisi i disseny - Arquitectura Hexagonal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87900" y="1489825"/>
            <a:ext cx="4439100" cy="30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/>
              <a:t>L’arquitectura hexagonal està dividida en tres capes.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000"/>
              <a:t>La capa de </a:t>
            </a:r>
            <a:r>
              <a:rPr b="1" lang="ca" sz="6000"/>
              <a:t>domini</a:t>
            </a:r>
            <a:r>
              <a:rPr lang="ca" sz="6000"/>
              <a:t>: En aquesta capa trobarem els models de l’aplicació i la lògica principal.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000"/>
              <a:t>La capa </a:t>
            </a:r>
            <a:r>
              <a:rPr b="1" lang="ca" sz="6000"/>
              <a:t>d’aplicació</a:t>
            </a:r>
            <a:r>
              <a:rPr lang="ca" sz="6000"/>
              <a:t>: En aquesta capa trobarem els casos d’ús de l’aplicació.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000"/>
              <a:t>La capa </a:t>
            </a:r>
            <a:r>
              <a:rPr b="1" lang="ca" sz="6000"/>
              <a:t>d’infraestructura</a:t>
            </a:r>
            <a:r>
              <a:rPr lang="ca" sz="6000"/>
              <a:t>: En aquesta capa trobarem els elements que actuen com a punt d'entrada o sortida de la nostra aplicació, en el nostre cas els controladors d'una API Rest, les bases de dades i els enviaments d'emails.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000" y="1524000"/>
            <a:ext cx="32004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 Implementació - Eines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8800" cy="37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21"/>
          <p:cNvGrpSpPr/>
          <p:nvPr/>
        </p:nvGrpSpPr>
        <p:grpSpPr>
          <a:xfrm>
            <a:off x="175500" y="3005863"/>
            <a:ext cx="2824800" cy="1470600"/>
            <a:chOff x="238675" y="2526575"/>
            <a:chExt cx="2824800" cy="1470600"/>
          </a:xfrm>
        </p:grpSpPr>
        <p:sp>
          <p:nvSpPr>
            <p:cNvPr id="130" name="Google Shape;130;p21"/>
            <p:cNvSpPr/>
            <p:nvPr/>
          </p:nvSpPr>
          <p:spPr>
            <a:xfrm>
              <a:off x="238675" y="2526575"/>
              <a:ext cx="2824800" cy="1470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https://cdn0.iconfinder.com/data/icons/logos-brands-in-colors/128/react-512.png" id="131" name="Google Shape;13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1575" y="2733775"/>
              <a:ext cx="1056200" cy="105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miro.medium.com/v2/resize:fit:1400/1*Smbj_VLH7JRp9GhLaKyiUQ.png" id="132" name="Google Shape;13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27777" y="2526589"/>
              <a:ext cx="1113581" cy="627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pload.wikimedia.org/wikipedia/commons/thumb/3/35/Axios_logo_%282017%29.svg/2560px-Axios_logo_%282017%29.svg.png" id="133" name="Google Shape;133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92013" y="3063613"/>
              <a:ext cx="958800" cy="249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21"/>
          <p:cNvGrpSpPr/>
          <p:nvPr/>
        </p:nvGrpSpPr>
        <p:grpSpPr>
          <a:xfrm>
            <a:off x="175500" y="1144113"/>
            <a:ext cx="8793000" cy="1507175"/>
            <a:chOff x="263175" y="1144125"/>
            <a:chExt cx="8793000" cy="1507175"/>
          </a:xfrm>
        </p:grpSpPr>
        <p:sp>
          <p:nvSpPr>
            <p:cNvPr id="135" name="Google Shape;135;p21"/>
            <p:cNvSpPr/>
            <p:nvPr/>
          </p:nvSpPr>
          <p:spPr>
            <a:xfrm>
              <a:off x="263175" y="1144125"/>
              <a:ext cx="8793000" cy="1476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https://upload.wikimedia.org/wikipedia/commons/thumb/8/81/Jakarta_ee_logo_schooner_color_stacked_default.svg/1200px-Jakarta_ee_logo_schooner_color_stacked_default.svg.png" id="136" name="Google Shape;136;p21"/>
            <p:cNvPicPr preferRelativeResize="0"/>
            <p:nvPr/>
          </p:nvPicPr>
          <p:blipFill rotWithShape="1">
            <a:blip r:embed="rId7">
              <a:alphaModFix/>
            </a:blip>
            <a:srcRect b="0" l="-9120" r="9119" t="0"/>
            <a:stretch/>
          </p:blipFill>
          <p:spPr>
            <a:xfrm>
              <a:off x="263175" y="1406475"/>
              <a:ext cx="1253776" cy="952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www.yessinfotech.com/wp-content/uploads/2019/11/spring-boot-logo.png" id="137" name="Google Shape;137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61500" y="1446675"/>
              <a:ext cx="1745925" cy="916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58648" y="1266786"/>
              <a:ext cx="1156025" cy="38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utorial:API Calculator with swagger | by Pedro Antunes | Nerd For Tech |  Medium" id="139" name="Google Shape;139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688652" y="2183873"/>
              <a:ext cx="1156024" cy="281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upload.wikimedia.org/wikipedia/commons/c/cb/Gradle_logo.png" id="140" name="Google Shape;140;p2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542000" y="1322171"/>
              <a:ext cx="1156024" cy="40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avatars.githubusercontent.com/u/874086?s=280&amp;v=4" id="141" name="Google Shape;141;p2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688650" y="1192962"/>
              <a:ext cx="590500" cy="5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blog.chuidiang.org/wp-content/uploads/2020/11/mockito.png" id="142" name="Google Shape;142;p2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611250" y="1643425"/>
              <a:ext cx="1056200" cy="5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www.opencodez.com/wp-content/uploads/2018/07/Spring-Boot-Actuators.png" id="143" name="Google Shape;143;p2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182125" y="1998425"/>
              <a:ext cx="870500" cy="652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" name="Google Shape;144;p21"/>
            <p:cNvGrpSpPr/>
            <p:nvPr/>
          </p:nvGrpSpPr>
          <p:grpSpPr>
            <a:xfrm>
              <a:off x="6653675" y="1725987"/>
              <a:ext cx="821400" cy="839226"/>
              <a:chOff x="6873962" y="1256487"/>
              <a:chExt cx="821400" cy="839226"/>
            </a:xfrm>
          </p:grpSpPr>
          <p:pic>
            <p:nvPicPr>
              <p:cNvPr descr="https://avatars.githubusercontent.com/u/45949248?s=280&amp;v=4" id="145" name="Google Shape;145;p21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6908910" y="1256487"/>
                <a:ext cx="471850" cy="4964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21"/>
              <p:cNvSpPr txBox="1"/>
              <p:nvPr/>
            </p:nvSpPr>
            <p:spPr>
              <a:xfrm>
                <a:off x="6873962" y="1664614"/>
                <a:ext cx="821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a" sz="800">
                    <a:latin typeface="Roboto"/>
                    <a:ea typeface="Roboto"/>
                    <a:cs typeface="Roboto"/>
                    <a:sym typeface="Roboto"/>
                  </a:rPr>
                  <a:t>Project Lombok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descr="https://cdn.icon-icons.com/icons2/2699/PNG/512/postgresql_vertical_logo_icon_168900.png" id="147" name="Google Shape;147;p21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580638" y="1461825"/>
              <a:ext cx="1156050" cy="10160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21"/>
          <p:cNvGrpSpPr/>
          <p:nvPr/>
        </p:nvGrpSpPr>
        <p:grpSpPr>
          <a:xfrm>
            <a:off x="3148988" y="2997588"/>
            <a:ext cx="3041975" cy="1487184"/>
            <a:chOff x="3537050" y="2598150"/>
            <a:chExt cx="3041975" cy="1487184"/>
          </a:xfrm>
        </p:grpSpPr>
        <p:sp>
          <p:nvSpPr>
            <p:cNvPr id="149" name="Google Shape;149;p21"/>
            <p:cNvSpPr/>
            <p:nvPr/>
          </p:nvSpPr>
          <p:spPr>
            <a:xfrm>
              <a:off x="3537050" y="2598150"/>
              <a:ext cx="2988000" cy="1437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https://ibericamultimedia.com/wp02/wp-content/uploads/2021/12/Amazon-Web-Services-AWS-Logo-700x394-1.png" id="150" name="Google Shape;150;p2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751350" y="2613950"/>
              <a:ext cx="1373125" cy="772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cdn-blog.lawrencemcdaniel.com/wp-content/uploads/2021/01/30083957/aws-s3-logo.png" id="151" name="Google Shape;151;p21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5124451" y="3438762"/>
              <a:ext cx="590493" cy="442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miro.medium.com/v2/resize:fit:360/1*wylmHpaFcR6n17js3ni8Tw.png" id="152" name="Google Shape;152;p21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4940311" y="2611087"/>
              <a:ext cx="958800" cy="612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assets-global.website-files.com/627ca6f747706dac04ccaba1/63c14fc134c432153431a0aa_logo-aws-header.png" id="153" name="Google Shape;153;p21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5810500" y="3349650"/>
              <a:ext cx="511331" cy="57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download.logo.wine/logo/Cloudflare/Cloudflare-Logo.wine.png" id="154" name="Google Shape;154;p21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3809950" y="3272700"/>
              <a:ext cx="1218951" cy="812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www.inbest.cloud/hs-fs/hubfs/24f52ffe0ccbd746c2103814e50fe009.png?width=360&amp;name=24f52ffe0ccbd746c2103814e50fe009.png" id="155" name="Google Shape;155;p21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5558075" y="2620412"/>
              <a:ext cx="1020950" cy="652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21"/>
          <p:cNvGrpSpPr/>
          <p:nvPr/>
        </p:nvGrpSpPr>
        <p:grpSpPr>
          <a:xfrm>
            <a:off x="5935787" y="2571750"/>
            <a:ext cx="3091610" cy="2191850"/>
            <a:chOff x="5984787" y="2571750"/>
            <a:chExt cx="3091610" cy="2191850"/>
          </a:xfrm>
        </p:grpSpPr>
        <p:sp>
          <p:nvSpPr>
            <p:cNvPr id="157" name="Google Shape;157;p21"/>
            <p:cNvSpPr/>
            <p:nvPr/>
          </p:nvSpPr>
          <p:spPr>
            <a:xfrm>
              <a:off x="6337400" y="2706200"/>
              <a:ext cx="2631000" cy="2057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8" name="Google Shape;158;p21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7804225" y="2571750"/>
              <a:ext cx="910900" cy="91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1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7442938" y="3328263"/>
              <a:ext cx="1633460" cy="61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1000logos.net/wp-content/uploads/2021/11/Docker-Logo-2013.png" id="160" name="Google Shape;160;p21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6691761" y="4177575"/>
              <a:ext cx="830225" cy="467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1000logos.net/wp-content/uploads/2021/05/GitHub-logo.png" id="161" name="Google Shape;161;p21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6612725" y="2821500"/>
              <a:ext cx="830225" cy="46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saanvikit.com/img/courses-trant/githubactions1.png" id="162" name="Google Shape;162;p21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5984787" y="3103388"/>
              <a:ext cx="2244199" cy="1263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s://inventorsoft.co/assets/images/tech/Spring%20Data.png" id="163" name="Google Shape;163;p2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909225" y="1462650"/>
            <a:ext cx="12409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en/thumb/8/8c/Trello_logo.svg/1280px-Trello_logo.svg.png" id="164" name="Google Shape;164;p2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57198" y="4198625"/>
            <a:ext cx="998899" cy="28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f/f1/Vitejs-logo.svg/1039px-Vitejs-logo.svg.png" id="165" name="Google Shape;165;p2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594672" y="3929475"/>
            <a:ext cx="378188" cy="3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1785050" y="4081651"/>
            <a:ext cx="82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800">
                <a:latin typeface="Roboto"/>
                <a:ea typeface="Roboto"/>
                <a:cs typeface="Roboto"/>
                <a:sym typeface="Roboto"/>
              </a:rPr>
              <a:t>Vite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