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C9UqhOLvFRpt3rf7LKAfR9KOu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5a94737bd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e5a94737b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5a94737bd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e5a94737b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5ecbbecc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e5ecbbec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5a94737bd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e5a94737b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5a94737bd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e5a94737b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5a94737bd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e5a94737b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5a94737bd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e5a94737b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5a94737bd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e5a94737b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5a94737bd_0_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e5a94737b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5a94737bd_0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e5a94737b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5a94737bd_0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e5a94737b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5a94737bd_0_1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e5a94737b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5a94737bd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e5a94737b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5a94737bd_0_1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e5a94737b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57fd05b6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2e57fd05b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57fd05b6b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2e57fd05b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57fd05b6b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e57fd05b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57fd05b6b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e57fd05b6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593ddb2e3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2e593ddb2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5a94737bd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e5a94737b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0078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/>
          <p:nvPr/>
        </p:nvSpPr>
        <p:spPr>
          <a:xfrm>
            <a:off x="-11600" y="-15466"/>
            <a:ext cx="9144000" cy="68736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 txBox="1"/>
          <p:nvPr>
            <p:ph type="title"/>
          </p:nvPr>
        </p:nvSpPr>
        <p:spPr>
          <a:xfrm>
            <a:off x="1134100" y="872566"/>
            <a:ext cx="77523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134100" y="4765766"/>
            <a:ext cx="77523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299" y="233225"/>
            <a:ext cx="91380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 b="-11731" l="0" r="-11731" t="0"/>
          <a:stretch/>
        </p:blipFill>
        <p:spPr>
          <a:xfrm>
            <a:off x="1210674" y="316499"/>
            <a:ext cx="1436999" cy="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/>
          <p:nvPr/>
        </p:nvSpPr>
        <p:spPr>
          <a:xfrm>
            <a:off x="1210251" y="87727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1"/>
          <p:cNvSpPr/>
          <p:nvPr/>
        </p:nvSpPr>
        <p:spPr>
          <a:xfrm>
            <a:off x="1210251" y="243650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8749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/>
          <p:nvPr/>
        </p:nvSpPr>
        <p:spPr>
          <a:xfrm>
            <a:off x="220299" y="644855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>
  <p:cSld name="index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5161450" y="1872533"/>
            <a:ext cx="31719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b="1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2" type="body"/>
          </p:nvPr>
        </p:nvSpPr>
        <p:spPr>
          <a:xfrm>
            <a:off x="2035725" y="1872533"/>
            <a:ext cx="31719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b="1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2"/>
          <p:cNvSpPr/>
          <p:nvPr/>
        </p:nvSpPr>
        <p:spPr>
          <a:xfrm>
            <a:off x="869325" y="1763500"/>
            <a:ext cx="8017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2"/>
          <p:cNvSpPr/>
          <p:nvPr/>
        </p:nvSpPr>
        <p:spPr>
          <a:xfrm>
            <a:off x="220350" y="176350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- 1 columna">
  <p:cSld name="Interior - 1 columna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772475" y="635433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772475" y="1352266"/>
            <a:ext cx="6293700" cy="3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0302" y="233214"/>
            <a:ext cx="59730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0"/>
          <p:cNvPicPr preferRelativeResize="0"/>
          <p:nvPr/>
        </p:nvPicPr>
        <p:blipFill rotWithShape="1">
          <a:blip r:embed="rId2">
            <a:alphaModFix/>
          </a:blip>
          <a:srcRect b="-11731" l="0" r="-11731" t="0"/>
          <a:stretch/>
        </p:blipFill>
        <p:spPr>
          <a:xfrm>
            <a:off x="867600" y="287650"/>
            <a:ext cx="986400" cy="2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/>
          <p:nvPr/>
        </p:nvSpPr>
        <p:spPr>
          <a:xfrm>
            <a:off x="869050" y="65417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0"/>
          <p:cNvSpPr/>
          <p:nvPr/>
        </p:nvSpPr>
        <p:spPr>
          <a:xfrm>
            <a:off x="869050" y="23962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0"/>
          <p:cNvSpPr/>
          <p:nvPr/>
        </p:nvSpPr>
        <p:spPr>
          <a:xfrm>
            <a:off x="8288950" y="6541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8288950" y="23905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8950" y="287650"/>
            <a:ext cx="301625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/>
          <p:nvPr/>
        </p:nvSpPr>
        <p:spPr>
          <a:xfrm>
            <a:off x="220300" y="6524100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Relationship Id="rId5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40.png"/><Relationship Id="rId6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8.jpg"/><Relationship Id="rId5" Type="http://schemas.openxmlformats.org/officeDocument/2006/relationships/image" Target="../media/image23.jpg"/><Relationship Id="rId6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1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>
            <p:ph type="title"/>
          </p:nvPr>
        </p:nvSpPr>
        <p:spPr>
          <a:xfrm>
            <a:off x="1134100" y="872566"/>
            <a:ext cx="77523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-ES" sz="3200">
                <a:solidFill>
                  <a:schemeClr val="lt1"/>
                </a:solidFill>
              </a:rPr>
              <a:t>Diseño de aplicación de Plataforma de entrenamiento</a:t>
            </a:r>
            <a:endParaRPr sz="3200"/>
          </a:p>
        </p:txBody>
      </p:sp>
      <p:sp>
        <p:nvSpPr>
          <p:cNvPr id="37" name="Google Shape;37;p1"/>
          <p:cNvSpPr txBox="1"/>
          <p:nvPr>
            <p:ph idx="1" type="subTitle"/>
          </p:nvPr>
        </p:nvSpPr>
        <p:spPr>
          <a:xfrm>
            <a:off x="1172150" y="2113726"/>
            <a:ext cx="77523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1600"/>
              <a:t>Francisco Bastida Hernández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1600"/>
              <a:t>Grado de Ingeniería Informática</a:t>
            </a:r>
            <a:endParaRPr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1600"/>
              <a:t>Gestión de Proyectos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-ES" sz="1600"/>
              <a:t>Nombre Tutor/a de TF</a:t>
            </a:r>
            <a:endParaRPr b="1"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1600"/>
              <a:t>Mpallaress Pallares Serra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-ES" sz="1600"/>
              <a:t>Profesor/a responsable de la asignatura</a:t>
            </a:r>
            <a:endParaRPr b="1"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1600"/>
              <a:t>Atanasi Daradoumis Haralabus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1600"/>
              <a:t>06/2024 </a:t>
            </a:r>
            <a:endParaRPr sz="1600"/>
          </a:p>
        </p:txBody>
      </p:sp>
      <p:sp>
        <p:nvSpPr>
          <p:cNvPr id="38" name="Google Shape;38;p1"/>
          <p:cNvSpPr/>
          <p:nvPr/>
        </p:nvSpPr>
        <p:spPr>
          <a:xfrm>
            <a:off x="220299" y="5451566"/>
            <a:ext cx="9138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210251" y="5451566"/>
            <a:ext cx="7676100" cy="5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5a94737bd_0_15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2. 	Pasos previos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g2e5a94737bd_0_15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Riesgos/mitigación</a:t>
            </a:r>
            <a:endParaRPr/>
          </a:p>
        </p:txBody>
      </p:sp>
      <p:pic>
        <p:nvPicPr>
          <p:cNvPr id="117" name="Google Shape;117;g2e5a94737bd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975" y="1738275"/>
            <a:ext cx="6851600" cy="40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5a94737bd_0_23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</a:t>
            </a:r>
            <a:r>
              <a:rPr lang="es-ES"/>
              <a:t>. 	Herramienta video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3" name="Google Shape;123;g2e5a94737bd_0_23"/>
          <p:cNvSpPr/>
          <p:nvPr/>
        </p:nvSpPr>
        <p:spPr>
          <a:xfrm>
            <a:off x="1460700" y="2009750"/>
            <a:ext cx="1626300" cy="870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/>
              <a:t>Whereby</a:t>
            </a:r>
            <a:endParaRPr b="1"/>
          </a:p>
        </p:txBody>
      </p:sp>
      <p:sp>
        <p:nvSpPr>
          <p:cNvPr id="124" name="Google Shape;124;g2e5a94737bd_0_23"/>
          <p:cNvSpPr/>
          <p:nvPr/>
        </p:nvSpPr>
        <p:spPr>
          <a:xfrm>
            <a:off x="3560700" y="2009750"/>
            <a:ext cx="1626300" cy="870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/>
              <a:t>Agora</a:t>
            </a:r>
            <a:endParaRPr b="1"/>
          </a:p>
        </p:txBody>
      </p:sp>
      <p:sp>
        <p:nvSpPr>
          <p:cNvPr id="125" name="Google Shape;125;g2e5a94737bd_0_23"/>
          <p:cNvSpPr/>
          <p:nvPr/>
        </p:nvSpPr>
        <p:spPr>
          <a:xfrm>
            <a:off x="5619225" y="2009750"/>
            <a:ext cx="1626300" cy="870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/>
              <a:t>EnableX</a:t>
            </a:r>
            <a:endParaRPr b="1"/>
          </a:p>
        </p:txBody>
      </p:sp>
      <p:pic>
        <p:nvPicPr>
          <p:cNvPr id="126" name="Google Shape;126;g2e5a94737bd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250" y="3317675"/>
            <a:ext cx="5771027" cy="10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5ecbbeccc_0_0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 	Planificación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g2e5ecbbeccc_0_0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Equipo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/>
              <a:t>Scrum						Equipo desarrollo</a:t>
            </a:r>
            <a:endParaRPr sz="1500"/>
          </a:p>
        </p:txBody>
      </p:sp>
      <p:pic>
        <p:nvPicPr>
          <p:cNvPr id="133" name="Google Shape;133;g2e5ecbbecc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725" y="2429200"/>
            <a:ext cx="31242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e5ecbbecc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199" y="2429199"/>
            <a:ext cx="2858668" cy="28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5a94737bd_0_32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 	Planificación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0" name="Google Shape;140;g2e5a94737bd_0_32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Épicas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41" name="Google Shape;141;g2e5a94737bd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850" y="1958650"/>
            <a:ext cx="24765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e5a94737bd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463" y="1949125"/>
            <a:ext cx="2486025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5a94737bd_0_43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 	Planificación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g2e5a94737bd_0_43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Historias de Usuario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49" name="Google Shape;149;g2e5a94737bd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738" y="2035725"/>
            <a:ext cx="343852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5a94737bd_0_55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 	Planificación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5" name="Google Shape;155;g2e5a94737bd_0_55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Historias de Usuario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56" name="Google Shape;156;g2e5a94737bd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25" y="2757275"/>
            <a:ext cx="238125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e5a94737bd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163" y="1771450"/>
            <a:ext cx="2371725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e5a94737bd_0_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7925" y="2072950"/>
            <a:ext cx="2371725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5a94737bd_0_64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 	Planificación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" name="Google Shape;164;g2e5a94737bd_0_64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Historias de Usuario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65" name="Google Shape;165;g2e5a94737bd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63" y="2552700"/>
            <a:ext cx="23717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e5a94737bd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1900" y="1822800"/>
            <a:ext cx="237172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e5a94737bd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9038" y="1822800"/>
            <a:ext cx="237172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e5a94737bd_0_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6125" y="4897125"/>
            <a:ext cx="23717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5a94737bd_0_78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 	Planificación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g2e5a94737bd_0_78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Product Backlog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75" name="Google Shape;175;g2e5a94737bd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188" y="1911438"/>
            <a:ext cx="387667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5a94737bd_0_97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 	Planificación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1" name="Google Shape;181;g2e5a94737bd_0_97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Product Backlog estimado utilizando Scrum Poker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82" name="Google Shape;182;g2e5a94737bd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13" y="1952625"/>
            <a:ext cx="4829175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5a94737bd_0_104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4</a:t>
            </a:r>
            <a:r>
              <a:rPr lang="es-ES"/>
              <a:t>. 	Iteraciones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8" name="Google Shape;188;g2e5a94737bd_0_104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89" name="Google Shape;189;g2e5a94737bd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750" y="1525250"/>
            <a:ext cx="483870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idx="2" type="body"/>
          </p:nvPr>
        </p:nvSpPr>
        <p:spPr>
          <a:xfrm>
            <a:off x="2035725" y="1872525"/>
            <a:ext cx="48636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s-ES" sz="1700"/>
              <a:t>Introducción</a:t>
            </a:r>
            <a:endParaRPr sz="1700"/>
          </a:p>
          <a:p>
            <a:pPr indent="-247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s-ES" sz="1700"/>
              <a:t>Pasos previos</a:t>
            </a:r>
            <a:endParaRPr sz="1700"/>
          </a:p>
          <a:p>
            <a:pPr indent="-247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s-ES" sz="1700"/>
              <a:t>Planificación</a:t>
            </a:r>
            <a:endParaRPr sz="1700"/>
          </a:p>
          <a:p>
            <a:pPr indent="-247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s-ES" sz="1700"/>
              <a:t>Iteraciones</a:t>
            </a:r>
            <a:endParaRPr sz="1700"/>
          </a:p>
          <a:p>
            <a:pPr indent="-247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s-ES" sz="1700"/>
              <a:t>Implantación</a:t>
            </a:r>
            <a:endParaRPr sz="1700"/>
          </a:p>
          <a:p>
            <a:pPr indent="-247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ES" sz="1700"/>
              <a:t>Conclusiones</a:t>
            </a:r>
            <a:endParaRPr sz="1700"/>
          </a:p>
        </p:txBody>
      </p:sp>
      <p:sp>
        <p:nvSpPr>
          <p:cNvPr id="45" name="Google Shape;45;p2"/>
          <p:cNvSpPr txBox="1"/>
          <p:nvPr/>
        </p:nvSpPr>
        <p:spPr>
          <a:xfrm>
            <a:off x="867525" y="1758700"/>
            <a:ext cx="18909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Índice</a:t>
            </a:r>
            <a:endParaRPr b="1" i="0" sz="2400" u="none" cap="none" strike="noStrik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5a94737bd_0_144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4. 	Iteraciones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95" name="Google Shape;195;g2e5a94737bd_0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75205"/>
            <a:ext cx="8839199" cy="285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5a94737bd_0_118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5</a:t>
            </a:r>
            <a:r>
              <a:rPr lang="es-ES"/>
              <a:t>. 	Implantaciones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1" name="Google Shape;201;g2e5a94737bd_0_118"/>
          <p:cNvSpPr txBox="1"/>
          <p:nvPr>
            <p:ph idx="1" type="body"/>
          </p:nvPr>
        </p:nvSpPr>
        <p:spPr>
          <a:xfrm>
            <a:off x="3134425" y="1261500"/>
            <a:ext cx="2640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/>
              <a:t>Integración continua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202" name="Google Shape;202;g2e5a94737bd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50" y="1749100"/>
            <a:ext cx="371475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e5a94737bd_0_118" title="Archivo:Git-logo.svg - Wikipedia, la enciclopedia lib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0500" y="1512650"/>
            <a:ext cx="2640102" cy="110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e5a94737bd_0_118" title="Archivo:Jenkins logo with title.svg - Wikipedia, la enciclopedia libr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0950" y="2966787"/>
            <a:ext cx="3561523" cy="114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e5a94737bd_0_118" title="File:Selenium logo.svg - Wikimedia Common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0950" y="4762803"/>
            <a:ext cx="3561523" cy="86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5a94737bd_0_128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5. 	Ceremonias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11" name="Google Shape;211;g2e5a94737bd_0_128" title="File:Scrum Framework.png - Wikimedia Commons"/>
          <p:cNvPicPr preferRelativeResize="0"/>
          <p:nvPr/>
        </p:nvPicPr>
        <p:blipFill rotWithShape="1">
          <a:blip r:embed="rId3">
            <a:alphaModFix/>
          </a:blip>
          <a:srcRect b="0" l="15761" r="0" t="0"/>
          <a:stretch/>
        </p:blipFill>
        <p:spPr>
          <a:xfrm>
            <a:off x="2004388" y="1733550"/>
            <a:ext cx="5135226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5a94737bd_0_138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5. 	Conclusiones y trabajos futuros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7" name="Google Shape;217;g2e5a94737bd_0_138"/>
          <p:cNvSpPr txBox="1"/>
          <p:nvPr>
            <p:ph type="title"/>
          </p:nvPr>
        </p:nvSpPr>
        <p:spPr>
          <a:xfrm>
            <a:off x="966300" y="2133322"/>
            <a:ext cx="74706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b="0" lang="es-ES" sz="1600"/>
              <a:t>Trabajo constante y satisfactorio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0" lang="es-ES" sz="1600"/>
              <a:t>Planificación inicial acertada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0" lang="es-ES" sz="1600"/>
              <a:t>Feedback satisfactorio y asumido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0" lang="es-ES" sz="1600"/>
              <a:t>Entregas bien estructuradas</a:t>
            </a:r>
            <a:endParaRPr b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0" lang="es-ES" sz="1600">
                <a:solidFill>
                  <a:schemeClr val="dk1"/>
                </a:solidFill>
              </a:rPr>
              <a:t>Prototipado y desarrollo fuera del alcance previsto</a:t>
            </a:r>
            <a:endParaRPr b="0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0" lang="es-ES" sz="1600">
                <a:solidFill>
                  <a:schemeClr val="dk1"/>
                </a:solidFill>
              </a:rPr>
              <a:t>Posible idea de negocio</a:t>
            </a:r>
            <a:endParaRPr b="0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s-ES"/>
              <a:t>Introducción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 txBox="1"/>
          <p:nvPr>
            <p:ph idx="1" type="body"/>
          </p:nvPr>
        </p:nvSpPr>
        <p:spPr>
          <a:xfrm>
            <a:off x="1041800" y="1352225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Contexto y justificación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ES" sz="1600"/>
              <a:t>Tendencia cada vez mayor a la práctica deportiva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ES" sz="1600"/>
              <a:t>Falta de conocimientos en la práctica deportiva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ES" sz="1600"/>
              <a:t>Lesiones evitables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ES" sz="1600"/>
              <a:t>Acercamiento entre deportistas a todos los niveles y entrenadores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ES" sz="1600"/>
              <a:t>Disponibilidad y transparencia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ES" sz="1600"/>
              <a:t>Video en tiempo real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57fd05b6b_0_0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s-ES"/>
              <a:t>Introducción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" name="Google Shape;57;g2e57fd05b6b_0_0"/>
          <p:cNvSpPr txBox="1"/>
          <p:nvPr>
            <p:ph idx="1" type="body"/>
          </p:nvPr>
        </p:nvSpPr>
        <p:spPr>
          <a:xfrm>
            <a:off x="1010725" y="15624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Objetivo</a:t>
            </a:r>
            <a:endParaRPr b="1"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Trazar ciclo de vida del software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Metodología SMART como métrica para evaluar los objetivos</a:t>
            </a:r>
            <a:endParaRPr/>
          </a:p>
        </p:txBody>
      </p:sp>
      <p:pic>
        <p:nvPicPr>
          <p:cNvPr id="58" name="Google Shape;58;g2e57fd05b6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588" y="2652100"/>
            <a:ext cx="5524775" cy="23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57fd05b6b_0_9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s-ES"/>
              <a:t>Introducción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" name="Google Shape;64;g2e57fd05b6b_0_9"/>
          <p:cNvSpPr txBox="1"/>
          <p:nvPr>
            <p:ph idx="1" type="body"/>
          </p:nvPr>
        </p:nvSpPr>
        <p:spPr>
          <a:xfrm>
            <a:off x="1041800" y="1199825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Objetivos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Trabajo Fin de Grado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Plataforma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Favorecer la práctica deportiva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Fomento del deporte en lugares con menor hábito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Medición para una mejora continua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g2e57fd05b6b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475" y="2095575"/>
            <a:ext cx="535305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e57fd05b6b_0_9" title="Fotos gratis : deporte, viajar, vehículo, Estados Unidos, estilo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625" y="4321975"/>
            <a:ext cx="2341248" cy="16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e57fd05b6b_0_9" title="El rinconin | En un lugar de Asturias de cuyo nombre no logr… | Flick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3325" y="4321975"/>
            <a:ext cx="2191852" cy="16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e57fd05b6b_0_9" title="Fotos gratis : niña, mujer, blanco, aislado, comida, equilibrar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1775" y="4321976"/>
            <a:ext cx="2471905" cy="16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57fd05b6b_0_16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s-ES"/>
              <a:t>Introducción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4" name="Google Shape;74;g2e57fd05b6b_0_16"/>
          <p:cNvSpPr txBox="1"/>
          <p:nvPr>
            <p:ph idx="1" type="body"/>
          </p:nvPr>
        </p:nvSpPr>
        <p:spPr>
          <a:xfrm>
            <a:off x="1041775" y="15350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Objetivos Desarrollo Sostenible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75" name="Google Shape;75;g2e57fd05b6b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762" y="2052012"/>
            <a:ext cx="1377000" cy="13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2e57fd05b6b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650" y="2052000"/>
            <a:ext cx="1377000" cy="1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e57fd05b6b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6987" y="2052000"/>
            <a:ext cx="1377000" cy="13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e57fd05b6b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4147" y="3843425"/>
            <a:ext cx="2842003" cy="13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57fd05b6b_0_30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s-ES"/>
              <a:t>Introducción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4" name="Google Shape;84;g2e57fd05b6b_0_30"/>
          <p:cNvSpPr txBox="1"/>
          <p:nvPr>
            <p:ph idx="1" type="body"/>
          </p:nvPr>
        </p:nvSpPr>
        <p:spPr>
          <a:xfrm>
            <a:off x="1041850" y="1326925"/>
            <a:ext cx="2371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Método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85" name="Google Shape;85;g2e57fd05b6b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788" y="2026638"/>
            <a:ext cx="23717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e57fd05b6b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238" y="1950450"/>
            <a:ext cx="2162775" cy="14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e57fd05b6b_0_30"/>
          <p:cNvSpPr txBox="1"/>
          <p:nvPr>
            <p:ph idx="1" type="body"/>
          </p:nvPr>
        </p:nvSpPr>
        <p:spPr>
          <a:xfrm>
            <a:off x="4274038" y="1587325"/>
            <a:ext cx="1247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/>
              <a:t>KANBAN</a:t>
            </a:r>
            <a:endParaRPr sz="1600"/>
          </a:p>
        </p:txBody>
      </p:sp>
      <p:pic>
        <p:nvPicPr>
          <p:cNvPr id="88" name="Google Shape;88;g2e57fd05b6b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4675" y="1919637"/>
            <a:ext cx="1621525" cy="152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e57fd05b6b_0_30"/>
          <p:cNvSpPr txBox="1"/>
          <p:nvPr>
            <p:ph idx="1" type="body"/>
          </p:nvPr>
        </p:nvSpPr>
        <p:spPr>
          <a:xfrm>
            <a:off x="6965213" y="1511125"/>
            <a:ext cx="1247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/>
              <a:t>LEAN</a:t>
            </a:r>
            <a:endParaRPr sz="1600"/>
          </a:p>
        </p:txBody>
      </p:sp>
      <p:pic>
        <p:nvPicPr>
          <p:cNvPr id="90" name="Google Shape;90;g2e57fd05b6b_0_30" title="File:Scrum Framework.png - Wikimedia Common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0888" y="3926250"/>
            <a:ext cx="4593774" cy="25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e57fd05b6b_0_30"/>
          <p:cNvSpPr txBox="1"/>
          <p:nvPr>
            <p:ph idx="1" type="body"/>
          </p:nvPr>
        </p:nvSpPr>
        <p:spPr>
          <a:xfrm>
            <a:off x="3884213" y="3594075"/>
            <a:ext cx="1247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/>
              <a:t>SCRUM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593ddb2e3_0_7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2. 	Pasos previos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7" name="Google Shape;97;g2e593ddb2e3_0_7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Competidores</a:t>
            </a:r>
            <a:endParaRPr/>
          </a:p>
        </p:txBody>
      </p:sp>
      <p:pic>
        <p:nvPicPr>
          <p:cNvPr id="98" name="Google Shape;98;g2e593ddb2e3_0_7" title="File:Logo superprof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475" y="1915075"/>
            <a:ext cx="2863724" cy="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e593ddb2e3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5275" y="3076525"/>
            <a:ext cx="31005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e593ddb2e3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3500" y="4674925"/>
            <a:ext cx="4259225" cy="46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g2e593ddb2e3_0_7"/>
          <p:cNvCxnSpPr/>
          <p:nvPr/>
        </p:nvCxnSpPr>
        <p:spPr>
          <a:xfrm>
            <a:off x="1471050" y="2683125"/>
            <a:ext cx="1388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g2e593ddb2e3_0_7"/>
          <p:cNvCxnSpPr/>
          <p:nvPr/>
        </p:nvCxnSpPr>
        <p:spPr>
          <a:xfrm>
            <a:off x="3691475" y="4037225"/>
            <a:ext cx="1388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g2e593ddb2e3_0_7"/>
          <p:cNvCxnSpPr/>
          <p:nvPr/>
        </p:nvCxnSpPr>
        <p:spPr>
          <a:xfrm>
            <a:off x="5935775" y="5298100"/>
            <a:ext cx="1388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5a94737bd_0_3"/>
          <p:cNvSpPr txBox="1"/>
          <p:nvPr>
            <p:ph type="title"/>
          </p:nvPr>
        </p:nvSpPr>
        <p:spPr>
          <a:xfrm>
            <a:off x="772475" y="781205"/>
            <a:ext cx="74706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2. 	Pasos previos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9" name="Google Shape;109;g2e5a94737bd_0_3"/>
          <p:cNvSpPr txBox="1"/>
          <p:nvPr>
            <p:ph idx="1" type="body"/>
          </p:nvPr>
        </p:nvSpPr>
        <p:spPr>
          <a:xfrm>
            <a:off x="1010725" y="1334500"/>
            <a:ext cx="65205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/>
              <a:t>DAFO</a:t>
            </a:r>
            <a:endParaRPr/>
          </a:p>
        </p:txBody>
      </p:sp>
      <p:pic>
        <p:nvPicPr>
          <p:cNvPr id="110" name="Google Shape;110;g2e5a94737bd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52" y="1938102"/>
            <a:ext cx="6724249" cy="22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antilla_UOC_Masterbrand_Ppt_office_4_3_cat - copia">
  <a:themeElements>
    <a:clrScheme name="UOC masterbrand">
      <a:dk1>
        <a:srgbClr val="000078"/>
      </a:dk1>
      <a:lt1>
        <a:srgbClr val="FFFFFF"/>
      </a:lt1>
      <a:dk2>
        <a:srgbClr val="000000"/>
      </a:dk2>
      <a:lt2>
        <a:srgbClr val="FFFFFF"/>
      </a:lt2>
      <a:accent1>
        <a:srgbClr val="000078"/>
      </a:accent1>
      <a:accent2>
        <a:srgbClr val="212121"/>
      </a:accent2>
      <a:accent3>
        <a:srgbClr val="706F6F"/>
      </a:accent3>
      <a:accent4>
        <a:srgbClr val="73EDFF"/>
      </a:accent4>
      <a:accent5>
        <a:srgbClr val="D0D0D0"/>
      </a:accent5>
      <a:accent6>
        <a:srgbClr val="F8F8F8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2023-01-15T21:50:39Z</dcterms:created>
  <dc:creator>fran</dc:creator>
</cp:coreProperties>
</file>