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5" r:id="rId2"/>
    <p:sldId id="257" r:id="rId3"/>
    <p:sldId id="264" r:id="rId4"/>
    <p:sldId id="262" r:id="rId5"/>
    <p:sldId id="267" r:id="rId6"/>
    <p:sldId id="282" r:id="rId7"/>
    <p:sldId id="281" r:id="rId8"/>
    <p:sldId id="274" r:id="rId9"/>
    <p:sldId id="279" r:id="rId10"/>
    <p:sldId id="275" r:id="rId11"/>
    <p:sldId id="276" r:id="rId12"/>
    <p:sldId id="277" r:id="rId13"/>
    <p:sldId id="271" r:id="rId14"/>
    <p:sldId id="278"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2" autoAdjust="0"/>
    <p:restoredTop sz="94746" autoAdjust="0"/>
  </p:normalViewPr>
  <p:slideViewPr>
    <p:cSldViewPr snapToGrid="0">
      <p:cViewPr varScale="1">
        <p:scale>
          <a:sx n="65" d="100"/>
          <a:sy n="65" d="100"/>
        </p:scale>
        <p:origin x="53" y="1152"/>
      </p:cViewPr>
      <p:guideLst>
        <p:guide pos="3840"/>
        <p:guide orient="horz" pos="2160"/>
      </p:guideLst>
    </p:cSldViewPr>
  </p:slideViewPr>
  <p:outlineViewPr>
    <p:cViewPr>
      <p:scale>
        <a:sx n="33" d="100"/>
        <a:sy n="33" d="100"/>
      </p:scale>
      <p:origin x="0" y="-322"/>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A29113-7A70-4E0E-B036-871C49B835F1}" type="doc">
      <dgm:prSet loTypeId="urn:microsoft.com/office/officeart/2005/8/layout/hProcess6" loCatId="process" qsTypeId="urn:microsoft.com/office/officeart/2005/8/quickstyle/simple1" qsCatId="simple" csTypeId="urn:microsoft.com/office/officeart/2005/8/colors/accent1_1" csCatId="accent1" phldr="1"/>
      <dgm:spPr/>
      <dgm:t>
        <a:bodyPr/>
        <a:lstStyle/>
        <a:p>
          <a:endParaRPr lang="en-US"/>
        </a:p>
      </dgm:t>
    </dgm:pt>
    <dgm:pt modelId="{A6406C01-7E83-4650-8EF5-394419DCB348}">
      <dgm:prSet phldrT="[Text]"/>
      <dgm:spPr/>
      <dgm:t>
        <a:bodyPr/>
        <a:lstStyle/>
        <a:p>
          <a:r>
            <a:rPr lang="es-ES" noProof="0" dirty="0"/>
            <a:t>Contexto</a:t>
          </a:r>
        </a:p>
      </dgm:t>
      <dgm:extLst>
        <a:ext uri="{E40237B7-FDA0-4F09-8148-C483321AD2D9}">
          <dgm14:cNvPr xmlns:dgm14="http://schemas.microsoft.com/office/drawing/2010/diagram" id="0" name="" title="Step 1 title"/>
        </a:ext>
      </dgm:extLst>
    </dgm:pt>
    <dgm:pt modelId="{2586B3BB-DA8B-42DF-AC9A-77CE21607FD0}" type="parTrans" cxnId="{4D956F8D-5727-488A-93AF-F33602655A44}">
      <dgm:prSet/>
      <dgm:spPr/>
      <dgm:t>
        <a:bodyPr/>
        <a:lstStyle/>
        <a:p>
          <a:endParaRPr lang="en-US"/>
        </a:p>
      </dgm:t>
    </dgm:pt>
    <dgm:pt modelId="{7C5B61F0-A4F6-4FCA-B552-36151F31051E}" type="sibTrans" cxnId="{4D956F8D-5727-488A-93AF-F33602655A44}">
      <dgm:prSet/>
      <dgm:spPr/>
      <dgm:t>
        <a:bodyPr/>
        <a:lstStyle/>
        <a:p>
          <a:endParaRPr lang="en-US"/>
        </a:p>
      </dgm:t>
    </dgm:pt>
    <dgm:pt modelId="{E4E9F0D0-FF23-4B59-9B97-973BCBE5DC65}">
      <dgm:prSet phldrT="[Text]"/>
      <dgm:spPr/>
      <dgm:t>
        <a:bodyPr/>
        <a:lstStyle/>
        <a:p>
          <a:r>
            <a:rPr lang="es-ES" noProof="0" dirty="0"/>
            <a:t>Desposesión</a:t>
          </a:r>
          <a:r>
            <a:rPr lang="en-US" dirty="0"/>
            <a:t>. </a:t>
          </a:r>
          <a:r>
            <a:rPr lang="es-ES" noProof="0" dirty="0"/>
            <a:t>Contexto</a:t>
          </a:r>
          <a:r>
            <a:rPr lang="en-US" dirty="0"/>
            <a:t> </a:t>
          </a:r>
          <a:r>
            <a:rPr lang="es-ES" noProof="0" dirty="0"/>
            <a:t>en</a:t>
          </a:r>
          <a:r>
            <a:rPr lang="en-US" dirty="0"/>
            <a:t> </a:t>
          </a:r>
          <a:r>
            <a:rPr lang="en-US" dirty="0" err="1"/>
            <a:t>Latam</a:t>
          </a:r>
          <a:r>
            <a:rPr lang="en-US" dirty="0"/>
            <a:t> y </a:t>
          </a:r>
          <a:r>
            <a:rPr lang="es-ES" noProof="0" dirty="0"/>
            <a:t>definición</a:t>
          </a:r>
          <a:r>
            <a:rPr lang="en-US" dirty="0"/>
            <a:t> de MDA.</a:t>
          </a:r>
        </a:p>
      </dgm:t>
      <dgm:extLst>
        <a:ext uri="{E40237B7-FDA0-4F09-8148-C483321AD2D9}">
          <dgm14:cNvPr xmlns:dgm14="http://schemas.microsoft.com/office/drawing/2010/diagram" id="0" name="" title="Step 1 - task description"/>
        </a:ext>
      </dgm:extLst>
    </dgm:pt>
    <dgm:pt modelId="{E9237435-F938-45D4-8BF4-6D5D4DFF850F}" type="parTrans" cxnId="{37A3A996-9723-4BDB-8959-9D9B7799BD9A}">
      <dgm:prSet/>
      <dgm:spPr/>
      <dgm:t>
        <a:bodyPr/>
        <a:lstStyle/>
        <a:p>
          <a:endParaRPr lang="en-US"/>
        </a:p>
      </dgm:t>
    </dgm:pt>
    <dgm:pt modelId="{D32B195A-7CAD-474B-B79C-BE4BB171E742}" type="sibTrans" cxnId="{37A3A996-9723-4BDB-8959-9D9B7799BD9A}">
      <dgm:prSet/>
      <dgm:spPr/>
      <dgm:t>
        <a:bodyPr/>
        <a:lstStyle/>
        <a:p>
          <a:endParaRPr lang="en-US"/>
        </a:p>
      </dgm:t>
    </dgm:pt>
    <dgm:pt modelId="{5D952622-A79E-41E4-BBC2-6212DEFFA91C}">
      <dgm:prSet phldrT="[Text]"/>
      <dgm:spPr/>
      <dgm:t>
        <a:bodyPr/>
        <a:lstStyle/>
        <a:p>
          <a:r>
            <a:rPr lang="en-US" dirty="0"/>
            <a:t>Marco </a:t>
          </a:r>
          <a:r>
            <a:rPr lang="es-ES" noProof="0" dirty="0"/>
            <a:t>normativo</a:t>
          </a:r>
          <a:r>
            <a:rPr lang="en-US" dirty="0"/>
            <a:t> </a:t>
          </a:r>
          <a:r>
            <a:rPr lang="es-ES" noProof="0" dirty="0"/>
            <a:t>en</a:t>
          </a:r>
          <a:r>
            <a:rPr lang="en-US" dirty="0"/>
            <a:t> </a:t>
          </a:r>
          <a:r>
            <a:rPr lang="es-ES" noProof="0" dirty="0" err="1"/>
            <a:t>Latam</a:t>
          </a:r>
          <a:endParaRPr lang="es-ES" noProof="0" dirty="0"/>
        </a:p>
      </dgm:t>
      <dgm:extLst>
        <a:ext uri="{E40237B7-FDA0-4F09-8148-C483321AD2D9}">
          <dgm14:cNvPr xmlns:dgm14="http://schemas.microsoft.com/office/drawing/2010/diagram" id="0" name="" title="Step 2 title"/>
        </a:ext>
      </dgm:extLst>
    </dgm:pt>
    <dgm:pt modelId="{10627A68-BE4B-4A4A-9EC9-4CFEF1E4DF39}" type="parTrans" cxnId="{A22BDB9A-90BB-4DA2-8850-00D4F1D3B898}">
      <dgm:prSet/>
      <dgm:spPr/>
      <dgm:t>
        <a:bodyPr/>
        <a:lstStyle/>
        <a:p>
          <a:endParaRPr lang="en-US"/>
        </a:p>
      </dgm:t>
    </dgm:pt>
    <dgm:pt modelId="{092BAEF3-D9F2-476B-9A0B-6F14CC814529}" type="sibTrans" cxnId="{A22BDB9A-90BB-4DA2-8850-00D4F1D3B898}">
      <dgm:prSet/>
      <dgm:spPr/>
      <dgm:t>
        <a:bodyPr/>
        <a:lstStyle/>
        <a:p>
          <a:endParaRPr lang="en-US"/>
        </a:p>
      </dgm:t>
    </dgm:pt>
    <dgm:pt modelId="{5248D9DA-6444-46F6-8D28-C8BB2253AAD1}">
      <dgm:prSet phldrT="[Text]"/>
      <dgm:spPr/>
      <dgm:t>
        <a:bodyPr/>
        <a:lstStyle/>
        <a:p>
          <a:r>
            <a:rPr lang="es-ES" noProof="0" dirty="0"/>
            <a:t>Acuerdo de Escazú y casos de la Corte IDH</a:t>
          </a:r>
        </a:p>
      </dgm:t>
      <dgm:extLst>
        <a:ext uri="{E40237B7-FDA0-4F09-8148-C483321AD2D9}">
          <dgm14:cNvPr xmlns:dgm14="http://schemas.microsoft.com/office/drawing/2010/diagram" id="0" name="" title="Step 2 - task description"/>
        </a:ext>
      </dgm:extLst>
    </dgm:pt>
    <dgm:pt modelId="{A8533F77-F094-4EDB-BCC7-35E0D6A46B71}" type="parTrans" cxnId="{35AF286C-A401-4C08-B8A3-F38B03322BD8}">
      <dgm:prSet/>
      <dgm:spPr/>
      <dgm:t>
        <a:bodyPr/>
        <a:lstStyle/>
        <a:p>
          <a:endParaRPr lang="en-US"/>
        </a:p>
      </dgm:t>
    </dgm:pt>
    <dgm:pt modelId="{011B552E-515A-4C41-B810-0D2552861422}" type="sibTrans" cxnId="{35AF286C-A401-4C08-B8A3-F38B03322BD8}">
      <dgm:prSet/>
      <dgm:spPr/>
      <dgm:t>
        <a:bodyPr/>
        <a:lstStyle/>
        <a:p>
          <a:endParaRPr lang="en-US"/>
        </a:p>
      </dgm:t>
    </dgm:pt>
    <dgm:pt modelId="{50706FFE-8A00-485D-9FF7-8D310692C602}">
      <dgm:prSet phldrT="[Text]"/>
      <dgm:spPr/>
      <dgm:t>
        <a:bodyPr/>
        <a:lstStyle/>
        <a:p>
          <a:r>
            <a:rPr lang="es-ES" noProof="0" dirty="0"/>
            <a:t>Resultados</a:t>
          </a:r>
          <a:r>
            <a:rPr lang="en-US" dirty="0"/>
            <a:t>,  </a:t>
          </a:r>
          <a:r>
            <a:rPr lang="es-ES" noProof="0" dirty="0"/>
            <a:t>propuestas</a:t>
          </a:r>
        </a:p>
      </dgm:t>
      <dgm:extLst>
        <a:ext uri="{E40237B7-FDA0-4F09-8148-C483321AD2D9}">
          <dgm14:cNvPr xmlns:dgm14="http://schemas.microsoft.com/office/drawing/2010/diagram" id="0" name="" title="Step 3 title"/>
        </a:ext>
      </dgm:extLst>
    </dgm:pt>
    <dgm:pt modelId="{EF44BD91-19A4-424B-BA32-4A5492B6E40B}" type="parTrans" cxnId="{7599CECE-5293-4C57-A979-D096C99254C7}">
      <dgm:prSet/>
      <dgm:spPr/>
      <dgm:t>
        <a:bodyPr/>
        <a:lstStyle/>
        <a:p>
          <a:endParaRPr lang="en-US"/>
        </a:p>
      </dgm:t>
    </dgm:pt>
    <dgm:pt modelId="{CD03DFF4-D962-46D6-AFFA-2A87FD08403E}" type="sibTrans" cxnId="{7599CECE-5293-4C57-A979-D096C99254C7}">
      <dgm:prSet/>
      <dgm:spPr/>
      <dgm:t>
        <a:bodyPr/>
        <a:lstStyle/>
        <a:p>
          <a:endParaRPr lang="en-US"/>
        </a:p>
      </dgm:t>
    </dgm:pt>
    <dgm:pt modelId="{3A9B5D84-CB00-4BC9-ADB2-5CF832F36763}">
      <dgm:prSet phldrT="[Text]"/>
      <dgm:spPr/>
      <dgm:t>
        <a:bodyPr/>
        <a:lstStyle/>
        <a:p>
          <a:r>
            <a:rPr lang="es-ES" noProof="0" dirty="0"/>
            <a:t>Acceso a la información, movilización, propuestas vinculantes planetarias</a:t>
          </a:r>
        </a:p>
      </dgm:t>
      <dgm:extLst>
        <a:ext uri="{E40237B7-FDA0-4F09-8148-C483321AD2D9}">
          <dgm14:cNvPr xmlns:dgm14="http://schemas.microsoft.com/office/drawing/2010/diagram" id="0" name="" title="Step 3 - task description"/>
        </a:ext>
      </dgm:extLst>
    </dgm:pt>
    <dgm:pt modelId="{BD57EC4A-052D-4824-8820-064BAC997A9B}" type="parTrans" cxnId="{11A0AF47-4BCA-470E-92BF-7B388FFB0DE8}">
      <dgm:prSet/>
      <dgm:spPr/>
      <dgm:t>
        <a:bodyPr/>
        <a:lstStyle/>
        <a:p>
          <a:endParaRPr lang="en-US"/>
        </a:p>
      </dgm:t>
    </dgm:pt>
    <dgm:pt modelId="{98E878CF-4A49-4E76-BD23-AE7C5290BAFD}" type="sibTrans" cxnId="{11A0AF47-4BCA-470E-92BF-7B388FFB0DE8}">
      <dgm:prSet/>
      <dgm:spPr/>
      <dgm:t>
        <a:bodyPr/>
        <a:lstStyle/>
        <a:p>
          <a:endParaRPr lang="en-US"/>
        </a:p>
      </dgm:t>
    </dgm:pt>
    <dgm:pt modelId="{8734DFB3-ADD8-4FD2-87D8-1981AA0ADD0B}" type="pres">
      <dgm:prSet presAssocID="{FBA29113-7A70-4E0E-B036-871C49B835F1}" presName="theList" presStyleCnt="0">
        <dgm:presLayoutVars>
          <dgm:dir/>
          <dgm:animLvl val="lvl"/>
          <dgm:resizeHandles val="exact"/>
        </dgm:presLayoutVars>
      </dgm:prSet>
      <dgm:spPr/>
    </dgm:pt>
    <dgm:pt modelId="{5C04AEFB-7132-4B28-A7D3-862245070A8D}" type="pres">
      <dgm:prSet presAssocID="{A6406C01-7E83-4650-8EF5-394419DCB348}" presName="compNode" presStyleCnt="0"/>
      <dgm:spPr/>
    </dgm:pt>
    <dgm:pt modelId="{358F74AC-FC7D-465B-BD12-B6CCC00F3D29}" type="pres">
      <dgm:prSet presAssocID="{A6406C01-7E83-4650-8EF5-394419DCB348}" presName="noGeometry" presStyleCnt="0"/>
      <dgm:spPr/>
    </dgm:pt>
    <dgm:pt modelId="{610B5FFC-C0C9-444C-9F7A-14D1B54F604D}" type="pres">
      <dgm:prSet presAssocID="{A6406C01-7E83-4650-8EF5-394419DCB348}" presName="childTextVisible" presStyleLbl="bgAccFollowNode1" presStyleIdx="0" presStyleCnt="3">
        <dgm:presLayoutVars>
          <dgm:bulletEnabled val="1"/>
        </dgm:presLayoutVars>
      </dgm:prSet>
      <dgm:spPr/>
    </dgm:pt>
    <dgm:pt modelId="{FB705FC1-639E-4064-8E9A-A79870DE5273}" type="pres">
      <dgm:prSet presAssocID="{A6406C01-7E83-4650-8EF5-394419DCB348}" presName="childTextHidden" presStyleLbl="bgAccFollowNode1" presStyleIdx="0" presStyleCnt="3"/>
      <dgm:spPr/>
    </dgm:pt>
    <dgm:pt modelId="{47DA5750-48DC-4E4F-815D-0B05DBC30DAB}" type="pres">
      <dgm:prSet presAssocID="{A6406C01-7E83-4650-8EF5-394419DCB348}" presName="parentText" presStyleLbl="node1" presStyleIdx="0" presStyleCnt="3">
        <dgm:presLayoutVars>
          <dgm:chMax val="1"/>
          <dgm:bulletEnabled val="1"/>
        </dgm:presLayoutVars>
      </dgm:prSet>
      <dgm:spPr/>
    </dgm:pt>
    <dgm:pt modelId="{6319C676-A7DE-4777-9BB4-3B6D30ED3F5C}" type="pres">
      <dgm:prSet presAssocID="{A6406C01-7E83-4650-8EF5-394419DCB348}" presName="aSpace" presStyleCnt="0"/>
      <dgm:spPr/>
    </dgm:pt>
    <dgm:pt modelId="{CA708D38-D093-4C16-A955-CF2CAC7F0A99}" type="pres">
      <dgm:prSet presAssocID="{5D952622-A79E-41E4-BBC2-6212DEFFA91C}" presName="compNode" presStyleCnt="0"/>
      <dgm:spPr/>
    </dgm:pt>
    <dgm:pt modelId="{6F3066E9-E96F-489D-8A4B-6D55FBE389F2}" type="pres">
      <dgm:prSet presAssocID="{5D952622-A79E-41E4-BBC2-6212DEFFA91C}" presName="noGeometry" presStyleCnt="0"/>
      <dgm:spPr/>
    </dgm:pt>
    <dgm:pt modelId="{00D2DC2C-7CA2-4A4B-B66D-3DDCAB7DC8E9}" type="pres">
      <dgm:prSet presAssocID="{5D952622-A79E-41E4-BBC2-6212DEFFA91C}" presName="childTextVisible" presStyleLbl="bgAccFollowNode1" presStyleIdx="1" presStyleCnt="3">
        <dgm:presLayoutVars>
          <dgm:bulletEnabled val="1"/>
        </dgm:presLayoutVars>
      </dgm:prSet>
      <dgm:spPr/>
    </dgm:pt>
    <dgm:pt modelId="{072FB640-0A28-40E8-9C0C-86BAF45C6EF0}" type="pres">
      <dgm:prSet presAssocID="{5D952622-A79E-41E4-BBC2-6212DEFFA91C}" presName="childTextHidden" presStyleLbl="bgAccFollowNode1" presStyleIdx="1" presStyleCnt="3"/>
      <dgm:spPr/>
    </dgm:pt>
    <dgm:pt modelId="{EE8733A1-7662-4D0A-B39E-2218596CC81C}" type="pres">
      <dgm:prSet presAssocID="{5D952622-A79E-41E4-BBC2-6212DEFFA91C}" presName="parentText" presStyleLbl="node1" presStyleIdx="1" presStyleCnt="3">
        <dgm:presLayoutVars>
          <dgm:chMax val="1"/>
          <dgm:bulletEnabled val="1"/>
        </dgm:presLayoutVars>
      </dgm:prSet>
      <dgm:spPr/>
    </dgm:pt>
    <dgm:pt modelId="{E0D7C734-E391-436F-996C-E60442F50A17}" type="pres">
      <dgm:prSet presAssocID="{5D952622-A79E-41E4-BBC2-6212DEFFA91C}" presName="aSpace" presStyleCnt="0"/>
      <dgm:spPr/>
    </dgm:pt>
    <dgm:pt modelId="{E8F3A685-8F9F-4BAC-8C8B-A1DE5AA41F3A}" type="pres">
      <dgm:prSet presAssocID="{50706FFE-8A00-485D-9FF7-8D310692C602}" presName="compNode" presStyleCnt="0"/>
      <dgm:spPr/>
    </dgm:pt>
    <dgm:pt modelId="{84BFA617-6CAF-4DA9-A086-82BCA61093BE}" type="pres">
      <dgm:prSet presAssocID="{50706FFE-8A00-485D-9FF7-8D310692C602}" presName="noGeometry" presStyleCnt="0"/>
      <dgm:spPr/>
    </dgm:pt>
    <dgm:pt modelId="{4BF699B1-BE15-42D1-9784-AA33CF29870E}" type="pres">
      <dgm:prSet presAssocID="{50706FFE-8A00-485D-9FF7-8D310692C602}" presName="childTextVisible" presStyleLbl="bgAccFollowNode1" presStyleIdx="2" presStyleCnt="3">
        <dgm:presLayoutVars>
          <dgm:bulletEnabled val="1"/>
        </dgm:presLayoutVars>
      </dgm:prSet>
      <dgm:spPr/>
    </dgm:pt>
    <dgm:pt modelId="{F0925EF4-86E2-4748-BA70-94AAF55AB064}" type="pres">
      <dgm:prSet presAssocID="{50706FFE-8A00-485D-9FF7-8D310692C602}" presName="childTextHidden" presStyleLbl="bgAccFollowNode1" presStyleIdx="2" presStyleCnt="3"/>
      <dgm:spPr/>
    </dgm:pt>
    <dgm:pt modelId="{78E9A4E4-18A9-4B73-8007-A63A71C71937}" type="pres">
      <dgm:prSet presAssocID="{50706FFE-8A00-485D-9FF7-8D310692C602}" presName="parentText" presStyleLbl="node1" presStyleIdx="2" presStyleCnt="3">
        <dgm:presLayoutVars>
          <dgm:chMax val="1"/>
          <dgm:bulletEnabled val="1"/>
        </dgm:presLayoutVars>
      </dgm:prSet>
      <dgm:spPr/>
    </dgm:pt>
  </dgm:ptLst>
  <dgm:cxnLst>
    <dgm:cxn modelId="{99E34304-5770-4691-A3EE-6A7C8B9ACD53}" type="presOf" srcId="{E4E9F0D0-FF23-4B59-9B97-973BCBE5DC65}" destId="{610B5FFC-C0C9-444C-9F7A-14D1B54F604D}" srcOrd="0" destOrd="0" presId="urn:microsoft.com/office/officeart/2005/8/layout/hProcess6"/>
    <dgm:cxn modelId="{81ACEA16-295B-4802-A889-1DC375F525AB}" type="presOf" srcId="{A6406C01-7E83-4650-8EF5-394419DCB348}" destId="{47DA5750-48DC-4E4F-815D-0B05DBC30DAB}" srcOrd="0" destOrd="0" presId="urn:microsoft.com/office/officeart/2005/8/layout/hProcess6"/>
    <dgm:cxn modelId="{130B0544-2388-4104-A721-8D29E7C77420}" type="presOf" srcId="{5D952622-A79E-41E4-BBC2-6212DEFFA91C}" destId="{EE8733A1-7662-4D0A-B39E-2218596CC81C}" srcOrd="0" destOrd="0" presId="urn:microsoft.com/office/officeart/2005/8/layout/hProcess6"/>
    <dgm:cxn modelId="{31498E67-CEA0-4571-B7AB-26A2113144F6}" type="presOf" srcId="{FBA29113-7A70-4E0E-B036-871C49B835F1}" destId="{8734DFB3-ADD8-4FD2-87D8-1981AA0ADD0B}" srcOrd="0" destOrd="0" presId="urn:microsoft.com/office/officeart/2005/8/layout/hProcess6"/>
    <dgm:cxn modelId="{11A0AF47-4BCA-470E-92BF-7B388FFB0DE8}" srcId="{50706FFE-8A00-485D-9FF7-8D310692C602}" destId="{3A9B5D84-CB00-4BC9-ADB2-5CF832F36763}" srcOrd="0" destOrd="0" parTransId="{BD57EC4A-052D-4824-8820-064BAC997A9B}" sibTransId="{98E878CF-4A49-4E76-BD23-AE7C5290BAFD}"/>
    <dgm:cxn modelId="{019AA969-1A2B-48C0-B7C9-005E817BC2CB}" type="presOf" srcId="{E4E9F0D0-FF23-4B59-9B97-973BCBE5DC65}" destId="{FB705FC1-639E-4064-8E9A-A79870DE5273}" srcOrd="1" destOrd="0" presId="urn:microsoft.com/office/officeart/2005/8/layout/hProcess6"/>
    <dgm:cxn modelId="{35AF286C-A401-4C08-B8A3-F38B03322BD8}" srcId="{5D952622-A79E-41E4-BBC2-6212DEFFA91C}" destId="{5248D9DA-6444-46F6-8D28-C8BB2253AAD1}" srcOrd="0" destOrd="0" parTransId="{A8533F77-F094-4EDB-BCC7-35E0D6A46B71}" sibTransId="{011B552E-515A-4C41-B810-0D2552861422}"/>
    <dgm:cxn modelId="{F36BB86E-E9BB-4DBF-9DFE-F8050046ED1F}" type="presOf" srcId="{3A9B5D84-CB00-4BC9-ADB2-5CF832F36763}" destId="{4BF699B1-BE15-42D1-9784-AA33CF29870E}" srcOrd="0" destOrd="0" presId="urn:microsoft.com/office/officeart/2005/8/layout/hProcess6"/>
    <dgm:cxn modelId="{BA539253-48E3-447C-8770-C31D10399C4A}" type="presOf" srcId="{50706FFE-8A00-485D-9FF7-8D310692C602}" destId="{78E9A4E4-18A9-4B73-8007-A63A71C71937}" srcOrd="0" destOrd="0" presId="urn:microsoft.com/office/officeart/2005/8/layout/hProcess6"/>
    <dgm:cxn modelId="{D2E26D7D-A939-4166-987B-3E9E5A080266}" type="presOf" srcId="{3A9B5D84-CB00-4BC9-ADB2-5CF832F36763}" destId="{F0925EF4-86E2-4748-BA70-94AAF55AB064}" srcOrd="1" destOrd="0" presId="urn:microsoft.com/office/officeart/2005/8/layout/hProcess6"/>
    <dgm:cxn modelId="{4D956F8D-5727-488A-93AF-F33602655A44}" srcId="{FBA29113-7A70-4E0E-B036-871C49B835F1}" destId="{A6406C01-7E83-4650-8EF5-394419DCB348}" srcOrd="0" destOrd="0" parTransId="{2586B3BB-DA8B-42DF-AC9A-77CE21607FD0}" sibTransId="{7C5B61F0-A4F6-4FCA-B552-36151F31051E}"/>
    <dgm:cxn modelId="{37A3A996-9723-4BDB-8959-9D9B7799BD9A}" srcId="{A6406C01-7E83-4650-8EF5-394419DCB348}" destId="{E4E9F0D0-FF23-4B59-9B97-973BCBE5DC65}" srcOrd="0" destOrd="0" parTransId="{E9237435-F938-45D4-8BF4-6D5D4DFF850F}" sibTransId="{D32B195A-7CAD-474B-B79C-BE4BB171E742}"/>
    <dgm:cxn modelId="{E23D729A-C2FC-40CD-8A08-F5EBB66CF80B}" type="presOf" srcId="{5248D9DA-6444-46F6-8D28-C8BB2253AAD1}" destId="{072FB640-0A28-40E8-9C0C-86BAF45C6EF0}" srcOrd="1" destOrd="0" presId="urn:microsoft.com/office/officeart/2005/8/layout/hProcess6"/>
    <dgm:cxn modelId="{A22BDB9A-90BB-4DA2-8850-00D4F1D3B898}" srcId="{FBA29113-7A70-4E0E-B036-871C49B835F1}" destId="{5D952622-A79E-41E4-BBC2-6212DEFFA91C}" srcOrd="1" destOrd="0" parTransId="{10627A68-BE4B-4A4A-9EC9-4CFEF1E4DF39}" sibTransId="{092BAEF3-D9F2-476B-9A0B-6F14CC814529}"/>
    <dgm:cxn modelId="{AE4FA1B2-1FFD-4999-BFB4-0E2A9E4BEBBB}" type="presOf" srcId="{5248D9DA-6444-46F6-8D28-C8BB2253AAD1}" destId="{00D2DC2C-7CA2-4A4B-B66D-3DDCAB7DC8E9}" srcOrd="0" destOrd="0" presId="urn:microsoft.com/office/officeart/2005/8/layout/hProcess6"/>
    <dgm:cxn modelId="{7599CECE-5293-4C57-A979-D096C99254C7}" srcId="{FBA29113-7A70-4E0E-B036-871C49B835F1}" destId="{50706FFE-8A00-485D-9FF7-8D310692C602}" srcOrd="2" destOrd="0" parTransId="{EF44BD91-19A4-424B-BA32-4A5492B6E40B}" sibTransId="{CD03DFF4-D962-46D6-AFFA-2A87FD08403E}"/>
    <dgm:cxn modelId="{FF0D50D3-9477-4407-8F44-B60B9728DED7}" type="presParOf" srcId="{8734DFB3-ADD8-4FD2-87D8-1981AA0ADD0B}" destId="{5C04AEFB-7132-4B28-A7D3-862245070A8D}" srcOrd="0" destOrd="0" presId="urn:microsoft.com/office/officeart/2005/8/layout/hProcess6"/>
    <dgm:cxn modelId="{126CE751-65CF-4E60-902C-2D0B01478834}" type="presParOf" srcId="{5C04AEFB-7132-4B28-A7D3-862245070A8D}" destId="{358F74AC-FC7D-465B-BD12-B6CCC00F3D29}" srcOrd="0" destOrd="0" presId="urn:microsoft.com/office/officeart/2005/8/layout/hProcess6"/>
    <dgm:cxn modelId="{C6915109-771C-43AE-A4C7-A411D8E5978F}" type="presParOf" srcId="{5C04AEFB-7132-4B28-A7D3-862245070A8D}" destId="{610B5FFC-C0C9-444C-9F7A-14D1B54F604D}" srcOrd="1" destOrd="0" presId="urn:microsoft.com/office/officeart/2005/8/layout/hProcess6"/>
    <dgm:cxn modelId="{954FE73F-9595-47D0-9AB9-6EB7EDC39F8E}" type="presParOf" srcId="{5C04AEFB-7132-4B28-A7D3-862245070A8D}" destId="{FB705FC1-639E-4064-8E9A-A79870DE5273}" srcOrd="2" destOrd="0" presId="urn:microsoft.com/office/officeart/2005/8/layout/hProcess6"/>
    <dgm:cxn modelId="{362B7B1C-776A-481A-B10E-B2136C044DB5}" type="presParOf" srcId="{5C04AEFB-7132-4B28-A7D3-862245070A8D}" destId="{47DA5750-48DC-4E4F-815D-0B05DBC30DAB}" srcOrd="3" destOrd="0" presId="urn:microsoft.com/office/officeart/2005/8/layout/hProcess6"/>
    <dgm:cxn modelId="{AB361918-49A4-4458-A6B4-A38162139DB4}" type="presParOf" srcId="{8734DFB3-ADD8-4FD2-87D8-1981AA0ADD0B}" destId="{6319C676-A7DE-4777-9BB4-3B6D30ED3F5C}" srcOrd="1" destOrd="0" presId="urn:microsoft.com/office/officeart/2005/8/layout/hProcess6"/>
    <dgm:cxn modelId="{3E32ED31-FAFA-41FB-A502-0C9269827B55}" type="presParOf" srcId="{8734DFB3-ADD8-4FD2-87D8-1981AA0ADD0B}" destId="{CA708D38-D093-4C16-A955-CF2CAC7F0A99}" srcOrd="2" destOrd="0" presId="urn:microsoft.com/office/officeart/2005/8/layout/hProcess6"/>
    <dgm:cxn modelId="{38B5F8BF-C6A8-4D51-8681-B847070CD1C0}" type="presParOf" srcId="{CA708D38-D093-4C16-A955-CF2CAC7F0A99}" destId="{6F3066E9-E96F-489D-8A4B-6D55FBE389F2}" srcOrd="0" destOrd="0" presId="urn:microsoft.com/office/officeart/2005/8/layout/hProcess6"/>
    <dgm:cxn modelId="{B873A9F4-217E-473A-8D65-14527890AC34}" type="presParOf" srcId="{CA708D38-D093-4C16-A955-CF2CAC7F0A99}" destId="{00D2DC2C-7CA2-4A4B-B66D-3DDCAB7DC8E9}" srcOrd="1" destOrd="0" presId="urn:microsoft.com/office/officeart/2005/8/layout/hProcess6"/>
    <dgm:cxn modelId="{F573A08D-1388-4362-9D10-155655876363}" type="presParOf" srcId="{CA708D38-D093-4C16-A955-CF2CAC7F0A99}" destId="{072FB640-0A28-40E8-9C0C-86BAF45C6EF0}" srcOrd="2" destOrd="0" presId="urn:microsoft.com/office/officeart/2005/8/layout/hProcess6"/>
    <dgm:cxn modelId="{7ADF5CCF-F26A-45B5-9692-98B07AFD46A1}" type="presParOf" srcId="{CA708D38-D093-4C16-A955-CF2CAC7F0A99}" destId="{EE8733A1-7662-4D0A-B39E-2218596CC81C}" srcOrd="3" destOrd="0" presId="urn:microsoft.com/office/officeart/2005/8/layout/hProcess6"/>
    <dgm:cxn modelId="{985C18C8-95A3-4479-821C-610A2BAFFFF3}" type="presParOf" srcId="{8734DFB3-ADD8-4FD2-87D8-1981AA0ADD0B}" destId="{E0D7C734-E391-436F-996C-E60442F50A17}" srcOrd="3" destOrd="0" presId="urn:microsoft.com/office/officeart/2005/8/layout/hProcess6"/>
    <dgm:cxn modelId="{951CD7FA-A9B4-463F-BD0D-452C521FF523}" type="presParOf" srcId="{8734DFB3-ADD8-4FD2-87D8-1981AA0ADD0B}" destId="{E8F3A685-8F9F-4BAC-8C8B-A1DE5AA41F3A}" srcOrd="4" destOrd="0" presId="urn:microsoft.com/office/officeart/2005/8/layout/hProcess6"/>
    <dgm:cxn modelId="{E08D8862-B273-4AA6-9A90-754366CE4945}" type="presParOf" srcId="{E8F3A685-8F9F-4BAC-8C8B-A1DE5AA41F3A}" destId="{84BFA617-6CAF-4DA9-A086-82BCA61093BE}" srcOrd="0" destOrd="0" presId="urn:microsoft.com/office/officeart/2005/8/layout/hProcess6"/>
    <dgm:cxn modelId="{69392B4C-2A7B-41A4-A48C-35E312A6434A}" type="presParOf" srcId="{E8F3A685-8F9F-4BAC-8C8B-A1DE5AA41F3A}" destId="{4BF699B1-BE15-42D1-9784-AA33CF29870E}" srcOrd="1" destOrd="0" presId="urn:microsoft.com/office/officeart/2005/8/layout/hProcess6"/>
    <dgm:cxn modelId="{29F5DEAB-A9C8-47F8-A089-1585C323795A}" type="presParOf" srcId="{E8F3A685-8F9F-4BAC-8C8B-A1DE5AA41F3A}" destId="{F0925EF4-86E2-4748-BA70-94AAF55AB064}" srcOrd="2" destOrd="0" presId="urn:microsoft.com/office/officeart/2005/8/layout/hProcess6"/>
    <dgm:cxn modelId="{E9A57A1B-DDAF-4905-B46C-246DB5E9FB2A}" type="presParOf" srcId="{E8F3A685-8F9F-4BAC-8C8B-A1DE5AA41F3A}" destId="{78E9A4E4-18A9-4B73-8007-A63A71C71937}"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B5FFC-C0C9-444C-9F7A-14D1B54F604D}">
      <dsp:nvSpPr>
        <dsp:cNvPr id="0" name=""/>
        <dsp:cNvSpPr/>
      </dsp:nvSpPr>
      <dsp:spPr>
        <a:xfrm>
          <a:off x="623515" y="823134"/>
          <a:ext cx="2475309" cy="2163731"/>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ct val="90000"/>
            </a:lnSpc>
            <a:spcBef>
              <a:spcPct val="0"/>
            </a:spcBef>
            <a:spcAft>
              <a:spcPct val="35000"/>
            </a:spcAft>
            <a:buNone/>
          </a:pPr>
          <a:r>
            <a:rPr lang="es-ES" sz="1400" kern="1200" noProof="0" dirty="0"/>
            <a:t>Desposesión</a:t>
          </a:r>
          <a:r>
            <a:rPr lang="en-US" sz="1400" kern="1200" dirty="0"/>
            <a:t>. </a:t>
          </a:r>
          <a:r>
            <a:rPr lang="es-ES" sz="1400" kern="1200" noProof="0" dirty="0"/>
            <a:t>Contexto</a:t>
          </a:r>
          <a:r>
            <a:rPr lang="en-US" sz="1400" kern="1200" dirty="0"/>
            <a:t> </a:t>
          </a:r>
          <a:r>
            <a:rPr lang="es-ES" sz="1400" kern="1200" noProof="0" dirty="0"/>
            <a:t>en</a:t>
          </a:r>
          <a:r>
            <a:rPr lang="en-US" sz="1400" kern="1200" dirty="0"/>
            <a:t> </a:t>
          </a:r>
          <a:r>
            <a:rPr lang="en-US" sz="1400" kern="1200" dirty="0" err="1"/>
            <a:t>Latam</a:t>
          </a:r>
          <a:r>
            <a:rPr lang="en-US" sz="1400" kern="1200" dirty="0"/>
            <a:t> y </a:t>
          </a:r>
          <a:r>
            <a:rPr lang="es-ES" sz="1400" kern="1200" noProof="0" dirty="0"/>
            <a:t>definición</a:t>
          </a:r>
          <a:r>
            <a:rPr lang="en-US" sz="1400" kern="1200" dirty="0"/>
            <a:t> de MDA.</a:t>
          </a:r>
        </a:p>
      </dsp:txBody>
      <dsp:txXfrm>
        <a:off x="1242342" y="1147694"/>
        <a:ext cx="1206713" cy="1514611"/>
      </dsp:txXfrm>
    </dsp:sp>
    <dsp:sp modelId="{47DA5750-48DC-4E4F-815D-0B05DBC30DAB}">
      <dsp:nvSpPr>
        <dsp:cNvPr id="0" name=""/>
        <dsp:cNvSpPr/>
      </dsp:nvSpPr>
      <dsp:spPr>
        <a:xfrm>
          <a:off x="4688" y="1286172"/>
          <a:ext cx="1237654" cy="123765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noProof="0" dirty="0"/>
            <a:t>Contexto</a:t>
          </a:r>
        </a:p>
      </dsp:txBody>
      <dsp:txXfrm>
        <a:off x="185938" y="1467422"/>
        <a:ext cx="875154" cy="875154"/>
      </dsp:txXfrm>
    </dsp:sp>
    <dsp:sp modelId="{00D2DC2C-7CA2-4A4B-B66D-3DDCAB7DC8E9}">
      <dsp:nvSpPr>
        <dsp:cNvPr id="0" name=""/>
        <dsp:cNvSpPr/>
      </dsp:nvSpPr>
      <dsp:spPr>
        <a:xfrm>
          <a:off x="3872358" y="823134"/>
          <a:ext cx="2475309" cy="2163731"/>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ct val="90000"/>
            </a:lnSpc>
            <a:spcBef>
              <a:spcPct val="0"/>
            </a:spcBef>
            <a:spcAft>
              <a:spcPct val="35000"/>
            </a:spcAft>
            <a:buNone/>
          </a:pPr>
          <a:r>
            <a:rPr lang="es-ES" sz="1400" kern="1200" noProof="0" dirty="0"/>
            <a:t>Acuerdo de Escazú y casos de la Corte IDH</a:t>
          </a:r>
        </a:p>
      </dsp:txBody>
      <dsp:txXfrm>
        <a:off x="4491186" y="1147694"/>
        <a:ext cx="1206713" cy="1514611"/>
      </dsp:txXfrm>
    </dsp:sp>
    <dsp:sp modelId="{EE8733A1-7662-4D0A-B39E-2218596CC81C}">
      <dsp:nvSpPr>
        <dsp:cNvPr id="0" name=""/>
        <dsp:cNvSpPr/>
      </dsp:nvSpPr>
      <dsp:spPr>
        <a:xfrm>
          <a:off x="3253531" y="1286172"/>
          <a:ext cx="1237654" cy="123765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Marco </a:t>
          </a:r>
          <a:r>
            <a:rPr lang="es-ES" sz="1200" kern="1200" noProof="0" dirty="0"/>
            <a:t>normativo</a:t>
          </a:r>
          <a:r>
            <a:rPr lang="en-US" sz="1200" kern="1200" dirty="0"/>
            <a:t> </a:t>
          </a:r>
          <a:r>
            <a:rPr lang="es-ES" sz="1200" kern="1200" noProof="0" dirty="0"/>
            <a:t>en</a:t>
          </a:r>
          <a:r>
            <a:rPr lang="en-US" sz="1200" kern="1200" dirty="0"/>
            <a:t> </a:t>
          </a:r>
          <a:r>
            <a:rPr lang="es-ES" sz="1200" kern="1200" noProof="0" dirty="0" err="1"/>
            <a:t>Latam</a:t>
          </a:r>
          <a:endParaRPr lang="es-ES" sz="1200" kern="1200" noProof="0" dirty="0"/>
        </a:p>
      </dsp:txBody>
      <dsp:txXfrm>
        <a:off x="3434781" y="1467422"/>
        <a:ext cx="875154" cy="875154"/>
      </dsp:txXfrm>
    </dsp:sp>
    <dsp:sp modelId="{4BF699B1-BE15-42D1-9784-AA33CF29870E}">
      <dsp:nvSpPr>
        <dsp:cNvPr id="0" name=""/>
        <dsp:cNvSpPr/>
      </dsp:nvSpPr>
      <dsp:spPr>
        <a:xfrm>
          <a:off x="7121202" y="823134"/>
          <a:ext cx="2475309" cy="2163731"/>
        </a:xfrm>
        <a:prstGeom prst="rightArrow">
          <a:avLst>
            <a:gd name="adj1" fmla="val 70000"/>
            <a:gd name="adj2" fmla="val 5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ct val="90000"/>
            </a:lnSpc>
            <a:spcBef>
              <a:spcPct val="0"/>
            </a:spcBef>
            <a:spcAft>
              <a:spcPct val="35000"/>
            </a:spcAft>
            <a:buNone/>
          </a:pPr>
          <a:r>
            <a:rPr lang="es-ES" sz="1400" kern="1200" noProof="0" dirty="0"/>
            <a:t>Acceso a la información, movilización, propuestas vinculantes planetarias</a:t>
          </a:r>
        </a:p>
      </dsp:txBody>
      <dsp:txXfrm>
        <a:off x="7740029" y="1147694"/>
        <a:ext cx="1206713" cy="1514611"/>
      </dsp:txXfrm>
    </dsp:sp>
    <dsp:sp modelId="{78E9A4E4-18A9-4B73-8007-A63A71C71937}">
      <dsp:nvSpPr>
        <dsp:cNvPr id="0" name=""/>
        <dsp:cNvSpPr/>
      </dsp:nvSpPr>
      <dsp:spPr>
        <a:xfrm>
          <a:off x="6502375" y="1286172"/>
          <a:ext cx="1237654" cy="123765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kern="1200" noProof="0" dirty="0"/>
            <a:t>Resultados</a:t>
          </a:r>
          <a:r>
            <a:rPr lang="en-US" sz="1200" kern="1200" dirty="0"/>
            <a:t>,  </a:t>
          </a:r>
          <a:r>
            <a:rPr lang="es-ES" sz="1200" kern="1200" noProof="0" dirty="0"/>
            <a:t>propuestas</a:t>
          </a:r>
        </a:p>
      </dsp:txBody>
      <dsp:txXfrm>
        <a:off x="6683625" y="1467422"/>
        <a:ext cx="875154" cy="87515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7/5/2024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‹Nº›</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7/5/2024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‹Nº›</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2404199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7/5/2024</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‹Nº›</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7/5/2024</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‹Nº›</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7/5/2024</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‹Nº›</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los estilos de texto del patrón</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7/5/2024</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‹Nº›</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7/5/2024</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‹Nº›</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7/5/2024</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‹Nº›</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7/5/2024</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‹Nº›</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7/5/2024</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‹Nº›</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s-ES"/>
              <a:t>Haga clic para modificar el estilo de título del patrón</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7/5/2024</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‹Nº›</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ac.unwomen.org/es/digiteca/publicaciones/2016/resolucion-asambleaun-defensoras-dh-mujeres#view"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lac.unwomen.org/es/digiteca/publicaciones/2016/resolucion-asambleaun-defensoras-dh-mujeres#view"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400" noProof="0" dirty="0"/>
              <a:t>Título previo: </a:t>
            </a:r>
            <a:r>
              <a:rPr lang="es-ES" sz="2400" b="0" i="1" noProof="0" dirty="0"/>
              <a:t>Protección de las personas defensoras ambientales: Evaluación del Marco Internacional y Análisis de estudios de caso en América Latina sobre la violencia interseccional hacia las mujeres defensoras ambientales</a:t>
            </a:r>
            <a:endParaRPr lang="es-ES" noProof="0" dirty="0"/>
          </a:p>
        </p:txBody>
      </p:sp>
      <p:sp>
        <p:nvSpPr>
          <p:cNvPr id="3" name="Text Placeholder 2"/>
          <p:cNvSpPr>
            <a:spLocks noGrp="1"/>
          </p:cNvSpPr>
          <p:nvPr>
            <p:ph type="body" idx="1"/>
          </p:nvPr>
        </p:nvSpPr>
        <p:spPr/>
        <p:txBody>
          <a:bodyPr/>
          <a:lstStyle/>
          <a:p>
            <a:r>
              <a:rPr lang="es-ES" noProof="0" dirty="0"/>
              <a:t>Francisco Molina Montenegro</a:t>
            </a:r>
          </a:p>
          <a:p>
            <a:endParaRPr lang="en-US" dirty="0"/>
          </a:p>
        </p:txBody>
      </p:sp>
      <p:sp>
        <p:nvSpPr>
          <p:cNvPr id="4" name="CuadroTexto 3">
            <a:extLst>
              <a:ext uri="{FF2B5EF4-FFF2-40B4-BE49-F238E27FC236}">
                <a16:creationId xmlns:a16="http://schemas.microsoft.com/office/drawing/2014/main" id="{ABD140C7-0EF6-03FA-EA67-528E893B1569}"/>
              </a:ext>
            </a:extLst>
          </p:cNvPr>
          <p:cNvSpPr txBox="1"/>
          <p:nvPr/>
        </p:nvSpPr>
        <p:spPr>
          <a:xfrm>
            <a:off x="1317291" y="1019905"/>
            <a:ext cx="9292093" cy="2554545"/>
          </a:xfrm>
          <a:prstGeom prst="rect">
            <a:avLst/>
          </a:prstGeom>
          <a:noFill/>
        </p:spPr>
        <p:txBody>
          <a:bodyPr wrap="square" rtlCol="0">
            <a:spAutoFit/>
          </a:bodyPr>
          <a:lstStyle/>
          <a:p>
            <a:r>
              <a:rPr lang="es-ES" sz="4000" b="1" dirty="0"/>
              <a:t>Hacia una protección más eficaz de las defensoras ambientales en Latinoamérica: un análisis de estudios de caso.</a:t>
            </a:r>
            <a:endParaRPr lang="en-IE" b="1" dirty="0"/>
          </a:p>
        </p:txBody>
      </p:sp>
    </p:spTree>
    <p:extLst>
      <p:ext uri="{BB962C8B-B14F-4D97-AF65-F5344CB8AC3E}">
        <p14:creationId xmlns:p14="http://schemas.microsoft.com/office/powerpoint/2010/main" val="23622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noProof="0" dirty="0"/>
              <a:t>Resultado 3: </a:t>
            </a:r>
            <a:r>
              <a:rPr lang="es-ES" dirty="0"/>
              <a:t>relación entre el acceso a la información (Acuerdo de Escazú, AE) y la acción preventiva</a:t>
            </a:r>
            <a:endParaRPr lang="es-ES" noProof="0" dirty="0"/>
          </a:p>
        </p:txBody>
      </p:sp>
      <p:sp>
        <p:nvSpPr>
          <p:cNvPr id="3" name="CuadroTexto 2">
            <a:extLst>
              <a:ext uri="{FF2B5EF4-FFF2-40B4-BE49-F238E27FC236}">
                <a16:creationId xmlns:a16="http://schemas.microsoft.com/office/drawing/2014/main" id="{C5EEDAAF-41C7-5DCE-6B16-C287D58F7F86}"/>
              </a:ext>
            </a:extLst>
          </p:cNvPr>
          <p:cNvSpPr txBox="1"/>
          <p:nvPr/>
        </p:nvSpPr>
        <p:spPr>
          <a:xfrm>
            <a:off x="855785" y="2321169"/>
            <a:ext cx="3786553" cy="3693319"/>
          </a:xfrm>
          <a:prstGeom prst="rect">
            <a:avLst/>
          </a:prstGeom>
          <a:noFill/>
        </p:spPr>
        <p:txBody>
          <a:bodyPr wrap="square" rtlCol="0">
            <a:spAutoFit/>
          </a:bodyPr>
          <a:lstStyle/>
          <a:p>
            <a:pPr marL="285750" indent="-285750">
              <a:buFont typeface="Arial" panose="020B0604020202020204" pitchFamily="34" charset="0"/>
              <a:buChar char="•"/>
            </a:pPr>
            <a:r>
              <a:rPr lang="es-ES" dirty="0"/>
              <a:t>Estrategias preventivas (Acceso a la información, art.5 del AE)</a:t>
            </a:r>
            <a:br>
              <a:rPr lang="es-ES" dirty="0"/>
            </a:br>
            <a:br>
              <a:rPr lang="es-ES" dirty="0"/>
            </a:br>
            <a:r>
              <a:rPr lang="es-ES" dirty="0"/>
              <a:t>=&gt; 3 y 2.5 veces más exitosas. </a:t>
            </a:r>
            <a:br>
              <a:rPr lang="es-ES" dirty="0"/>
            </a:br>
            <a:br>
              <a:rPr lang="es-ES" dirty="0"/>
            </a:br>
            <a:endParaRPr lang="es-ES" dirty="0"/>
          </a:p>
          <a:p>
            <a:pPr marL="285750" indent="-285750">
              <a:buFont typeface="Arial" panose="020B0604020202020204" pitchFamily="34" charset="0"/>
              <a:buChar char="•"/>
            </a:pPr>
            <a:r>
              <a:rPr lang="es-ES" dirty="0"/>
              <a:t>AE y sus principios sobre el  acceso a la información son determinantes para evitar conflictos medioambientales y sus graves violaciones de DDHH. </a:t>
            </a:r>
            <a:br>
              <a:rPr lang="es-ES" dirty="0"/>
            </a:br>
            <a:endParaRPr lang="es-ES" dirty="0"/>
          </a:p>
        </p:txBody>
      </p:sp>
      <p:pic>
        <p:nvPicPr>
          <p:cNvPr id="5" name="Imagen 4">
            <a:extLst>
              <a:ext uri="{FF2B5EF4-FFF2-40B4-BE49-F238E27FC236}">
                <a16:creationId xmlns:a16="http://schemas.microsoft.com/office/drawing/2014/main" id="{C7517C50-1EF0-03DB-AADB-7B83D033C257}"/>
              </a:ext>
            </a:extLst>
          </p:cNvPr>
          <p:cNvPicPr>
            <a:picLocks noChangeAspect="1"/>
          </p:cNvPicPr>
          <p:nvPr/>
        </p:nvPicPr>
        <p:blipFill>
          <a:blip r:embed="rId2"/>
          <a:stretch>
            <a:fillRect/>
          </a:stretch>
        </p:blipFill>
        <p:spPr>
          <a:xfrm>
            <a:off x="5386509" y="1646238"/>
            <a:ext cx="5639289" cy="4465707"/>
          </a:xfrm>
          <a:prstGeom prst="rect">
            <a:avLst/>
          </a:prstGeom>
        </p:spPr>
      </p:pic>
      <p:sp>
        <p:nvSpPr>
          <p:cNvPr id="4" name="CuadroTexto 3">
            <a:extLst>
              <a:ext uri="{FF2B5EF4-FFF2-40B4-BE49-F238E27FC236}">
                <a16:creationId xmlns:a16="http://schemas.microsoft.com/office/drawing/2014/main" id="{94330CE8-8A58-0110-5E75-A289847C86DC}"/>
              </a:ext>
            </a:extLst>
          </p:cNvPr>
          <p:cNvSpPr txBox="1"/>
          <p:nvPr/>
        </p:nvSpPr>
        <p:spPr>
          <a:xfrm>
            <a:off x="1295400" y="1706704"/>
            <a:ext cx="3979985" cy="276999"/>
          </a:xfrm>
          <a:prstGeom prst="rect">
            <a:avLst/>
          </a:prstGeom>
          <a:noFill/>
        </p:spPr>
        <p:txBody>
          <a:bodyPr wrap="square" rtlCol="0">
            <a:spAutoFit/>
          </a:bodyPr>
          <a:lstStyle/>
          <a:p>
            <a:r>
              <a:rPr lang="es-ES" sz="1200" dirty="0"/>
              <a:t>(Capítulo, apartado 4.1, pp.56-58)</a:t>
            </a:r>
          </a:p>
        </p:txBody>
      </p:sp>
    </p:spTree>
    <p:extLst>
      <p:ext uri="{BB962C8B-B14F-4D97-AF65-F5344CB8AC3E}">
        <p14:creationId xmlns:p14="http://schemas.microsoft.com/office/powerpoint/2010/main" val="773570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277" y="171908"/>
            <a:ext cx="10691445" cy="1142385"/>
          </a:xfrm>
        </p:spPr>
        <p:txBody>
          <a:bodyPr>
            <a:normAutofit/>
          </a:bodyPr>
          <a:lstStyle/>
          <a:p>
            <a:r>
              <a:rPr lang="es-ES" noProof="0" dirty="0"/>
              <a:t>Resultado 4: redes (</a:t>
            </a:r>
            <a:r>
              <a:rPr lang="es-ES" noProof="0" dirty="0" err="1"/>
              <a:t>int</a:t>
            </a:r>
            <a:r>
              <a:rPr lang="es-ES" noProof="0" dirty="0"/>
              <a:t>.) de autocuidado de </a:t>
            </a:r>
            <a:r>
              <a:rPr lang="es-ES" noProof="0" dirty="0" err="1"/>
              <a:t>MDAs</a:t>
            </a:r>
            <a:endParaRPr lang="es-ES" noProof="0" dirty="0"/>
          </a:p>
        </p:txBody>
      </p:sp>
      <p:sp>
        <p:nvSpPr>
          <p:cNvPr id="3" name="CuadroTexto 2">
            <a:extLst>
              <a:ext uri="{FF2B5EF4-FFF2-40B4-BE49-F238E27FC236}">
                <a16:creationId xmlns:a16="http://schemas.microsoft.com/office/drawing/2014/main" id="{C5EEDAAF-41C7-5DCE-6B16-C287D58F7F86}"/>
              </a:ext>
            </a:extLst>
          </p:cNvPr>
          <p:cNvSpPr txBox="1"/>
          <p:nvPr/>
        </p:nvSpPr>
        <p:spPr>
          <a:xfrm>
            <a:off x="750277" y="1482115"/>
            <a:ext cx="5603631" cy="627351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ES" dirty="0"/>
              <a:t>Las estrategias y redes de autocuidado y apoyo vistas en el 4.2 y 5.2 indican:</a:t>
            </a:r>
            <a:br>
              <a:rPr lang="es-ES" dirty="0"/>
            </a:br>
            <a:br>
              <a:rPr lang="es-ES" dirty="0"/>
            </a:br>
            <a:r>
              <a:rPr lang="es-ES" dirty="0"/>
              <a:t>1. Incidencia </a:t>
            </a:r>
            <a:r>
              <a:rPr lang="es-ES" dirty="0" err="1"/>
              <a:t>int</a:t>
            </a:r>
            <a:r>
              <a:rPr lang="es-ES" dirty="0"/>
              <a:t>. Resolución de la Asamblea General de 2013 =&gt; </a:t>
            </a:r>
            <a:r>
              <a:rPr lang="es-ES" dirty="0">
                <a:hlinkClick r:id="rId2"/>
              </a:rPr>
              <a:t>68/181</a:t>
            </a:r>
            <a:r>
              <a:rPr lang="es-ES" dirty="0"/>
              <a:t>: </a:t>
            </a:r>
            <a:br>
              <a:rPr lang="es-ES" dirty="0"/>
            </a:br>
            <a:br>
              <a:rPr lang="es-ES" dirty="0"/>
            </a:br>
            <a:r>
              <a:rPr lang="es-ES" dirty="0"/>
              <a:t>2. No basta con que sean asuntos internos del Estado. Se requiere la internacionalización de las redes, luchas, incidencia y que haya una materialización en avances en justicia y marco normativo de carácter internacional.</a:t>
            </a:r>
            <a:br>
              <a:rPr lang="es-ES" dirty="0"/>
            </a:br>
            <a:br>
              <a:rPr lang="es-ES" dirty="0"/>
            </a:br>
            <a:br>
              <a:rPr lang="es-ES" i="1" dirty="0"/>
            </a:br>
            <a:br>
              <a:rPr lang="es-ES" dirty="0"/>
            </a:br>
            <a:endParaRPr lang="es-ES" dirty="0"/>
          </a:p>
        </p:txBody>
      </p:sp>
      <p:pic>
        <p:nvPicPr>
          <p:cNvPr id="5" name="Imagen 4">
            <a:extLst>
              <a:ext uri="{FF2B5EF4-FFF2-40B4-BE49-F238E27FC236}">
                <a16:creationId xmlns:a16="http://schemas.microsoft.com/office/drawing/2014/main" id="{6313D7B0-0D39-38C7-CDAF-0B8AD270E251}"/>
              </a:ext>
            </a:extLst>
          </p:cNvPr>
          <p:cNvPicPr>
            <a:picLocks noChangeAspect="1"/>
          </p:cNvPicPr>
          <p:nvPr/>
        </p:nvPicPr>
        <p:blipFill>
          <a:blip r:embed="rId3"/>
          <a:stretch>
            <a:fillRect/>
          </a:stretch>
        </p:blipFill>
        <p:spPr>
          <a:xfrm>
            <a:off x="6602510" y="1959062"/>
            <a:ext cx="5082980" cy="3619814"/>
          </a:xfrm>
          <a:prstGeom prst="rect">
            <a:avLst/>
          </a:prstGeom>
        </p:spPr>
      </p:pic>
    </p:spTree>
    <p:extLst>
      <p:ext uri="{BB962C8B-B14F-4D97-AF65-F5344CB8AC3E}">
        <p14:creationId xmlns:p14="http://schemas.microsoft.com/office/powerpoint/2010/main" val="175986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1FAF82-4507-F118-D909-CE61F0AB56FE}"/>
              </a:ext>
            </a:extLst>
          </p:cNvPr>
          <p:cNvSpPr>
            <a:spLocks noGrp="1"/>
          </p:cNvSpPr>
          <p:nvPr>
            <p:ph type="title"/>
          </p:nvPr>
        </p:nvSpPr>
        <p:spPr>
          <a:xfrm>
            <a:off x="1295400" y="503853"/>
            <a:ext cx="10005646" cy="1142385"/>
          </a:xfrm>
        </p:spPr>
        <p:txBody>
          <a:bodyPr/>
          <a:lstStyle/>
          <a:p>
            <a:r>
              <a:rPr lang="es-ES" dirty="0"/>
              <a:t>Resultado 5: hacia un marco normativo planetario</a:t>
            </a:r>
          </a:p>
        </p:txBody>
      </p:sp>
      <p:sp>
        <p:nvSpPr>
          <p:cNvPr id="3" name="CuadroTexto 2">
            <a:extLst>
              <a:ext uri="{FF2B5EF4-FFF2-40B4-BE49-F238E27FC236}">
                <a16:creationId xmlns:a16="http://schemas.microsoft.com/office/drawing/2014/main" id="{C8B10FD4-0125-1650-940E-44CD0DBEEC62}"/>
              </a:ext>
            </a:extLst>
          </p:cNvPr>
          <p:cNvSpPr txBox="1"/>
          <p:nvPr/>
        </p:nvSpPr>
        <p:spPr>
          <a:xfrm>
            <a:off x="1383323" y="2016370"/>
            <a:ext cx="9601199"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ES" dirty="0"/>
              <a:t>Saura-</a:t>
            </a:r>
            <a:r>
              <a:rPr lang="es-ES" dirty="0" err="1"/>
              <a:t>Freixes</a:t>
            </a:r>
            <a:r>
              <a:rPr lang="es-ES" dirty="0"/>
              <a:t> (2022) </a:t>
            </a:r>
            <a:r>
              <a:rPr lang="es-ES" sz="1600" dirty="0"/>
              <a:t>Promueve la sinergia entre el constitucionalismo nacional e internacional.</a:t>
            </a:r>
            <a:br>
              <a:rPr lang="es-ES" sz="1600" dirty="0"/>
            </a:br>
            <a:endParaRPr lang="es-ES" dirty="0"/>
          </a:p>
          <a:p>
            <a:pPr marL="285750" indent="-285750">
              <a:lnSpc>
                <a:spcPct val="150000"/>
              </a:lnSpc>
              <a:buFont typeface="Arial" panose="020B0604020202020204" pitchFamily="34" charset="0"/>
              <a:buChar char="•"/>
            </a:pPr>
            <a:r>
              <a:rPr lang="es-ES" dirty="0"/>
              <a:t>Martín </a:t>
            </a:r>
            <a:r>
              <a:rPr lang="es-ES" dirty="0" err="1"/>
              <a:t>Pallín</a:t>
            </a:r>
            <a:r>
              <a:rPr lang="es-ES" dirty="0"/>
              <a:t> (2022) </a:t>
            </a:r>
            <a:r>
              <a:rPr lang="es-ES" sz="1600" dirty="0"/>
              <a:t>propone una constitución para la Tierra: todas las personas son defensoras  ambientales; similitud al TPI; asamblea/consejo científico.</a:t>
            </a:r>
            <a:br>
              <a:rPr lang="es-ES" sz="1600" dirty="0"/>
            </a:br>
            <a:br>
              <a:rPr lang="es-ES" sz="1600" dirty="0"/>
            </a:br>
            <a:r>
              <a:rPr lang="es-ES" dirty="0"/>
              <a:t>Ituarte-Lima (2023): </a:t>
            </a:r>
            <a:r>
              <a:rPr lang="es-ES" sz="1600" dirty="0"/>
              <a:t>Integrar DDHH y biodiversidad para enfrentar crisis planetarias.</a:t>
            </a:r>
            <a:br>
              <a:rPr lang="es-ES" sz="1600" dirty="0"/>
            </a:br>
            <a:r>
              <a:rPr lang="es-ES" sz="1600" dirty="0"/>
              <a:t>	- Definir a las MDA como defensoras de la biosfera</a:t>
            </a:r>
            <a:br>
              <a:rPr lang="es-ES" sz="1600" dirty="0"/>
            </a:br>
            <a:r>
              <a:rPr lang="es-ES" sz="1600" dirty="0"/>
              <a:t>	- Partir de Base jurídica: Convención sobre la Diversidad Biológica (participación de 	comunidades en línea con el AE) y Marco Global de Biodiversidad Kunming-Montreal 	(garantizar la protección plena de las defensoras de DDHH con el MA)</a:t>
            </a:r>
          </a:p>
          <a:p>
            <a:pPr marL="285750" indent="-285750">
              <a:buFont typeface="Arial" panose="020B0604020202020204" pitchFamily="34" charset="0"/>
              <a:buChar char="•"/>
            </a:pPr>
            <a:endParaRPr lang="en-IE" dirty="0"/>
          </a:p>
        </p:txBody>
      </p:sp>
    </p:spTree>
    <p:extLst>
      <p:ext uri="{BB962C8B-B14F-4D97-AF65-F5344CB8AC3E}">
        <p14:creationId xmlns:p14="http://schemas.microsoft.com/office/powerpoint/2010/main" val="2319640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noProof="0" dirty="0"/>
              <a:t>Conclusiones</a:t>
            </a:r>
          </a:p>
        </p:txBody>
      </p:sp>
    </p:spTree>
    <p:extLst>
      <p:ext uri="{BB962C8B-B14F-4D97-AF65-F5344CB8AC3E}">
        <p14:creationId xmlns:p14="http://schemas.microsoft.com/office/powerpoint/2010/main" val="214569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1FAF82-4507-F118-D909-CE61F0AB56FE}"/>
              </a:ext>
            </a:extLst>
          </p:cNvPr>
          <p:cNvSpPr>
            <a:spLocks noGrp="1"/>
          </p:cNvSpPr>
          <p:nvPr>
            <p:ph type="title"/>
          </p:nvPr>
        </p:nvSpPr>
        <p:spPr>
          <a:xfrm>
            <a:off x="1295400" y="199055"/>
            <a:ext cx="9601200" cy="1142385"/>
          </a:xfrm>
        </p:spPr>
        <p:txBody>
          <a:bodyPr/>
          <a:lstStyle/>
          <a:p>
            <a:r>
              <a:rPr lang="es-ES" dirty="0"/>
              <a:t>Conclusiones</a:t>
            </a:r>
          </a:p>
        </p:txBody>
      </p:sp>
      <p:sp>
        <p:nvSpPr>
          <p:cNvPr id="3" name="CuadroTexto 2">
            <a:extLst>
              <a:ext uri="{FF2B5EF4-FFF2-40B4-BE49-F238E27FC236}">
                <a16:creationId xmlns:a16="http://schemas.microsoft.com/office/drawing/2014/main" id="{C8B10FD4-0125-1650-940E-44CD0DBEEC62}"/>
              </a:ext>
            </a:extLst>
          </p:cNvPr>
          <p:cNvSpPr txBox="1"/>
          <p:nvPr/>
        </p:nvSpPr>
        <p:spPr>
          <a:xfrm>
            <a:off x="1383323" y="1383328"/>
            <a:ext cx="9601199" cy="5078313"/>
          </a:xfrm>
          <a:prstGeom prst="rect">
            <a:avLst/>
          </a:prstGeom>
          <a:noFill/>
        </p:spPr>
        <p:txBody>
          <a:bodyPr wrap="square" rtlCol="0">
            <a:spAutoFit/>
          </a:bodyPr>
          <a:lstStyle/>
          <a:p>
            <a:pPr marL="285750" indent="-285750">
              <a:buFont typeface="Arial" panose="020B0604020202020204" pitchFamily="34" charset="0"/>
              <a:buChar char="•"/>
            </a:pPr>
            <a:r>
              <a:rPr lang="es-ES" dirty="0"/>
              <a:t>La Corte IDH podría establecer un criterio unificado a la hora de definir los conflictos medioambientales y si son personas defensoras ambientales para poder aplicar herramientas como el Acuerdo de Escazú.</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La literatura académica reciente aboga por respuestas jurídicas vinculantes planetarias muy ambiciosas porque los problemas locales afectan globalmente.</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En base al anterior punto, una hipótesis sería que si cualquier persona tiene la obligación de defender el medio ambiente, también debería gozar de la protección de todos los demás derechos. Esto implica que la protección del medio ambiente y los derechos humanos están intrínsecamente relacionados, y que la defensa de uno debería implicar la defensa de los otros.</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La existencia de redes de MDA basadas en el autocuidado que buscan internacionalizar sus luchas e incidir en el marco normativo regional e internacional demuestran que las soluciones deben seguir los puntos anteriores porque las dinámicas internas del Estado no funcionan y tienen limitaciones.</a:t>
            </a:r>
          </a:p>
          <a:p>
            <a:pPr marL="285750" indent="-285750">
              <a:buFont typeface="Arial" panose="020B0604020202020204" pitchFamily="34" charset="0"/>
              <a:buChar char="•"/>
            </a:pPr>
            <a:endParaRPr lang="en-IE" dirty="0"/>
          </a:p>
        </p:txBody>
      </p:sp>
    </p:spTree>
    <p:extLst>
      <p:ext uri="{BB962C8B-B14F-4D97-AF65-F5344CB8AC3E}">
        <p14:creationId xmlns:p14="http://schemas.microsoft.com/office/powerpoint/2010/main" val="2562958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ECC00-39DF-CE15-46F8-B6C6C9EA2B08}"/>
              </a:ext>
            </a:extLst>
          </p:cNvPr>
          <p:cNvSpPr>
            <a:spLocks noGrp="1"/>
          </p:cNvSpPr>
          <p:nvPr>
            <p:ph type="title"/>
          </p:nvPr>
        </p:nvSpPr>
        <p:spPr/>
        <p:txBody>
          <a:bodyPr/>
          <a:lstStyle/>
          <a:p>
            <a:r>
              <a:rPr lang="es-ES" dirty="0"/>
              <a:t>Gracias.</a:t>
            </a:r>
          </a:p>
        </p:txBody>
      </p:sp>
    </p:spTree>
    <p:extLst>
      <p:ext uri="{BB962C8B-B14F-4D97-AF65-F5344CB8AC3E}">
        <p14:creationId xmlns:p14="http://schemas.microsoft.com/office/powerpoint/2010/main" val="4027993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noProof="0" dirty="0"/>
              <a:t>Motivación del objeto de estudio</a:t>
            </a:r>
          </a:p>
        </p:txBody>
      </p:sp>
      <p:sp>
        <p:nvSpPr>
          <p:cNvPr id="3" name="Content Placeholder 2"/>
          <p:cNvSpPr>
            <a:spLocks noGrp="1"/>
          </p:cNvSpPr>
          <p:nvPr>
            <p:ph idx="1"/>
          </p:nvPr>
        </p:nvSpPr>
        <p:spPr>
          <a:xfrm>
            <a:off x="1295400" y="1981201"/>
            <a:ext cx="4695093" cy="4091353"/>
          </a:xfrm>
        </p:spPr>
        <p:txBody>
          <a:bodyPr>
            <a:normAutofit/>
          </a:bodyPr>
          <a:lstStyle/>
          <a:p>
            <a:pPr>
              <a:lnSpc>
                <a:spcPct val="170000"/>
              </a:lnSpc>
            </a:pPr>
            <a:r>
              <a:rPr lang="es-ES" sz="2100" noProof="0" dirty="0"/>
              <a:t>Personal: Las venas abiertas de América Latina (Galeano).</a:t>
            </a:r>
          </a:p>
          <a:p>
            <a:pPr>
              <a:lnSpc>
                <a:spcPct val="170000"/>
              </a:lnSpc>
            </a:pPr>
            <a:r>
              <a:rPr lang="es-ES" sz="2100" noProof="0" dirty="0"/>
              <a:t>Académico: Situación de las mujeres defensoras ambientales en América Latina permite conectar estos cuatro temas del diagrama.</a:t>
            </a:r>
          </a:p>
          <a:p>
            <a:endParaRPr lang="es-ES" noProof="0" dirty="0"/>
          </a:p>
        </p:txBody>
      </p:sp>
      <p:pic>
        <p:nvPicPr>
          <p:cNvPr id="5" name="Imagen 4">
            <a:extLst>
              <a:ext uri="{FF2B5EF4-FFF2-40B4-BE49-F238E27FC236}">
                <a16:creationId xmlns:a16="http://schemas.microsoft.com/office/drawing/2014/main" id="{32697F35-022A-E500-92E7-E436E8508776}"/>
              </a:ext>
            </a:extLst>
          </p:cNvPr>
          <p:cNvPicPr>
            <a:picLocks noChangeAspect="1"/>
          </p:cNvPicPr>
          <p:nvPr/>
        </p:nvPicPr>
        <p:blipFill>
          <a:blip r:embed="rId3"/>
          <a:stretch>
            <a:fillRect/>
          </a:stretch>
        </p:blipFill>
        <p:spPr>
          <a:xfrm>
            <a:off x="6307015" y="1840523"/>
            <a:ext cx="5054906" cy="4232031"/>
          </a:xfrm>
          <a:prstGeom prst="rect">
            <a:avLst/>
          </a:prstGeom>
        </p:spPr>
      </p:pic>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noProof="0" dirty="0"/>
              <a:t>Metodología y desarrollo del trabajo</a:t>
            </a:r>
          </a:p>
        </p:txBody>
      </p:sp>
      <p:graphicFrame>
        <p:nvGraphicFramePr>
          <p:cNvPr id="4" name="Content Placeholder 3" descr="Process Arrows diagram showing 3 steps arranged from left to right with task descriptions for each group"/>
          <p:cNvGraphicFramePr>
            <a:graphicFrameLocks noGrp="1"/>
          </p:cNvGraphicFramePr>
          <p:nvPr>
            <p:ph idx="1"/>
            <p:extLst>
              <p:ext uri="{D42A27DB-BD31-4B8C-83A1-F6EECF244321}">
                <p14:modId xmlns:p14="http://schemas.microsoft.com/office/powerpoint/2010/main" val="3995265723"/>
              </p:ext>
            </p:extLst>
          </p:nvPr>
        </p:nvGraphicFramePr>
        <p:xfrm>
          <a:off x="1295400" y="1981200"/>
          <a:ext cx="96012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uadroTexto 2">
            <a:extLst>
              <a:ext uri="{FF2B5EF4-FFF2-40B4-BE49-F238E27FC236}">
                <a16:creationId xmlns:a16="http://schemas.microsoft.com/office/drawing/2014/main" id="{095C6148-EA94-57FC-37D1-D02B592FD335}"/>
              </a:ext>
            </a:extLst>
          </p:cNvPr>
          <p:cNvSpPr txBox="1"/>
          <p:nvPr/>
        </p:nvSpPr>
        <p:spPr>
          <a:xfrm>
            <a:off x="3669695" y="2113057"/>
            <a:ext cx="4852610" cy="369332"/>
          </a:xfrm>
          <a:prstGeom prst="rect">
            <a:avLst/>
          </a:prstGeom>
          <a:noFill/>
        </p:spPr>
        <p:txBody>
          <a:bodyPr wrap="none" rtlCol="0">
            <a:spAutoFit/>
          </a:bodyPr>
          <a:lstStyle/>
          <a:p>
            <a:r>
              <a:rPr lang="es-ES" dirty="0"/>
              <a:t>Método deductivo: de lo general a lo concreto</a:t>
            </a:r>
          </a:p>
        </p:txBody>
      </p:sp>
      <p:sp>
        <p:nvSpPr>
          <p:cNvPr id="5" name="CuadroTexto 4">
            <a:extLst>
              <a:ext uri="{FF2B5EF4-FFF2-40B4-BE49-F238E27FC236}">
                <a16:creationId xmlns:a16="http://schemas.microsoft.com/office/drawing/2014/main" id="{73F98030-4A88-E56A-8439-15CFA194C7EC}"/>
              </a:ext>
            </a:extLst>
          </p:cNvPr>
          <p:cNvSpPr txBox="1"/>
          <p:nvPr/>
        </p:nvSpPr>
        <p:spPr>
          <a:xfrm>
            <a:off x="4378568" y="5514201"/>
            <a:ext cx="3434863" cy="276999"/>
          </a:xfrm>
          <a:prstGeom prst="rect">
            <a:avLst/>
          </a:prstGeom>
          <a:noFill/>
        </p:spPr>
        <p:txBody>
          <a:bodyPr wrap="square" rtlCol="0">
            <a:spAutoFit/>
          </a:bodyPr>
          <a:lstStyle/>
          <a:p>
            <a:r>
              <a:rPr lang="es-ES" sz="1200" dirty="0"/>
              <a:t>EjAtlas.org, análisis de casos de la Corte IDH</a:t>
            </a:r>
          </a:p>
        </p:txBody>
      </p:sp>
    </p:spTree>
    <p:extLst>
      <p:ext uri="{BB962C8B-B14F-4D97-AF65-F5344CB8AC3E}">
        <p14:creationId xmlns:p14="http://schemas.microsoft.com/office/powerpoint/2010/main" val="276151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503853"/>
            <a:ext cx="10169769" cy="1142385"/>
          </a:xfrm>
        </p:spPr>
        <p:txBody>
          <a:bodyPr/>
          <a:lstStyle/>
          <a:p>
            <a:r>
              <a:rPr lang="es-ES" noProof="0" dirty="0"/>
              <a:t>Contexto: Características de un conflicto ambiental</a:t>
            </a:r>
          </a:p>
        </p:txBody>
      </p:sp>
      <p:sp>
        <p:nvSpPr>
          <p:cNvPr id="4" name="Marcador de contenido 3">
            <a:extLst>
              <a:ext uri="{FF2B5EF4-FFF2-40B4-BE49-F238E27FC236}">
                <a16:creationId xmlns:a16="http://schemas.microsoft.com/office/drawing/2014/main" id="{BEC3A65A-AD42-0F69-9D87-CC999DAC185A}"/>
              </a:ext>
            </a:extLst>
          </p:cNvPr>
          <p:cNvSpPr>
            <a:spLocks noGrp="1"/>
          </p:cNvSpPr>
          <p:nvPr>
            <p:ph idx="1"/>
          </p:nvPr>
        </p:nvSpPr>
        <p:spPr>
          <a:xfrm>
            <a:off x="1295400" y="1981201"/>
            <a:ext cx="9601200" cy="4079630"/>
          </a:xfrm>
        </p:spPr>
        <p:txBody>
          <a:bodyPr>
            <a:normAutofit/>
          </a:bodyPr>
          <a:lstStyle/>
          <a:p>
            <a:pPr>
              <a:lnSpc>
                <a:spcPct val="150000"/>
              </a:lnSpc>
            </a:pPr>
            <a:r>
              <a:rPr lang="es-ES" i="1" noProof="0" dirty="0"/>
              <a:t>Caso de las Comunidades Afrodescendientes Desplazadas de la Cuenca del Río Cacarica (Operación Génesis) Vs. Colombia 2013 (Corte IDH)</a:t>
            </a:r>
          </a:p>
          <a:p>
            <a:pPr>
              <a:lnSpc>
                <a:spcPct val="150000"/>
              </a:lnSpc>
            </a:pPr>
            <a:r>
              <a:rPr lang="es-ES" noProof="0" dirty="0"/>
              <a:t>Permiso o tolerancia del Estado</a:t>
            </a:r>
          </a:p>
          <a:p>
            <a:pPr>
              <a:lnSpc>
                <a:spcPct val="150000"/>
              </a:lnSpc>
            </a:pPr>
            <a:r>
              <a:rPr lang="es-ES" noProof="0" dirty="0"/>
              <a:t>Marques &amp; Lima, 2023: relación </a:t>
            </a:r>
            <a:r>
              <a:rPr lang="es-ES" noProof="0" dirty="0" err="1"/>
              <a:t>neoextractivismo</a:t>
            </a:r>
            <a:r>
              <a:rPr lang="es-ES" dirty="0"/>
              <a:t>-</a:t>
            </a:r>
            <a:r>
              <a:rPr lang="es-ES" noProof="0" dirty="0"/>
              <a:t>acaparamiento de tierras y recursos =&gt; acumulación por desposesión en la actualidad </a:t>
            </a:r>
          </a:p>
          <a:p>
            <a:pPr>
              <a:lnSpc>
                <a:spcPct val="150000"/>
              </a:lnSpc>
            </a:pPr>
            <a:r>
              <a:rPr lang="es-ES" noProof="0" dirty="0" err="1"/>
              <a:t>Blockadia</a:t>
            </a:r>
            <a:r>
              <a:rPr lang="es-ES" noProof="0" dirty="0"/>
              <a:t> (Naomi Klein)</a:t>
            </a:r>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9601200" cy="1142385"/>
          </a:xfrm>
        </p:spPr>
        <p:txBody>
          <a:bodyPr/>
          <a:lstStyle/>
          <a:p>
            <a:r>
              <a:rPr lang="es-ES" noProof="0" dirty="0"/>
              <a:t>Concepto: PDA</a:t>
            </a:r>
            <a:r>
              <a:rPr lang="es-ES" dirty="0"/>
              <a:t> (</a:t>
            </a:r>
            <a:r>
              <a:rPr lang="es-ES" noProof="0" dirty="0"/>
              <a:t>MDA) </a:t>
            </a:r>
          </a:p>
        </p:txBody>
      </p:sp>
      <p:sp>
        <p:nvSpPr>
          <p:cNvPr id="3" name="CuadroTexto 2">
            <a:extLst>
              <a:ext uri="{FF2B5EF4-FFF2-40B4-BE49-F238E27FC236}">
                <a16:creationId xmlns:a16="http://schemas.microsoft.com/office/drawing/2014/main" id="{C5EEDAAF-41C7-5DCE-6B16-C287D58F7F86}"/>
              </a:ext>
            </a:extLst>
          </p:cNvPr>
          <p:cNvSpPr txBox="1"/>
          <p:nvPr/>
        </p:nvSpPr>
        <p:spPr>
          <a:xfrm>
            <a:off x="1465385" y="1212484"/>
            <a:ext cx="8850923" cy="668901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ES" dirty="0"/>
              <a:t>Declaración 1999 sobre el derecho y la responsabilidad de promocionar y proteger los DDHH, La Relatora Especial sobre Def. DDHH (E/CN.4/2001/94).</a:t>
            </a:r>
            <a:br>
              <a:rPr lang="es-ES" dirty="0"/>
            </a:br>
            <a:endParaRPr lang="es-ES" dirty="0"/>
          </a:p>
          <a:p>
            <a:pPr marL="285750" indent="-285750">
              <a:lnSpc>
                <a:spcPct val="150000"/>
              </a:lnSpc>
              <a:buFont typeface="Arial" panose="020B0604020202020204" pitchFamily="34" charset="0"/>
              <a:buChar char="•"/>
            </a:pPr>
            <a:r>
              <a:rPr lang="es-ES" dirty="0"/>
              <a:t>CIDH 2016: uso indebido de la justicia en conflictos medioambientales: </a:t>
            </a:r>
            <a:br>
              <a:rPr lang="es-ES" dirty="0"/>
            </a:br>
            <a:r>
              <a:rPr lang="es-ES" dirty="0" err="1"/>
              <a:t>Chilling-effect</a:t>
            </a:r>
            <a:r>
              <a:rPr lang="es-ES" dirty="0"/>
              <a:t>: </a:t>
            </a:r>
            <a:r>
              <a:rPr lang="es-ES" i="1" dirty="0"/>
              <a:t>Caso Mujeres Víctimas de Tortura Sexual en Atenco Vs. México (2018),</a:t>
            </a:r>
            <a:r>
              <a:rPr lang="es-ES" dirty="0"/>
              <a:t> </a:t>
            </a:r>
            <a:r>
              <a:rPr lang="es-ES" i="1" dirty="0"/>
              <a:t>Caso Huilca </a:t>
            </a:r>
            <a:r>
              <a:rPr lang="es-ES" i="1" dirty="0" err="1"/>
              <a:t>Tecse</a:t>
            </a:r>
            <a:r>
              <a:rPr lang="es-ES" i="1" dirty="0"/>
              <a:t> Vs. Perú (2005) y </a:t>
            </a:r>
            <a:r>
              <a:rPr lang="es-ES" dirty="0"/>
              <a:t>Relator Michael Forst (informe 2019).</a:t>
            </a:r>
            <a:br>
              <a:rPr lang="es-ES" dirty="0"/>
            </a:br>
            <a:endParaRPr lang="es-ES" dirty="0"/>
          </a:p>
          <a:p>
            <a:pPr marL="285750" indent="-285750">
              <a:lnSpc>
                <a:spcPct val="150000"/>
              </a:lnSpc>
              <a:buFont typeface="Arial" panose="020B0604020202020204" pitchFamily="34" charset="0"/>
              <a:buChar char="•"/>
            </a:pPr>
            <a:r>
              <a:rPr lang="es-ES" dirty="0"/>
              <a:t>A/RES/78/216 (2023): diversidad de PD de DDHH y sus contextos</a:t>
            </a:r>
          </a:p>
          <a:p>
            <a:pPr marL="285750" indent="-285750">
              <a:lnSpc>
                <a:spcPct val="150000"/>
              </a:lnSpc>
              <a:buFont typeface="Arial" panose="020B0604020202020204" pitchFamily="34" charset="0"/>
              <a:buChar char="•"/>
            </a:pPr>
            <a:endParaRPr lang="es-ES" dirty="0"/>
          </a:p>
          <a:p>
            <a:pPr marL="285750" indent="-285750">
              <a:lnSpc>
                <a:spcPct val="150000"/>
              </a:lnSpc>
              <a:buFont typeface="Arial" panose="020B0604020202020204" pitchFamily="34" charset="0"/>
              <a:buChar char="•"/>
            </a:pPr>
            <a:r>
              <a:rPr lang="es-ES" dirty="0"/>
              <a:t>Desafío al status quo y roles de género (</a:t>
            </a:r>
            <a:r>
              <a:rPr lang="es-ES" b="0" i="0" dirty="0">
                <a:solidFill>
                  <a:srgbClr val="000000"/>
                </a:solidFill>
                <a:effectLst/>
                <a:highlight>
                  <a:srgbClr val="F5F5F1"/>
                </a:highlight>
                <a:latin typeface="Roboto" panose="02000000000000000000" pitchFamily="2" charset="0"/>
              </a:rPr>
              <a:t>ACNUDH)</a:t>
            </a:r>
            <a:r>
              <a:rPr lang="es-ES" dirty="0"/>
              <a:t>, especial vulnerabilidad de niñas y mujeres en </a:t>
            </a:r>
            <a:r>
              <a:rPr lang="es-ES" i="1" dirty="0"/>
              <a:t>Caso de la Comunidad Indígena </a:t>
            </a:r>
            <a:r>
              <a:rPr lang="es-ES" i="1" dirty="0" err="1"/>
              <a:t>Yakye</a:t>
            </a:r>
            <a:r>
              <a:rPr lang="es-ES" i="1" dirty="0"/>
              <a:t> Axa vs. Paraguay (2005)</a:t>
            </a:r>
            <a:br>
              <a:rPr lang="es-ES" dirty="0"/>
            </a:br>
            <a:br>
              <a:rPr lang="es-ES" i="1" dirty="0"/>
            </a:br>
            <a:endParaRPr lang="es-ES" i="1" dirty="0"/>
          </a:p>
          <a:p>
            <a:pPr marL="285750" indent="-285750">
              <a:lnSpc>
                <a:spcPct val="150000"/>
              </a:lnSpc>
              <a:buFont typeface="Arial" panose="020B0604020202020204" pitchFamily="34" charset="0"/>
              <a:buChar char="•"/>
            </a:pPr>
            <a:endParaRPr lang="es-ES" dirty="0"/>
          </a:p>
          <a:p>
            <a:pPr marL="285750" indent="-285750">
              <a:lnSpc>
                <a:spcPct val="150000"/>
              </a:lnSpc>
              <a:buFont typeface="Arial" panose="020B0604020202020204" pitchFamily="34" charset="0"/>
              <a:buChar char="•"/>
            </a:pPr>
            <a:endParaRPr lang="en-IE" dirty="0"/>
          </a:p>
        </p:txBody>
      </p:sp>
    </p:spTree>
    <p:extLst>
      <p:ext uri="{BB962C8B-B14F-4D97-AF65-F5344CB8AC3E}">
        <p14:creationId xmlns:p14="http://schemas.microsoft.com/office/powerpoint/2010/main" val="45273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F57246-EAC3-74EF-3462-3E77B02AF4B3}"/>
              </a:ext>
            </a:extLst>
          </p:cNvPr>
          <p:cNvSpPr>
            <a:spLocks noGrp="1"/>
          </p:cNvSpPr>
          <p:nvPr>
            <p:ph type="title"/>
          </p:nvPr>
        </p:nvSpPr>
        <p:spPr>
          <a:xfrm>
            <a:off x="1295400" y="0"/>
            <a:ext cx="9601200" cy="1142385"/>
          </a:xfrm>
        </p:spPr>
        <p:txBody>
          <a:bodyPr/>
          <a:lstStyle/>
          <a:p>
            <a:r>
              <a:rPr lang="es-ES" dirty="0"/>
              <a:t>Mujeres defensoras ambientales</a:t>
            </a:r>
          </a:p>
        </p:txBody>
      </p:sp>
      <p:sp>
        <p:nvSpPr>
          <p:cNvPr id="4" name="CuadroTexto 3">
            <a:extLst>
              <a:ext uri="{FF2B5EF4-FFF2-40B4-BE49-F238E27FC236}">
                <a16:creationId xmlns:a16="http://schemas.microsoft.com/office/drawing/2014/main" id="{85CD5C92-4A39-4575-C703-60F1769A946C}"/>
              </a:ext>
            </a:extLst>
          </p:cNvPr>
          <p:cNvSpPr txBox="1"/>
          <p:nvPr/>
        </p:nvSpPr>
        <p:spPr>
          <a:xfrm>
            <a:off x="1295400" y="1306269"/>
            <a:ext cx="6424246" cy="5909310"/>
          </a:xfrm>
          <a:prstGeom prst="rect">
            <a:avLst/>
          </a:prstGeom>
          <a:noFill/>
        </p:spPr>
        <p:txBody>
          <a:bodyPr wrap="square" rtlCol="0">
            <a:spAutoFit/>
          </a:bodyPr>
          <a:lstStyle/>
          <a:p>
            <a:r>
              <a:rPr lang="es-ES" dirty="0"/>
              <a:t>Resolución de la Asamblea General de 2013 =&gt; </a:t>
            </a:r>
            <a:r>
              <a:rPr lang="es-ES" dirty="0">
                <a:hlinkClick r:id="rId2"/>
              </a:rPr>
              <a:t>68/181</a:t>
            </a:r>
            <a:r>
              <a:rPr lang="es-ES" dirty="0"/>
              <a:t>: protección de las defensoras de los DDHH y las personas </a:t>
            </a:r>
            <a:r>
              <a:rPr lang="es-ES" dirty="0" err="1"/>
              <a:t>def</a:t>
            </a:r>
            <a:r>
              <a:rPr lang="es-ES" dirty="0"/>
              <a:t>. de los derechos de la mujer. (red </a:t>
            </a:r>
            <a:r>
              <a:rPr lang="es-ES" dirty="0" err="1"/>
              <a:t>im</a:t>
            </a:r>
            <a:r>
              <a:rPr lang="es-ES" dirty="0"/>
              <a:t>-defensoras)</a:t>
            </a:r>
            <a:br>
              <a:rPr lang="es-ES" dirty="0"/>
            </a:br>
            <a:endParaRPr lang="es-ES" dirty="0"/>
          </a:p>
          <a:p>
            <a:r>
              <a:rPr lang="es-ES" dirty="0"/>
              <a:t>Muñoz &amp; Del Carmen Gómez Villarreal, 2019: epistemología de la violencia sistémica contra las mujeres del Sur Global.</a:t>
            </a:r>
            <a:br>
              <a:rPr lang="es-ES" dirty="0"/>
            </a:br>
            <a:br>
              <a:rPr lang="es-ES" dirty="0"/>
            </a:br>
            <a:r>
              <a:rPr lang="es-ES" dirty="0"/>
              <a:t>OHCHR (2024, párr.97): discriminación de género limita su capacidad para desafiar las dinámicas de poder.</a:t>
            </a:r>
          </a:p>
          <a:p>
            <a:endParaRPr lang="es-ES" dirty="0"/>
          </a:p>
          <a:p>
            <a:r>
              <a:rPr lang="es-ES" dirty="0"/>
              <a:t>Informe “No solo somos el futuro”: (párr.97): señala la discriminación hacia las jóvenes y niñas defensoras de DDHH. (Relatora Mary </a:t>
            </a:r>
            <a:r>
              <a:rPr lang="es-ES" dirty="0" err="1"/>
              <a:t>Lawlor</a:t>
            </a:r>
            <a:r>
              <a:rPr lang="es-ES" dirty="0"/>
              <a:t>)</a:t>
            </a:r>
            <a:br>
              <a:rPr lang="es-ES" dirty="0"/>
            </a:br>
            <a:br>
              <a:rPr lang="es-ES" dirty="0"/>
            </a:br>
            <a:r>
              <a:rPr lang="es-ES" dirty="0"/>
              <a:t>Recomendación general núm. 39 (2022) CEDAW sobre los derechos de las mujeres y las niñas Indígenas: perspectiva interseccional en las obligaciones de los Estados. </a:t>
            </a:r>
            <a:br>
              <a:rPr lang="es-ES" dirty="0"/>
            </a:br>
            <a:br>
              <a:rPr lang="es-ES" dirty="0"/>
            </a:br>
            <a:endParaRPr lang="es-ES" dirty="0"/>
          </a:p>
          <a:p>
            <a:endParaRPr lang="es-ES" dirty="0"/>
          </a:p>
          <a:p>
            <a:endParaRPr lang="es-ES" dirty="0"/>
          </a:p>
        </p:txBody>
      </p:sp>
      <p:pic>
        <p:nvPicPr>
          <p:cNvPr id="1026" name="Picture 2">
            <a:extLst>
              <a:ext uri="{FF2B5EF4-FFF2-40B4-BE49-F238E27FC236}">
                <a16:creationId xmlns:a16="http://schemas.microsoft.com/office/drawing/2014/main" id="{C652DB13-3005-AF66-BE05-34C9ABD18C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2046" y="1465384"/>
            <a:ext cx="3610708" cy="3610708"/>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2FF11887-723D-DABF-1D9F-3149D2676443}"/>
              </a:ext>
            </a:extLst>
          </p:cNvPr>
          <p:cNvSpPr txBox="1"/>
          <p:nvPr/>
        </p:nvSpPr>
        <p:spPr>
          <a:xfrm>
            <a:off x="7924800" y="5369170"/>
            <a:ext cx="3516923" cy="646331"/>
          </a:xfrm>
          <a:prstGeom prst="rect">
            <a:avLst/>
          </a:prstGeom>
          <a:noFill/>
        </p:spPr>
        <p:txBody>
          <a:bodyPr wrap="square" rtlCol="0">
            <a:spAutoFit/>
          </a:bodyPr>
          <a:lstStyle/>
          <a:p>
            <a:r>
              <a:rPr lang="es-ES" sz="1200" dirty="0"/>
              <a:t>Tran, D. &amp; </a:t>
            </a:r>
            <a:r>
              <a:rPr lang="es-ES" sz="1200" dirty="0" err="1"/>
              <a:t>Hanaček</a:t>
            </a:r>
            <a:r>
              <a:rPr lang="es-ES" sz="1200" dirty="0"/>
              <a:t>, K. (2023) esa deficiente documentación sobre la violencia contra las mujeres</a:t>
            </a:r>
          </a:p>
        </p:txBody>
      </p:sp>
    </p:spTree>
    <p:extLst>
      <p:ext uri="{BB962C8B-B14F-4D97-AF65-F5344CB8AC3E}">
        <p14:creationId xmlns:p14="http://schemas.microsoft.com/office/powerpoint/2010/main" val="3604370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noProof="0" dirty="0"/>
              <a:t>Resultados</a:t>
            </a:r>
          </a:p>
        </p:txBody>
      </p:sp>
    </p:spTree>
    <p:extLst>
      <p:ext uri="{BB962C8B-B14F-4D97-AF65-F5344CB8AC3E}">
        <p14:creationId xmlns:p14="http://schemas.microsoft.com/office/powerpoint/2010/main" val="189687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503853"/>
            <a:ext cx="9689123" cy="1142385"/>
          </a:xfrm>
        </p:spPr>
        <p:txBody>
          <a:bodyPr>
            <a:normAutofit/>
          </a:bodyPr>
          <a:lstStyle/>
          <a:p>
            <a:r>
              <a:rPr lang="es-ES" noProof="0" dirty="0"/>
              <a:t>Resultado 1: falta de uniformidad de la Corte IDH</a:t>
            </a:r>
          </a:p>
        </p:txBody>
      </p:sp>
      <p:sp>
        <p:nvSpPr>
          <p:cNvPr id="3" name="CuadroTexto 2">
            <a:extLst>
              <a:ext uri="{FF2B5EF4-FFF2-40B4-BE49-F238E27FC236}">
                <a16:creationId xmlns:a16="http://schemas.microsoft.com/office/drawing/2014/main" id="{C5EEDAAF-41C7-5DCE-6B16-C287D58F7F86}"/>
              </a:ext>
            </a:extLst>
          </p:cNvPr>
          <p:cNvSpPr txBox="1"/>
          <p:nvPr/>
        </p:nvSpPr>
        <p:spPr>
          <a:xfrm>
            <a:off x="1043354" y="1763468"/>
            <a:ext cx="9941168" cy="544251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ES" dirty="0"/>
              <a:t>Hipótesis: falta de un criterio unificado al aplicar el Acuerdo de Escazú, definición de conflicto ambiental y personas defensoras ambientales (pp. 49-53 del estudio, Capítulo 3).</a:t>
            </a:r>
            <a:br>
              <a:rPr lang="es-ES" dirty="0"/>
            </a:br>
            <a:endParaRPr lang="es-ES" dirty="0"/>
          </a:p>
          <a:p>
            <a:pPr marL="857250" lvl="1" indent="-400050">
              <a:lnSpc>
                <a:spcPct val="150000"/>
              </a:lnSpc>
              <a:buFont typeface="+mj-lt"/>
              <a:buAutoNum type="romanUcPeriod"/>
            </a:pPr>
            <a:r>
              <a:rPr lang="es-ES" dirty="0"/>
              <a:t>Estado No Parte: </a:t>
            </a:r>
            <a:r>
              <a:rPr lang="es-ES" i="1" dirty="0"/>
              <a:t>Caso Tavares Pereira y otros vs. Brasil</a:t>
            </a:r>
            <a:r>
              <a:rPr lang="es-ES" dirty="0"/>
              <a:t> (Corte IDH, 2023) y </a:t>
            </a:r>
            <a:r>
              <a:rPr lang="es-ES" i="1" dirty="0"/>
              <a:t>Asunto de los Miembros de los Pueblos Indígenas Yanomami, </a:t>
            </a:r>
            <a:r>
              <a:rPr lang="es-ES" i="1" dirty="0" err="1"/>
              <a:t>Ye’kwana</a:t>
            </a:r>
            <a:r>
              <a:rPr lang="es-ES" i="1" dirty="0"/>
              <a:t> y </a:t>
            </a:r>
            <a:r>
              <a:rPr lang="es-ES" i="1" dirty="0" err="1"/>
              <a:t>Munduruku</a:t>
            </a:r>
            <a:r>
              <a:rPr lang="es-ES" i="1" dirty="0"/>
              <a:t> respecto de Brasil </a:t>
            </a:r>
            <a:r>
              <a:rPr lang="es-ES" dirty="0"/>
              <a:t>(Corte IDH, 2023).</a:t>
            </a:r>
            <a:br>
              <a:rPr lang="es-ES" dirty="0"/>
            </a:br>
            <a:endParaRPr lang="es-ES" dirty="0"/>
          </a:p>
          <a:p>
            <a:pPr marL="857250" lvl="1" indent="-400050">
              <a:lnSpc>
                <a:spcPct val="150000"/>
              </a:lnSpc>
              <a:buFont typeface="+mj-lt"/>
              <a:buAutoNum type="romanUcPeriod"/>
            </a:pPr>
            <a:r>
              <a:rPr lang="es-ES" dirty="0"/>
              <a:t>Estado Parte: </a:t>
            </a:r>
            <a:r>
              <a:rPr lang="es-ES" i="1" dirty="0"/>
              <a:t>Asunto Integrantes de la Comunidad Indígena de </a:t>
            </a:r>
            <a:r>
              <a:rPr lang="es-ES" i="1" dirty="0" err="1"/>
              <a:t>Choréachi</a:t>
            </a:r>
            <a:r>
              <a:rPr lang="es-ES" i="1" dirty="0"/>
              <a:t> respecto de México </a:t>
            </a:r>
            <a:r>
              <a:rPr lang="es-ES" dirty="0"/>
              <a:t>(Corte IDH, 2023)</a:t>
            </a:r>
            <a:br>
              <a:rPr lang="es-ES" dirty="0"/>
            </a:br>
            <a:endParaRPr lang="es-ES" dirty="0"/>
          </a:p>
          <a:p>
            <a:pPr lvl="1">
              <a:lnSpc>
                <a:spcPct val="150000"/>
              </a:lnSpc>
            </a:pPr>
            <a:br>
              <a:rPr lang="es-ES" dirty="0"/>
            </a:br>
            <a:br>
              <a:rPr lang="es-ES" dirty="0"/>
            </a:br>
            <a:endParaRPr lang="es-ES" dirty="0"/>
          </a:p>
        </p:txBody>
      </p:sp>
      <p:sp>
        <p:nvSpPr>
          <p:cNvPr id="4" name="CuadroTexto 3">
            <a:extLst>
              <a:ext uri="{FF2B5EF4-FFF2-40B4-BE49-F238E27FC236}">
                <a16:creationId xmlns:a16="http://schemas.microsoft.com/office/drawing/2014/main" id="{2A2F3389-5979-4CB3-220C-864E62FEB3AE}"/>
              </a:ext>
            </a:extLst>
          </p:cNvPr>
          <p:cNvSpPr txBox="1"/>
          <p:nvPr/>
        </p:nvSpPr>
        <p:spPr>
          <a:xfrm>
            <a:off x="2063262" y="5791200"/>
            <a:ext cx="8015079" cy="307777"/>
          </a:xfrm>
          <a:prstGeom prst="rect">
            <a:avLst/>
          </a:prstGeom>
          <a:noFill/>
        </p:spPr>
        <p:txBody>
          <a:bodyPr wrap="none" rtlCol="0">
            <a:spAutoFit/>
          </a:bodyPr>
          <a:lstStyle/>
          <a:p>
            <a:r>
              <a:rPr lang="es-ES" sz="1400" u="sng" dirty="0"/>
              <a:t>La Corte aplica el AE: La Oroya vs </a:t>
            </a:r>
            <a:r>
              <a:rPr lang="es-ES" sz="1400" u="sng" dirty="0" err="1"/>
              <a:t>Peru</a:t>
            </a:r>
            <a:r>
              <a:rPr lang="es-ES" sz="1400" u="sng" dirty="0"/>
              <a:t> (2023), Caso Escaleras Mejía y otros vs. Honduras (2018)</a:t>
            </a:r>
            <a:endParaRPr lang="es-ES" sz="1400" dirty="0"/>
          </a:p>
        </p:txBody>
      </p:sp>
    </p:spTree>
    <p:extLst>
      <p:ext uri="{BB962C8B-B14F-4D97-AF65-F5344CB8AC3E}">
        <p14:creationId xmlns:p14="http://schemas.microsoft.com/office/powerpoint/2010/main" val="3815713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047DCD-1AC0-AF95-7EF7-4690657F5F85}"/>
              </a:ext>
            </a:extLst>
          </p:cNvPr>
          <p:cNvSpPr>
            <a:spLocks noGrp="1"/>
          </p:cNvSpPr>
          <p:nvPr>
            <p:ph type="title"/>
          </p:nvPr>
        </p:nvSpPr>
        <p:spPr/>
        <p:txBody>
          <a:bodyPr/>
          <a:lstStyle/>
          <a:p>
            <a:r>
              <a:rPr lang="es-ES" dirty="0"/>
              <a:t>Resultado 2: Acuerdo de Escazú y perspectiva de género e interseccionalidad en la Corte IDH</a:t>
            </a:r>
          </a:p>
        </p:txBody>
      </p:sp>
      <p:sp>
        <p:nvSpPr>
          <p:cNvPr id="3" name="CuadroTexto 2">
            <a:extLst>
              <a:ext uri="{FF2B5EF4-FFF2-40B4-BE49-F238E27FC236}">
                <a16:creationId xmlns:a16="http://schemas.microsoft.com/office/drawing/2014/main" id="{BF5EE0E8-A25A-6A81-60CF-9DCAA848182E}"/>
              </a:ext>
            </a:extLst>
          </p:cNvPr>
          <p:cNvSpPr txBox="1"/>
          <p:nvPr/>
        </p:nvSpPr>
        <p:spPr>
          <a:xfrm>
            <a:off x="1489722" y="2118950"/>
            <a:ext cx="3346938" cy="1754326"/>
          </a:xfrm>
          <a:prstGeom prst="rect">
            <a:avLst/>
          </a:prstGeom>
          <a:noFill/>
        </p:spPr>
        <p:txBody>
          <a:bodyPr wrap="square" rtlCol="0">
            <a:spAutoFit/>
          </a:bodyPr>
          <a:lstStyle/>
          <a:p>
            <a:r>
              <a:rPr lang="es-ES" dirty="0"/>
              <a:t>La evolución de la Corte IDH y la CIDH refleja la necesidad de aplicar la perspectiva de género e interseccionalidad (págs. 62-68, Capítulo, apartado 5.1).</a:t>
            </a:r>
          </a:p>
        </p:txBody>
      </p:sp>
      <p:pic>
        <p:nvPicPr>
          <p:cNvPr id="5" name="Imagen 4">
            <a:extLst>
              <a:ext uri="{FF2B5EF4-FFF2-40B4-BE49-F238E27FC236}">
                <a16:creationId xmlns:a16="http://schemas.microsoft.com/office/drawing/2014/main" id="{40280435-5493-8A31-FD7E-3ADD3B8EBBDB}"/>
              </a:ext>
            </a:extLst>
          </p:cNvPr>
          <p:cNvPicPr>
            <a:picLocks noChangeAspect="1"/>
          </p:cNvPicPr>
          <p:nvPr/>
        </p:nvPicPr>
        <p:blipFill>
          <a:blip r:embed="rId2"/>
          <a:stretch>
            <a:fillRect/>
          </a:stretch>
        </p:blipFill>
        <p:spPr>
          <a:xfrm>
            <a:off x="4959752" y="1865531"/>
            <a:ext cx="6492803" cy="3886537"/>
          </a:xfrm>
          <a:prstGeom prst="rect">
            <a:avLst/>
          </a:prstGeom>
        </p:spPr>
      </p:pic>
      <p:sp>
        <p:nvSpPr>
          <p:cNvPr id="6" name="CuadroTexto 5">
            <a:extLst>
              <a:ext uri="{FF2B5EF4-FFF2-40B4-BE49-F238E27FC236}">
                <a16:creationId xmlns:a16="http://schemas.microsoft.com/office/drawing/2014/main" id="{B72A2D0D-42F7-7947-359E-DC1895FBB9B7}"/>
              </a:ext>
            </a:extLst>
          </p:cNvPr>
          <p:cNvSpPr txBox="1"/>
          <p:nvPr/>
        </p:nvSpPr>
        <p:spPr>
          <a:xfrm>
            <a:off x="1489722" y="3940036"/>
            <a:ext cx="3470030" cy="2031325"/>
          </a:xfrm>
          <a:prstGeom prst="rect">
            <a:avLst/>
          </a:prstGeom>
          <a:noFill/>
        </p:spPr>
        <p:txBody>
          <a:bodyPr wrap="square" rtlCol="0">
            <a:spAutoFit/>
          </a:bodyPr>
          <a:lstStyle/>
          <a:p>
            <a:r>
              <a:rPr lang="es-ES" dirty="0"/>
              <a:t>“tiene la labor de impulsar una interpretación dinámica mediante la cual mantiene los derechos reconocidos por la CADH a la realidad contemporánea” (Giménez, 2022, pp.412)</a:t>
            </a:r>
          </a:p>
        </p:txBody>
      </p:sp>
    </p:spTree>
    <p:extLst>
      <p:ext uri="{BB962C8B-B14F-4D97-AF65-F5344CB8AC3E}">
        <p14:creationId xmlns:p14="http://schemas.microsoft.com/office/powerpoint/2010/main" val="848000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1082</TotalTime>
  <Words>1179</Words>
  <Application>Microsoft Office PowerPoint</Application>
  <PresentationFormat>Panorámica</PresentationFormat>
  <Paragraphs>63</Paragraphs>
  <Slides>15</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Roboto</vt:lpstr>
      <vt:lpstr>Diamond Grid 16x9</vt:lpstr>
      <vt:lpstr>Título previo: Protección de las personas defensoras ambientales: Evaluación del Marco Internacional y Análisis de estudios de caso en América Latina sobre la violencia interseccional hacia las mujeres defensoras ambientales</vt:lpstr>
      <vt:lpstr>Motivación del objeto de estudio</vt:lpstr>
      <vt:lpstr>Metodología y desarrollo del trabajo</vt:lpstr>
      <vt:lpstr>Contexto: Características de un conflicto ambiental</vt:lpstr>
      <vt:lpstr>Concepto: PDA (MDA) </vt:lpstr>
      <vt:lpstr>Mujeres defensoras ambientales</vt:lpstr>
      <vt:lpstr>Resultados</vt:lpstr>
      <vt:lpstr>Resultado 1: falta de uniformidad de la Corte IDH</vt:lpstr>
      <vt:lpstr>Resultado 2: Acuerdo de Escazú y perspectiva de género e interseccionalidad en la Corte IDH</vt:lpstr>
      <vt:lpstr>Resultado 3: relación entre el acceso a la información (Acuerdo de Escazú, AE) y la acción preventiva</vt:lpstr>
      <vt:lpstr>Resultado 4: redes (int.) de autocuidado de MDAs</vt:lpstr>
      <vt:lpstr>Resultado 5: hacia un marco normativo planetario</vt:lpstr>
      <vt:lpstr>Conclusiones</vt:lpstr>
      <vt:lpstr>Conclusiones</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Protección de las personas defensoras ambientales: Evaluación del Marco Internacional y Análisis de estudios de caso en América Latina sobre la violencia interseccional hacia las mujeres defensoras ambientales</dc:title>
  <dc:creator>Francisco Molina Montenegro</dc:creator>
  <cp:lastModifiedBy>Francisco Molina Montenegro</cp:lastModifiedBy>
  <cp:revision>79</cp:revision>
  <dcterms:created xsi:type="dcterms:W3CDTF">2024-07-03T15:44:32Z</dcterms:created>
  <dcterms:modified xsi:type="dcterms:W3CDTF">2024-07-05T14:20:55Z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