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4" r:id="rId8"/>
    <p:sldId id="265" r:id="rId9"/>
    <p:sldId id="266" r:id="rId10"/>
    <p:sldId id="261" r:id="rId11"/>
    <p:sldId id="269" r:id="rId12"/>
    <p:sldId id="262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10FA-A6B8-E342-F15B-0ED8C377F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FD5B6-33C4-2909-7E48-902FEA013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12DEE-4A9F-E13A-EDA8-F5ED7962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49829-E956-2593-C8D6-71AD582A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AA9F0-4A90-697A-7892-5B84F196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57A21-FC51-C2CB-CE1C-C1B23027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6E246-0E30-36F4-4DFD-E1BB624A9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61030-457B-43A1-E33A-47DEB28A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8FAE1-0792-DE80-1DD4-297CFBEE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0334A-1D17-83C9-003B-E2BFFB90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8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347C4D-7795-4F8C-10BC-A1563242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A99A7C-D39B-10DC-44D1-D2AEB3B6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AB5E9-5222-2CB7-0AC4-32130E0F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ECFE9-E6FC-22B9-B30F-18CC6214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A077C-3483-25D8-1681-7E23B537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2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02FD-F163-A950-191E-FDF4A83B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0197A-8F0F-5477-C22A-77A3C097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B7CD3-EC4F-55CA-ABA0-37B07E5E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D6EA3-4DCD-97A2-272B-3DEDF124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8F6B7-6A56-C313-FE21-F2B37888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6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8562B-EFED-B751-8E62-1D90DED2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A1B00-1820-DFFB-EF5D-39A6E86D2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8A83E-1553-F31B-E6D0-4CD45830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31EFE-1A41-14E7-9857-2C36D49D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B7890-BC90-5427-39A5-1603A36F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8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B3D2B-A2C8-5AC7-1BCE-E8EFDBD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935D3-DA1D-6C16-081E-F2E0F26CA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A45F6-E4E6-C18E-0BE1-D4FA8312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058F76-56B2-9824-E489-3FC5B6D7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CAB3C-1F29-DE8D-4D84-4FDAE097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0369E-C465-888D-B335-394CDA50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65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062AD-B0A4-2E77-CDAD-4AA12037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D62B98-8748-CAE2-B5E2-C83DD41C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4A5597-029A-1909-747C-D9DB200DC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892379-B060-2B68-AFA0-B0A151D61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AE0258-CC13-E7DB-F04D-56F783B3D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4E8599-BAED-8992-9906-CA426990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E960FE-8F40-1BA3-F8F7-CA6CE25B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AC7BD8-9B5C-39E5-D284-65A9D9BB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5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AFB11-5D63-E5C1-13EC-5A8E40E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6FA3EF-D9A3-E39D-BBE5-5456F325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520D8A-19D9-A7CB-3296-F6D6FECE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460C5C-3E83-D18C-6278-B68583A0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92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DDB1B2-A7A2-6CF9-C64A-B5288D5E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90682B-8BD8-B121-12DE-5C4D9F17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0634D9-F50A-7A20-5235-F296AEAC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12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89B47-BC9E-E94A-6C30-08FAB3E2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1A1ED-9716-C57D-1F09-96CA6A93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28C231-B5D9-8601-3044-18B7B3871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B1E2D1-7EA8-9B17-0394-14E9C8A3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79971-0BE4-70F8-E9DE-DDA7F42D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48A9DA-193E-06F6-46C4-EF24D908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1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5F55F-17ED-18A5-BD0A-13CD978A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DAB64E-5BD5-F51B-C37C-47D1D43B0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9C67DC-B415-77F1-87B4-3B7712FB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979C5A-FA3A-C1F8-690C-EC916683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0863E-42F2-F2CE-5058-4A9C1496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B312F-4D36-925D-4343-8713CB9B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6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0B44F4-C3B6-E0DF-107F-30ADD298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45424-4CBB-E912-B770-45C097020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6E605-14AA-466E-B387-03F33E808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6FAFC-0F81-419E-8E92-FD210F56DD08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693BDB-2869-6E9D-C119-0806D3289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4F6DF-1A96-72DF-44A2-817FC14A3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FE095-D32E-4887-B0AE-11C3E8933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 descr="Logotipo - Marca corporativa - Libro de estilo de la UOC">
            <a:extLst>
              <a:ext uri="{FF2B5EF4-FFF2-40B4-BE49-F238E27FC236}">
                <a16:creationId xmlns:a16="http://schemas.microsoft.com/office/drawing/2014/main" id="{271BC841-2D9A-FE92-8B24-F7AD4EDE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702107"/>
            <a:ext cx="32956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7FF9C7-9EC1-95FD-88DE-EA3DD77B7BC8}"/>
              </a:ext>
            </a:extLst>
          </p:cNvPr>
          <p:cNvSpPr txBox="1"/>
          <p:nvPr/>
        </p:nvSpPr>
        <p:spPr>
          <a:xfrm>
            <a:off x="5938982" y="814716"/>
            <a:ext cx="557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0" i="0" dirty="0">
                <a:solidFill>
                  <a:srgbClr val="2E3A6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Grado de Ingeniería Informática</a:t>
            </a:r>
            <a:endParaRPr lang="es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CB7FDF-E710-F48C-963D-9AB016CC5BF7}"/>
              </a:ext>
            </a:extLst>
          </p:cNvPr>
          <p:cNvSpPr txBox="1"/>
          <p:nvPr/>
        </p:nvSpPr>
        <p:spPr>
          <a:xfrm rot="16200000">
            <a:off x="214774" y="4042048"/>
            <a:ext cx="238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2E3A69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TFG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873C0ED-E429-CD97-43C7-9FCEC1360BE6}"/>
              </a:ext>
            </a:extLst>
          </p:cNvPr>
          <p:cNvCxnSpPr/>
          <p:nvPr/>
        </p:nvCxnSpPr>
        <p:spPr>
          <a:xfrm flipV="1">
            <a:off x="2605769" y="2476428"/>
            <a:ext cx="0" cy="3906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1CA1E9-EC4B-4D22-1E51-DED6F83F9BA6}"/>
              </a:ext>
            </a:extLst>
          </p:cNvPr>
          <p:cNvSpPr txBox="1"/>
          <p:nvPr/>
        </p:nvSpPr>
        <p:spPr>
          <a:xfrm>
            <a:off x="3430009" y="2094962"/>
            <a:ext cx="5507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Omaha </a:t>
            </a:r>
            <a:r>
              <a:rPr lang="es-ES" sz="6600" b="1" dirty="0" err="1"/>
              <a:t>Flops</a:t>
            </a:r>
            <a:endParaRPr lang="es-ES" sz="6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970CEF-EA49-85B7-3FD5-DC9C8FB6C327}"/>
              </a:ext>
            </a:extLst>
          </p:cNvPr>
          <p:cNvSpPr txBox="1"/>
          <p:nvPr/>
        </p:nvSpPr>
        <p:spPr>
          <a:xfrm>
            <a:off x="4006397" y="3599014"/>
            <a:ext cx="417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Autor: David Medel Pizarro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DB3FE7-6D9D-5A08-43D7-F65BA8F2C9B8}"/>
              </a:ext>
            </a:extLst>
          </p:cNvPr>
          <p:cNvSpPr txBox="1"/>
          <p:nvPr/>
        </p:nvSpPr>
        <p:spPr>
          <a:xfrm>
            <a:off x="7893471" y="4596646"/>
            <a:ext cx="364470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Consultores: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David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Escuer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Latorre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Jordi Almirall López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 responsable:</a:t>
            </a: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Carles Garrigues Olivella</a:t>
            </a:r>
          </a:p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E476B1-1DDC-B48E-07C3-8031A7BEFA97}"/>
              </a:ext>
            </a:extLst>
          </p:cNvPr>
          <p:cNvSpPr txBox="1"/>
          <p:nvPr/>
        </p:nvSpPr>
        <p:spPr>
          <a:xfrm rot="16200000">
            <a:off x="529003" y="3583828"/>
            <a:ext cx="37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aplicaciones dispositivos móviles (Android)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275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270400" y="660698"/>
            <a:ext cx="782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5. Resultados obtenidos</a:t>
            </a:r>
          </a:p>
        </p:txBody>
      </p:sp>
      <p:pic>
        <p:nvPicPr>
          <p:cNvPr id="3074" name="Picture 2" descr="Teléfono móvil - Iconos gratis de comunicaciones">
            <a:extLst>
              <a:ext uri="{FF2B5EF4-FFF2-40B4-BE49-F238E27FC236}">
                <a16:creationId xmlns:a16="http://schemas.microsoft.com/office/drawing/2014/main" id="{FDBD571F-E8D9-9F37-5241-146F422D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00" y="1721825"/>
            <a:ext cx="4498999" cy="44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BA5123-658E-76DF-347B-B1FE5CE6C485}"/>
              </a:ext>
            </a:extLst>
          </p:cNvPr>
          <p:cNvSpPr txBox="1"/>
          <p:nvPr/>
        </p:nvSpPr>
        <p:spPr>
          <a:xfrm>
            <a:off x="1045706" y="1551457"/>
            <a:ext cx="366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2859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270400" y="660698"/>
            <a:ext cx="782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5. Resultados obtenidos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BA5123-658E-76DF-347B-B1FE5CE6C485}"/>
              </a:ext>
            </a:extLst>
          </p:cNvPr>
          <p:cNvSpPr txBox="1"/>
          <p:nvPr/>
        </p:nvSpPr>
        <p:spPr>
          <a:xfrm>
            <a:off x="1045706" y="1551457"/>
            <a:ext cx="366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Testing</a:t>
            </a:r>
            <a:endParaRPr lang="es-ES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0D2ED3-1A94-5093-FF69-45DBCBBC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2499408"/>
            <a:ext cx="103727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3474541" y="660698"/>
            <a:ext cx="524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6. Conclusiones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D770C1-6F5E-A5D3-0394-04B395B3B193}"/>
              </a:ext>
            </a:extLst>
          </p:cNvPr>
          <p:cNvSpPr txBox="1"/>
          <p:nvPr/>
        </p:nvSpPr>
        <p:spPr>
          <a:xfrm>
            <a:off x="1092289" y="2409947"/>
            <a:ext cx="476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Desafío</a:t>
            </a:r>
          </a:p>
          <a:p>
            <a:r>
              <a:rPr lang="es-ES" sz="2400" dirty="0"/>
              <a:t>Falta experiencia</a:t>
            </a:r>
          </a:p>
          <a:p>
            <a:r>
              <a:rPr lang="es-ES" sz="2400" dirty="0"/>
              <a:t>Gestionar los estados de la partida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FABCAA-1B69-A20F-FC39-5C67902106F8}"/>
              </a:ext>
            </a:extLst>
          </p:cNvPr>
          <p:cNvSpPr txBox="1"/>
          <p:nvPr/>
        </p:nvSpPr>
        <p:spPr>
          <a:xfrm>
            <a:off x="6029209" y="2403434"/>
            <a:ext cx="537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Metodología</a:t>
            </a:r>
          </a:p>
          <a:p>
            <a:pPr algn="r"/>
            <a:r>
              <a:rPr lang="es-ES" sz="2400" dirty="0"/>
              <a:t>Priorizar tareas</a:t>
            </a:r>
          </a:p>
          <a:p>
            <a:pPr algn="r"/>
            <a:r>
              <a:rPr lang="es-ES" sz="2400" dirty="0"/>
              <a:t>Conocimiento y experiencia adquiridas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AEE88B-BC26-5000-BCD0-C0904995E31B}"/>
              </a:ext>
            </a:extLst>
          </p:cNvPr>
          <p:cNvSpPr txBox="1"/>
          <p:nvPr/>
        </p:nvSpPr>
        <p:spPr>
          <a:xfrm>
            <a:off x="3713747" y="4587330"/>
            <a:ext cx="47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Dificultad de crear aplicaciones</a:t>
            </a:r>
          </a:p>
        </p:txBody>
      </p:sp>
      <p:pic>
        <p:nvPicPr>
          <p:cNvPr id="2052" name="Picture 4" descr="Cara triste - Iconos gratis de emoticonos">
            <a:extLst>
              <a:ext uri="{FF2B5EF4-FFF2-40B4-BE49-F238E27FC236}">
                <a16:creationId xmlns:a16="http://schemas.microsoft.com/office/drawing/2014/main" id="{2DBD30C2-9CE9-A535-BBEF-81A3E030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00" y="2179869"/>
            <a:ext cx="888247" cy="8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a feliz - Iconos gratis de interfaz">
            <a:extLst>
              <a:ext uri="{FF2B5EF4-FFF2-40B4-BE49-F238E27FC236}">
                <a16:creationId xmlns:a16="http://schemas.microsoft.com/office/drawing/2014/main" id="{CC110F02-31CE-9264-9BA2-0F596D1A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7" y="2194629"/>
            <a:ext cx="888248" cy="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5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3303519" y="632146"/>
            <a:ext cx="558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37100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A32EB-E4CD-FC68-4A5B-8B9030E18D92}"/>
              </a:ext>
            </a:extLst>
          </p:cNvPr>
          <p:cNvSpPr txBox="1"/>
          <p:nvPr/>
        </p:nvSpPr>
        <p:spPr>
          <a:xfrm>
            <a:off x="2691420" y="693807"/>
            <a:ext cx="6984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Contenido</a:t>
            </a:r>
            <a:endParaRPr lang="es-ES" sz="2400" b="1" dirty="0"/>
          </a:p>
          <a:p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Objetivos del trabajo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Aspectos claves del desarrollo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3200" dirty="0"/>
              <a:t>Diseño Centrado en el usuario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3200" dirty="0"/>
              <a:t>Diseño técnico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Decisiones tomadas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Resultados obtenidos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3200" dirty="0"/>
              <a:t>Demo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9847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990367" y="697631"/>
            <a:ext cx="491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1. Introducción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6FCDDF-A9FD-0A27-08A2-852D978AEC69}"/>
              </a:ext>
            </a:extLst>
          </p:cNvPr>
          <p:cNvSpPr txBox="1"/>
          <p:nvPr/>
        </p:nvSpPr>
        <p:spPr>
          <a:xfrm>
            <a:off x="1981690" y="1947085"/>
            <a:ext cx="317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¿Qué es el póquer?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5ADB90-6F40-C3EC-5B88-3A9DB2742AE1}"/>
              </a:ext>
            </a:extLst>
          </p:cNvPr>
          <p:cNvSpPr txBox="1"/>
          <p:nvPr/>
        </p:nvSpPr>
        <p:spPr>
          <a:xfrm>
            <a:off x="4597737" y="2796429"/>
            <a:ext cx="317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Texas vs Omaha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6E85B0-2D30-B99B-1BEF-8CF42DB5144D}"/>
              </a:ext>
            </a:extLst>
          </p:cNvPr>
          <p:cNvSpPr txBox="1"/>
          <p:nvPr/>
        </p:nvSpPr>
        <p:spPr>
          <a:xfrm>
            <a:off x="7677987" y="1957607"/>
            <a:ext cx="223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Omaha </a:t>
            </a:r>
            <a:r>
              <a:rPr lang="es-ES" sz="2800" dirty="0" err="1"/>
              <a:t>flops</a:t>
            </a:r>
            <a:endParaRPr lang="es-ES" sz="2800" dirty="0"/>
          </a:p>
        </p:txBody>
      </p:sp>
      <p:pic>
        <p:nvPicPr>
          <p:cNvPr id="1038" name="Picture 14" descr="Texas Holdem vs Omaha poker">
            <a:extLst>
              <a:ext uri="{FF2B5EF4-FFF2-40B4-BE49-F238E27FC236}">
                <a16:creationId xmlns:a16="http://schemas.microsoft.com/office/drawing/2014/main" id="{6B0A54F9-C350-A26F-5548-8E3005107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6"/>
          <a:stretch/>
        </p:blipFill>
        <p:spPr bwMode="auto">
          <a:xfrm>
            <a:off x="2652665" y="3610368"/>
            <a:ext cx="6654297" cy="19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8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380865" y="697631"/>
            <a:ext cx="743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2. Objetivos del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6FCDDF-A9FD-0A27-08A2-852D978AEC69}"/>
              </a:ext>
            </a:extLst>
          </p:cNvPr>
          <p:cNvSpPr txBox="1"/>
          <p:nvPr/>
        </p:nvSpPr>
        <p:spPr>
          <a:xfrm>
            <a:off x="2054118" y="2233367"/>
            <a:ext cx="678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Creación de una aplicación móvil (Android)</a:t>
            </a:r>
          </a:p>
        </p:txBody>
      </p:sp>
      <p:pic>
        <p:nvPicPr>
          <p:cNvPr id="6146" name="Picture 2" descr="android-logo-png-transparent - Adventech Soluciones ...">
            <a:extLst>
              <a:ext uri="{FF2B5EF4-FFF2-40B4-BE49-F238E27FC236}">
                <a16:creationId xmlns:a16="http://schemas.microsoft.com/office/drawing/2014/main" id="{36EC336A-B96E-0A77-505D-1BCAD7B9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00" y="1893861"/>
            <a:ext cx="1073382" cy="12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99C73D-3159-8524-96BA-8B7052FB14EC}"/>
              </a:ext>
            </a:extLst>
          </p:cNvPr>
          <p:cNvSpPr txBox="1"/>
          <p:nvPr/>
        </p:nvSpPr>
        <p:spPr>
          <a:xfrm>
            <a:off x="4810527" y="3456520"/>
            <a:ext cx="422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Innovador juego de cartas</a:t>
            </a:r>
          </a:p>
        </p:txBody>
      </p:sp>
      <p:pic>
        <p:nvPicPr>
          <p:cNvPr id="6152" name="Picture 8" descr="Cartas de póker - Iconos gratis de entretenimiento">
            <a:extLst>
              <a:ext uri="{FF2B5EF4-FFF2-40B4-BE49-F238E27FC236}">
                <a16:creationId xmlns:a16="http://schemas.microsoft.com/office/drawing/2014/main" id="{4C444699-816A-0AE6-650B-298153CC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2" y="3005583"/>
            <a:ext cx="1418255" cy="14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93A437-EB72-AE05-36F4-DD672EEE09DC}"/>
              </a:ext>
            </a:extLst>
          </p:cNvPr>
          <p:cNvSpPr txBox="1"/>
          <p:nvPr/>
        </p:nvSpPr>
        <p:spPr>
          <a:xfrm>
            <a:off x="3358060" y="4616611"/>
            <a:ext cx="342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Entretener al usuario</a:t>
            </a:r>
          </a:p>
        </p:txBody>
      </p:sp>
      <p:pic>
        <p:nvPicPr>
          <p:cNvPr id="6154" name="Picture 10" descr="Niño Feliz Jugando Juegos En Línea En El Teléfono Celular PNG ,dibujos  Personaje, Contorno, Teléfono Móvil PNG y Vector para Descargar Gratis |  Pngtree">
            <a:extLst>
              <a:ext uri="{FF2B5EF4-FFF2-40B4-BE49-F238E27FC236}">
                <a16:creationId xmlns:a16="http://schemas.microsoft.com/office/drawing/2014/main" id="{26F90C4D-F9A5-2001-3871-7DABC7FF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91" y="3867591"/>
            <a:ext cx="2485367" cy="16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936527" y="697631"/>
            <a:ext cx="1049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3. Aspectos claves del desarrollo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9B8B3-4295-3824-194E-B971E644B5F3}"/>
              </a:ext>
            </a:extLst>
          </p:cNvPr>
          <p:cNvSpPr txBox="1"/>
          <p:nvPr/>
        </p:nvSpPr>
        <p:spPr>
          <a:xfrm>
            <a:off x="1045706" y="1551457"/>
            <a:ext cx="49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Diseño Centrado en el Usuario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857E8F-0A2A-ABF9-2277-902FF052BFE9}"/>
              </a:ext>
            </a:extLst>
          </p:cNvPr>
          <p:cNvSpPr txBox="1"/>
          <p:nvPr/>
        </p:nvSpPr>
        <p:spPr>
          <a:xfrm>
            <a:off x="1705934" y="3124550"/>
            <a:ext cx="112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Usuarios</a:t>
            </a:r>
          </a:p>
        </p:txBody>
      </p:sp>
      <p:pic>
        <p:nvPicPr>
          <p:cNvPr id="5126" name="Picture 6" descr="Grupos de usuarios - Iconos gratis de social">
            <a:extLst>
              <a:ext uri="{FF2B5EF4-FFF2-40B4-BE49-F238E27FC236}">
                <a16:creationId xmlns:a16="http://schemas.microsoft.com/office/drawing/2014/main" id="{E02DF572-41F4-8CBB-5918-CBDAE965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64" y="2623126"/>
            <a:ext cx="594015" cy="5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F1E3439-A04A-1283-6404-7458920B71A8}"/>
              </a:ext>
            </a:extLst>
          </p:cNvPr>
          <p:cNvSpPr txBox="1"/>
          <p:nvPr/>
        </p:nvSpPr>
        <p:spPr>
          <a:xfrm>
            <a:off x="1010252" y="3872652"/>
            <a:ext cx="24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Análisis competitivo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Encuestas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03F0757-5189-77E7-F105-E36E3E0DC63B}"/>
              </a:ext>
            </a:extLst>
          </p:cNvPr>
          <p:cNvSpPr/>
          <p:nvPr/>
        </p:nvSpPr>
        <p:spPr>
          <a:xfrm>
            <a:off x="3444332" y="2609406"/>
            <a:ext cx="517236" cy="7229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71CCEBE6-EC9E-D7A3-D0B0-B148F80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4" y="4580439"/>
            <a:ext cx="455323" cy="5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1138E9FB-9033-BC06-A756-79CD1B24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01" y="4580439"/>
            <a:ext cx="623744" cy="5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oogle Forms - Workforce EdTech">
            <a:extLst>
              <a:ext uri="{FF2B5EF4-FFF2-40B4-BE49-F238E27FC236}">
                <a16:creationId xmlns:a16="http://schemas.microsoft.com/office/drawing/2014/main" id="{EA487702-3FB7-FFF5-31A3-DD12C63E1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9" y="4277104"/>
            <a:ext cx="939932" cy="9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rar llave 14">
            <a:extLst>
              <a:ext uri="{FF2B5EF4-FFF2-40B4-BE49-F238E27FC236}">
                <a16:creationId xmlns:a16="http://schemas.microsoft.com/office/drawing/2014/main" id="{679CC258-4D5C-BCA2-F984-73065F675985}"/>
              </a:ext>
            </a:extLst>
          </p:cNvPr>
          <p:cNvSpPr/>
          <p:nvPr/>
        </p:nvSpPr>
        <p:spPr>
          <a:xfrm rot="5400000">
            <a:off x="2203483" y="4096414"/>
            <a:ext cx="134205" cy="25515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8013DD-CBC7-7ADD-EB0F-1E4DDBC1EF91}"/>
              </a:ext>
            </a:extLst>
          </p:cNvPr>
          <p:cNvSpPr txBox="1"/>
          <p:nvPr/>
        </p:nvSpPr>
        <p:spPr>
          <a:xfrm>
            <a:off x="1378043" y="5497865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Perfil de usuario</a:t>
            </a:r>
          </a:p>
        </p:txBody>
      </p:sp>
      <p:pic>
        <p:nvPicPr>
          <p:cNvPr id="5134" name="Picture 14" descr="Flujo de trabajo - Iconos gratis de seo y web">
            <a:extLst>
              <a:ext uri="{FF2B5EF4-FFF2-40B4-BE49-F238E27FC236}">
                <a16:creationId xmlns:a16="http://schemas.microsoft.com/office/drawing/2014/main" id="{BC326A87-9B83-1292-5DA3-4212F29C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53" y="2328577"/>
            <a:ext cx="795973" cy="7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2E88D78-169E-9558-FE63-F140FDDF34E7}"/>
              </a:ext>
            </a:extLst>
          </p:cNvPr>
          <p:cNvSpPr txBox="1"/>
          <p:nvPr/>
        </p:nvSpPr>
        <p:spPr>
          <a:xfrm>
            <a:off x="4198300" y="3113187"/>
            <a:ext cx="79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Flujo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1778B45-CC4F-2478-3A0D-53FA883021A5}"/>
              </a:ext>
            </a:extLst>
          </p:cNvPr>
          <p:cNvSpPr/>
          <p:nvPr/>
        </p:nvSpPr>
        <p:spPr>
          <a:xfrm>
            <a:off x="5178882" y="2605248"/>
            <a:ext cx="517236" cy="7229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4E785C80-8365-5855-08F0-6486DFCEA84E}"/>
              </a:ext>
            </a:extLst>
          </p:cNvPr>
          <p:cNvSpPr/>
          <p:nvPr/>
        </p:nvSpPr>
        <p:spPr>
          <a:xfrm rot="5400000">
            <a:off x="2203483" y="2390390"/>
            <a:ext cx="134205" cy="25515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745277-5ECB-77EE-627C-5B37C8256D1D}"/>
              </a:ext>
            </a:extLst>
          </p:cNvPr>
          <p:cNvSpPr txBox="1"/>
          <p:nvPr/>
        </p:nvSpPr>
        <p:spPr>
          <a:xfrm>
            <a:off x="5787369" y="3143555"/>
            <a:ext cx="148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Prototipado</a:t>
            </a:r>
          </a:p>
        </p:txBody>
      </p:sp>
      <p:pic>
        <p:nvPicPr>
          <p:cNvPr id="5136" name="Picture 16" descr="Prototipo - Iconos gratis de industria">
            <a:extLst>
              <a:ext uri="{FF2B5EF4-FFF2-40B4-BE49-F238E27FC236}">
                <a16:creationId xmlns:a16="http://schemas.microsoft.com/office/drawing/2014/main" id="{2C9AEF1D-6382-A631-7D1C-D1CE913A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61" y="2482877"/>
            <a:ext cx="641673" cy="6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errar llave 26">
            <a:extLst>
              <a:ext uri="{FF2B5EF4-FFF2-40B4-BE49-F238E27FC236}">
                <a16:creationId xmlns:a16="http://schemas.microsoft.com/office/drawing/2014/main" id="{0F7E3842-F350-6908-66E8-6D49F6C19E43}"/>
              </a:ext>
            </a:extLst>
          </p:cNvPr>
          <p:cNvSpPr/>
          <p:nvPr/>
        </p:nvSpPr>
        <p:spPr>
          <a:xfrm rot="5400000">
            <a:off x="6443306" y="2857774"/>
            <a:ext cx="78524" cy="1572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E710055-AE54-CC09-7D81-5F56C728298B}"/>
              </a:ext>
            </a:extLst>
          </p:cNvPr>
          <p:cNvSpPr txBox="1"/>
          <p:nvPr/>
        </p:nvSpPr>
        <p:spPr>
          <a:xfrm>
            <a:off x="5787369" y="3824311"/>
            <a:ext cx="139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Bocetos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Figma</a:t>
            </a:r>
            <a:endParaRPr lang="es-ES" dirty="0"/>
          </a:p>
        </p:txBody>
      </p:sp>
      <p:pic>
        <p:nvPicPr>
          <p:cNvPr id="5138" name="Picture 18" descr="figma logo | Figma">
            <a:extLst>
              <a:ext uri="{FF2B5EF4-FFF2-40B4-BE49-F238E27FC236}">
                <a16:creationId xmlns:a16="http://schemas.microsoft.com/office/drawing/2014/main" id="{46A0B0D8-D003-0A71-5AF2-E5618D86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96" y="4399336"/>
            <a:ext cx="1134341" cy="11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EF43DE9-E34D-8455-D9DF-8C7BC3838FF4}"/>
              </a:ext>
            </a:extLst>
          </p:cNvPr>
          <p:cNvSpPr/>
          <p:nvPr/>
        </p:nvSpPr>
        <p:spPr>
          <a:xfrm>
            <a:off x="7498696" y="2620319"/>
            <a:ext cx="517236" cy="7229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FBE3114-7E81-3B32-80E8-304896AC2BAD}"/>
              </a:ext>
            </a:extLst>
          </p:cNvPr>
          <p:cNvSpPr txBox="1"/>
          <p:nvPr/>
        </p:nvSpPr>
        <p:spPr>
          <a:xfrm>
            <a:off x="8472723" y="3140631"/>
            <a:ext cx="2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Evaluación y </a:t>
            </a:r>
            <a:r>
              <a:rPr lang="es-ES" b="1" dirty="0" err="1"/>
              <a:t>feedback</a:t>
            </a:r>
            <a:endParaRPr lang="es-ES" b="1" dirty="0"/>
          </a:p>
        </p:txBody>
      </p:sp>
      <p:pic>
        <p:nvPicPr>
          <p:cNvPr id="5140" name="Picture 20" descr="estilo de icono de evaluación 7881791 Vector en Vecteezy">
            <a:extLst>
              <a:ext uri="{FF2B5EF4-FFF2-40B4-BE49-F238E27FC236}">
                <a16:creationId xmlns:a16="http://schemas.microsoft.com/office/drawing/2014/main" id="{BDA5F97C-2AD5-F959-C1D3-9112A06E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84" y="2379465"/>
            <a:ext cx="722973" cy="7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EB5EDB6-12CC-535C-46F0-9C2AD78BC09C}"/>
              </a:ext>
            </a:extLst>
          </p:cNvPr>
          <p:cNvSpPr txBox="1"/>
          <p:nvPr/>
        </p:nvSpPr>
        <p:spPr>
          <a:xfrm>
            <a:off x="8443824" y="3783588"/>
            <a:ext cx="28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Tareas de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Feedback</a:t>
            </a:r>
            <a:r>
              <a:rPr lang="es-ES" dirty="0"/>
              <a:t> de las tareas</a:t>
            </a:r>
          </a:p>
        </p:txBody>
      </p:sp>
      <p:sp>
        <p:nvSpPr>
          <p:cNvPr id="32" name="Cerrar llave 31">
            <a:extLst>
              <a:ext uri="{FF2B5EF4-FFF2-40B4-BE49-F238E27FC236}">
                <a16:creationId xmlns:a16="http://schemas.microsoft.com/office/drawing/2014/main" id="{05A769CE-4ED2-94A2-1F6E-7ECCCB65BD31}"/>
              </a:ext>
            </a:extLst>
          </p:cNvPr>
          <p:cNvSpPr/>
          <p:nvPr/>
        </p:nvSpPr>
        <p:spPr>
          <a:xfrm rot="5400000">
            <a:off x="9791277" y="2208616"/>
            <a:ext cx="71918" cy="27090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errar llave 32">
            <a:extLst>
              <a:ext uri="{FF2B5EF4-FFF2-40B4-BE49-F238E27FC236}">
                <a16:creationId xmlns:a16="http://schemas.microsoft.com/office/drawing/2014/main" id="{594E92C3-3126-3169-8D8F-BDFB88D28995}"/>
              </a:ext>
            </a:extLst>
          </p:cNvPr>
          <p:cNvSpPr/>
          <p:nvPr/>
        </p:nvSpPr>
        <p:spPr>
          <a:xfrm rot="5400000">
            <a:off x="9791277" y="3233439"/>
            <a:ext cx="71918" cy="27090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FB1DBB3-EEAE-FEB0-C85D-57098AB9E24C}"/>
              </a:ext>
            </a:extLst>
          </p:cNvPr>
          <p:cNvSpPr txBox="1"/>
          <p:nvPr/>
        </p:nvSpPr>
        <p:spPr>
          <a:xfrm>
            <a:off x="8672778" y="4745983"/>
            <a:ext cx="218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Negativo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Posibles mejoras</a:t>
            </a:r>
          </a:p>
        </p:txBody>
      </p:sp>
      <p:pic>
        <p:nvPicPr>
          <p:cNvPr id="5142" name="Picture 22" descr="Tres Comentarios Emoji Feliz Triste Estilo Plano Medio | Vector Gratis">
            <a:extLst>
              <a:ext uri="{FF2B5EF4-FFF2-40B4-BE49-F238E27FC236}">
                <a16:creationId xmlns:a16="http://schemas.microsoft.com/office/drawing/2014/main" id="{5709C1C4-0E1B-A36D-F9C7-81FE3634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2" y="4653435"/>
            <a:ext cx="961373" cy="7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3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936527" y="697631"/>
            <a:ext cx="1049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3. Aspectos claves del desarrollo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9B8B3-4295-3824-194E-B971E644B5F3}"/>
              </a:ext>
            </a:extLst>
          </p:cNvPr>
          <p:cNvSpPr txBox="1"/>
          <p:nvPr/>
        </p:nvSpPr>
        <p:spPr>
          <a:xfrm>
            <a:off x="1045706" y="1551457"/>
            <a:ext cx="366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Diseño Técnico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4110FA-4516-E59E-44CE-B51D8CB48883}"/>
              </a:ext>
            </a:extLst>
          </p:cNvPr>
          <p:cNvSpPr txBox="1"/>
          <p:nvPr/>
        </p:nvSpPr>
        <p:spPr>
          <a:xfrm>
            <a:off x="5126849" y="3417372"/>
            <a:ext cx="16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Diagrama UML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37179D-5AC9-F06E-5C2B-16753757080B}"/>
              </a:ext>
            </a:extLst>
          </p:cNvPr>
          <p:cNvSpPr txBox="1"/>
          <p:nvPr/>
        </p:nvSpPr>
        <p:spPr>
          <a:xfrm>
            <a:off x="2213902" y="2220533"/>
            <a:ext cx="267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Identificar actores: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Usuario registrado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Usuario no registrado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D50994A-B683-4E40-753C-BDB6B0AD5958}"/>
              </a:ext>
            </a:extLst>
          </p:cNvPr>
          <p:cNvSpPr txBox="1"/>
          <p:nvPr/>
        </p:nvSpPr>
        <p:spPr>
          <a:xfrm>
            <a:off x="2194587" y="3430924"/>
            <a:ext cx="23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Flujo de la aplicación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85439BE1-9C05-CB49-E772-234039AB4334}"/>
              </a:ext>
            </a:extLst>
          </p:cNvPr>
          <p:cNvSpPr/>
          <p:nvPr/>
        </p:nvSpPr>
        <p:spPr>
          <a:xfrm>
            <a:off x="6807183" y="2218869"/>
            <a:ext cx="407385" cy="273182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3E39B9-9C91-3211-40D3-4C41C0F5E204}"/>
              </a:ext>
            </a:extLst>
          </p:cNvPr>
          <p:cNvSpPr txBox="1"/>
          <p:nvPr/>
        </p:nvSpPr>
        <p:spPr>
          <a:xfrm>
            <a:off x="2219887" y="4344362"/>
            <a:ext cx="24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Casos de uso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450D2965-3360-78CF-0E98-6935AEF0B7EA}"/>
              </a:ext>
            </a:extLst>
          </p:cNvPr>
          <p:cNvSpPr/>
          <p:nvPr/>
        </p:nvSpPr>
        <p:spPr>
          <a:xfrm>
            <a:off x="4628531" y="2225964"/>
            <a:ext cx="441312" cy="27247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94AFE9-9462-1D2C-9A67-71D6AB47BAE0}"/>
              </a:ext>
            </a:extLst>
          </p:cNvPr>
          <p:cNvSpPr txBox="1"/>
          <p:nvPr/>
        </p:nvSpPr>
        <p:spPr>
          <a:xfrm>
            <a:off x="7359151" y="2241904"/>
            <a:ext cx="266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Arquitectura de la BBDD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FE3D1C-5C37-91C1-2DF2-FD324D24EF56}"/>
              </a:ext>
            </a:extLst>
          </p:cNvPr>
          <p:cNvSpPr txBox="1"/>
          <p:nvPr/>
        </p:nvSpPr>
        <p:spPr>
          <a:xfrm>
            <a:off x="7359151" y="3417372"/>
            <a:ext cx="266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Entidades y clases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CB90FF-8448-2B62-9A71-67A2D1CC5A4A}"/>
              </a:ext>
            </a:extLst>
          </p:cNvPr>
          <p:cNvSpPr txBox="1"/>
          <p:nvPr/>
        </p:nvSpPr>
        <p:spPr>
          <a:xfrm>
            <a:off x="7359150" y="4337586"/>
            <a:ext cx="266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Arquitectura del sistema</a:t>
            </a:r>
          </a:p>
        </p:txBody>
      </p:sp>
    </p:spTree>
    <p:extLst>
      <p:ext uri="{BB962C8B-B14F-4D97-AF65-F5344CB8AC3E}">
        <p14:creationId xmlns:p14="http://schemas.microsoft.com/office/powerpoint/2010/main" val="290315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440227" y="660698"/>
            <a:ext cx="731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4. Decisiones tomadas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9B8B3-4295-3824-194E-B971E644B5F3}"/>
              </a:ext>
            </a:extLst>
          </p:cNvPr>
          <p:cNvSpPr txBox="1"/>
          <p:nvPr/>
        </p:nvSpPr>
        <p:spPr>
          <a:xfrm>
            <a:off x="1045706" y="1551457"/>
            <a:ext cx="366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Tecnologías utilizadas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B78089-A2EE-D17A-E9AD-A388F37D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71" y="2045692"/>
            <a:ext cx="9816258" cy="42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566057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440227" y="660698"/>
            <a:ext cx="731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4. Decisiones tomadas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9B8B3-4295-3824-194E-B971E644B5F3}"/>
              </a:ext>
            </a:extLst>
          </p:cNvPr>
          <p:cNvSpPr txBox="1"/>
          <p:nvPr/>
        </p:nvSpPr>
        <p:spPr>
          <a:xfrm>
            <a:off x="1045706" y="1551457"/>
            <a:ext cx="407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Metodología y patrones</a:t>
            </a:r>
          </a:p>
        </p:txBody>
      </p:sp>
      <p:pic>
        <p:nvPicPr>
          <p:cNvPr id="11266" name="Picture 2" descr="Todo lo que necesitas saber sobre los sprints de scrum">
            <a:extLst>
              <a:ext uri="{FF2B5EF4-FFF2-40B4-BE49-F238E27FC236}">
                <a16:creationId xmlns:a16="http://schemas.microsoft.com/office/drawing/2014/main" id="{4295618C-DCC5-6DBE-F76C-09A5675E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19" y="3602038"/>
            <a:ext cx="3311524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0F6729-ADD8-7AD6-E698-826A6867DD2A}"/>
              </a:ext>
            </a:extLst>
          </p:cNvPr>
          <p:cNvSpPr txBox="1"/>
          <p:nvPr/>
        </p:nvSpPr>
        <p:spPr>
          <a:xfrm>
            <a:off x="2026204" y="2661970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Metodología</a:t>
            </a:r>
            <a:br>
              <a:rPr lang="es-ES" b="1" dirty="0"/>
            </a:br>
            <a:r>
              <a:rPr lang="es-ES" dirty="0" err="1"/>
              <a:t>Sprints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F2663E-89C4-CC68-1400-82CB1B9A4B89}"/>
              </a:ext>
            </a:extLst>
          </p:cNvPr>
          <p:cNvSpPr txBox="1"/>
          <p:nvPr/>
        </p:nvSpPr>
        <p:spPr>
          <a:xfrm>
            <a:off x="5379548" y="2145424"/>
            <a:ext cx="5151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Patrones</a:t>
            </a:r>
          </a:p>
          <a:p>
            <a:pPr algn="ctr"/>
            <a:r>
              <a:rPr lang="es-ES" dirty="0"/>
              <a:t>Single </a:t>
            </a:r>
            <a:r>
              <a:rPr lang="es-ES" dirty="0" err="1"/>
              <a:t>Responsibility</a:t>
            </a:r>
            <a:r>
              <a:rPr lang="es-ES" dirty="0"/>
              <a:t> </a:t>
            </a:r>
            <a:r>
              <a:rPr lang="es-ES" dirty="0" err="1"/>
              <a:t>Principle</a:t>
            </a:r>
            <a:r>
              <a:rPr lang="es-ES" dirty="0"/>
              <a:t> (SRP)</a:t>
            </a:r>
          </a:p>
          <a:p>
            <a:pPr algn="ctr"/>
            <a:r>
              <a:rPr lang="es-ES" dirty="0"/>
              <a:t>Open/</a:t>
            </a:r>
            <a:r>
              <a:rPr lang="es-ES" dirty="0" err="1"/>
              <a:t>Closed</a:t>
            </a:r>
            <a:r>
              <a:rPr lang="es-ES" dirty="0"/>
              <a:t> </a:t>
            </a:r>
            <a:r>
              <a:rPr lang="es-ES" dirty="0" err="1"/>
              <a:t>Principle</a:t>
            </a:r>
            <a:r>
              <a:rPr lang="es-ES" dirty="0"/>
              <a:t> (OCP)</a:t>
            </a:r>
          </a:p>
          <a:p>
            <a:pPr algn="ctr"/>
            <a:r>
              <a:rPr lang="es-ES" dirty="0" err="1"/>
              <a:t>Liskov</a:t>
            </a:r>
            <a:r>
              <a:rPr lang="es-ES" dirty="0"/>
              <a:t> </a:t>
            </a:r>
            <a:r>
              <a:rPr lang="es-ES" dirty="0" err="1"/>
              <a:t>Substitution</a:t>
            </a:r>
            <a:r>
              <a:rPr lang="es-ES" dirty="0"/>
              <a:t> </a:t>
            </a:r>
            <a:r>
              <a:rPr lang="es-ES" dirty="0" err="1"/>
              <a:t>Principle</a:t>
            </a:r>
            <a:r>
              <a:rPr lang="es-ES" dirty="0"/>
              <a:t> (LSP)</a:t>
            </a:r>
          </a:p>
          <a:p>
            <a:pPr algn="ctr"/>
            <a:r>
              <a:rPr lang="es-ES" dirty="0"/>
              <a:t>Interface </a:t>
            </a:r>
            <a:r>
              <a:rPr lang="es-ES" dirty="0" err="1"/>
              <a:t>Segregation</a:t>
            </a:r>
            <a:r>
              <a:rPr lang="es-ES" dirty="0"/>
              <a:t> </a:t>
            </a:r>
            <a:r>
              <a:rPr lang="es-ES" dirty="0" err="1"/>
              <a:t>Principle</a:t>
            </a:r>
            <a:r>
              <a:rPr lang="es-ES" dirty="0"/>
              <a:t> (ISP)</a:t>
            </a:r>
            <a:br>
              <a:rPr lang="es-ES" dirty="0"/>
            </a:br>
            <a:r>
              <a:rPr lang="es-ES" dirty="0" err="1"/>
              <a:t>Dependency</a:t>
            </a:r>
            <a:r>
              <a:rPr lang="es-ES" dirty="0"/>
              <a:t> Inversión </a:t>
            </a:r>
            <a:r>
              <a:rPr lang="es-ES" dirty="0" err="1"/>
              <a:t>Principle</a:t>
            </a:r>
            <a:r>
              <a:rPr lang="es-ES" dirty="0"/>
              <a:t> (DIP)</a:t>
            </a:r>
          </a:p>
          <a:p>
            <a:pPr algn="ctr"/>
            <a:endParaRPr lang="es-ES" b="1" dirty="0"/>
          </a:p>
        </p:txBody>
      </p:sp>
      <p:pic>
        <p:nvPicPr>
          <p:cNvPr id="11268" name="Picture 4" descr="Los principios SOLID de programación orientada a objetos explicados en  Español sencillo">
            <a:extLst>
              <a:ext uri="{FF2B5EF4-FFF2-40B4-BE49-F238E27FC236}">
                <a16:creationId xmlns:a16="http://schemas.microsoft.com/office/drawing/2014/main" id="{9F8BD700-56BD-74B1-011E-B9701826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65" y="4091022"/>
            <a:ext cx="2998139" cy="13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4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C924-F119-3EF4-9A4C-A6E38CF8D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051-D08B-6FD2-DFCF-0C6DBFE4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817008-013C-610B-0F13-AD2E64BD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02A8A4-3D31-5306-E8E1-F491B38406BE}"/>
              </a:ext>
            </a:extLst>
          </p:cNvPr>
          <p:cNvSpPr/>
          <p:nvPr/>
        </p:nvSpPr>
        <p:spPr>
          <a:xfrm>
            <a:off x="653820" y="424731"/>
            <a:ext cx="11059886" cy="6008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0">
              <a:schemeClr val="bg1">
                <a:alpha val="80000"/>
              </a:schemeClr>
            </a:glo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73589-1283-82A1-E56A-5CF3074877C1}"/>
              </a:ext>
            </a:extLst>
          </p:cNvPr>
          <p:cNvSpPr txBox="1"/>
          <p:nvPr/>
        </p:nvSpPr>
        <p:spPr>
          <a:xfrm>
            <a:off x="2440227" y="660698"/>
            <a:ext cx="731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4. Decisiones tomadas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9B8B3-4295-3824-194E-B971E644B5F3}"/>
              </a:ext>
            </a:extLst>
          </p:cNvPr>
          <p:cNvSpPr txBox="1"/>
          <p:nvPr/>
        </p:nvSpPr>
        <p:spPr>
          <a:xfrm>
            <a:off x="1045706" y="1551457"/>
            <a:ext cx="481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Decisiones iniciales vs finales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7055C8-21A3-C3C4-CBDA-8B7403D41E26}"/>
              </a:ext>
            </a:extLst>
          </p:cNvPr>
          <p:cNvSpPr txBox="1"/>
          <p:nvPr/>
        </p:nvSpPr>
        <p:spPr>
          <a:xfrm>
            <a:off x="4031810" y="3051045"/>
            <a:ext cx="411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Falta de tiempo</a:t>
            </a:r>
          </a:p>
          <a:p>
            <a:r>
              <a:rPr lang="es-ES" sz="2000" dirty="0"/>
              <a:t>Priorización de funcionalidades</a:t>
            </a:r>
          </a:p>
          <a:p>
            <a:r>
              <a:rPr lang="es-ES" sz="2000" dirty="0"/>
              <a:t>Funcionalidades más relevantes</a:t>
            </a:r>
          </a:p>
        </p:txBody>
      </p:sp>
      <p:pic>
        <p:nvPicPr>
          <p:cNvPr id="12290" name="Picture 2" descr="Logo de reloj de pared diseño editable">
            <a:extLst>
              <a:ext uri="{FF2B5EF4-FFF2-40B4-BE49-F238E27FC236}">
                <a16:creationId xmlns:a16="http://schemas.microsoft.com/office/drawing/2014/main" id="{24FF9E57-048D-AA13-0962-11B7D0A7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3056"/>
            <a:ext cx="2171643" cy="217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iorizar - Iconos gratis de negocios y finanzas">
            <a:extLst>
              <a:ext uri="{FF2B5EF4-FFF2-40B4-BE49-F238E27FC236}">
                <a16:creationId xmlns:a16="http://schemas.microsoft.com/office/drawing/2014/main" id="{EFB601AC-40B9-2776-4879-0AAF2FFF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58" y="2259455"/>
            <a:ext cx="2300359" cy="23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3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263</Words>
  <Application>Microsoft Office PowerPoint</Application>
  <PresentationFormat>Panorámica</PresentationFormat>
  <Paragraphs>84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Medel Pizarro</dc:creator>
  <cp:lastModifiedBy>David Medel Pizarro</cp:lastModifiedBy>
  <cp:revision>8</cp:revision>
  <dcterms:created xsi:type="dcterms:W3CDTF">2024-06-09T07:00:59Z</dcterms:created>
  <dcterms:modified xsi:type="dcterms:W3CDTF">2024-06-10T14:35:53Z</dcterms:modified>
</cp:coreProperties>
</file>