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1" r:id="rId4"/>
    <p:sldId id="278" r:id="rId5"/>
    <p:sldId id="279" r:id="rId6"/>
    <p:sldId id="262" r:id="rId7"/>
    <p:sldId id="285" r:id="rId8"/>
    <p:sldId id="265" r:id="rId9"/>
    <p:sldId id="284" r:id="rId10"/>
    <p:sldId id="268" r:id="rId11"/>
    <p:sldId id="289" r:id="rId12"/>
    <p:sldId id="290" r:id="rId13"/>
    <p:sldId id="270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5F9"/>
    <a:srgbClr val="64DFF8"/>
    <a:srgbClr val="64F1F8"/>
    <a:srgbClr val="00CCFF"/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7423" autoAdjust="0"/>
  </p:normalViewPr>
  <p:slideViewPr>
    <p:cSldViewPr snapToGrid="0">
      <p:cViewPr varScale="1">
        <p:scale>
          <a:sx n="152" d="100"/>
          <a:sy n="152" d="100"/>
        </p:scale>
        <p:origin x="46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29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04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80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72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45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7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41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699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68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54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3BC0-E445-47F8-9DA9-769B10F5415C}" type="datetimeFigureOut">
              <a:rPr lang="es-ES_tradnl" smtClean="0"/>
              <a:t>14/01/2024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CD63-350C-4B4A-B807-80AFB9B4A29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37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10973" y="279070"/>
            <a:ext cx="11545598" cy="1169551"/>
          </a:xfrm>
          <a:prstGeom prst="rect">
            <a:avLst/>
          </a:prstGeom>
          <a:solidFill>
            <a:srgbClr val="7FE5F9"/>
          </a:solidFill>
        </p:spPr>
        <p:txBody>
          <a:bodyPr wrap="square" rtlCol="0">
            <a:spAutoFit/>
          </a:bodyPr>
          <a:lstStyle/>
          <a:p>
            <a:r>
              <a:rPr lang="es-ES_tradnl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posible cáncer de piel mediante IA</a:t>
            </a:r>
          </a:p>
          <a:p>
            <a:r>
              <a:rPr lang="es-ES_tradnl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mediante imágenes reales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3" y="1498021"/>
            <a:ext cx="2200931" cy="52768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7448" y="1498021"/>
            <a:ext cx="9269123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 Fernández Morales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 Universitario en Ciencia de Datos</a:t>
            </a:r>
          </a:p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por computador, IA y Salud</a:t>
            </a:r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clasificación de imágenes </a:t>
            </a:r>
            <a:endParaRPr lang="es-ES_tradn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Tutor/a de TF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Luis Sánchez Bocanegra</a:t>
            </a:r>
          </a:p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Profesor/a responsable de la asignatura</a:t>
            </a:r>
          </a:p>
          <a:p>
            <a:r>
              <a:rPr lang="es-ES_trad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Solé Ribalta</a:t>
            </a:r>
          </a:p>
        </p:txBody>
      </p:sp>
    </p:spTree>
    <p:extLst>
      <p:ext uri="{BB962C8B-B14F-4D97-AF65-F5344CB8AC3E}">
        <p14:creationId xmlns:p14="http://schemas.microsoft.com/office/powerpoint/2010/main" val="316349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67" y="363921"/>
            <a:ext cx="9587825" cy="968749"/>
          </a:xfrm>
        </p:spPr>
        <p:txBody>
          <a:bodyPr>
            <a:normAutofit/>
          </a:bodyPr>
          <a:lstStyle/>
          <a:p>
            <a:r>
              <a:rPr lang="es-ES_tradnl" dirty="0"/>
              <a:t>Que es una Inteligencia Colectiva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165738" y="3529757"/>
            <a:ext cx="1992820" cy="12512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1FD212-06AE-4C7D-830F-4BE3BE4E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36" y="2372441"/>
            <a:ext cx="3711776" cy="87756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48D1B13-B732-488D-AFB6-F3FF06C8C13A}"/>
              </a:ext>
            </a:extLst>
          </p:cNvPr>
          <p:cNvSpPr/>
          <p:nvPr/>
        </p:nvSpPr>
        <p:spPr>
          <a:xfrm>
            <a:off x="1319171" y="3691832"/>
            <a:ext cx="2624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Multiplicar ambas matrices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256C7B-A527-4697-94E2-01267C6E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37" y="4514207"/>
            <a:ext cx="3711776" cy="90180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06D07D3-E4F3-41A9-8FA8-8C834EFF3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693" y="2670459"/>
            <a:ext cx="4098340" cy="1021373"/>
          </a:xfrm>
          <a:prstGeom prst="rect">
            <a:avLst/>
          </a:prstGeom>
        </p:spPr>
      </p:pic>
      <p:sp>
        <p:nvSpPr>
          <p:cNvPr id="24" name="Rectángulo redondeado 15">
            <a:extLst>
              <a:ext uri="{FF2B5EF4-FFF2-40B4-BE49-F238E27FC236}">
                <a16:creationId xmlns:a16="http://schemas.microsoft.com/office/drawing/2014/main" id="{803CC29C-D4D9-4DE2-A2CF-A82C66BA140C}"/>
              </a:ext>
            </a:extLst>
          </p:cNvPr>
          <p:cNvSpPr/>
          <p:nvPr/>
        </p:nvSpPr>
        <p:spPr>
          <a:xfrm>
            <a:off x="8565704" y="4078447"/>
            <a:ext cx="2133070" cy="140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D9904A0-AB81-4C49-9F8D-20B49603727E}"/>
              </a:ext>
            </a:extLst>
          </p:cNvPr>
          <p:cNvSpPr/>
          <p:nvPr/>
        </p:nvSpPr>
        <p:spPr>
          <a:xfrm>
            <a:off x="8266724" y="4170324"/>
            <a:ext cx="226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200" dirty="0"/>
              <a:t>La clase resultado se obtiene del valor mas alto de la fila IC, </a:t>
            </a:r>
            <a:r>
              <a:rPr lang="es-ES" sz="1200" dirty="0"/>
              <a:t>siendo esta la clase resultado de la decisión consensuada por la inteligencia colectiva.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31613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Resultados de las IC - 1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6"/>
            <a:ext cx="10963399" cy="34470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1"/>
            <a:ext cx="10627426" cy="338174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Hemos utilizado las imágenes usadas en Test y Validación en el entrenamiento para medir las IC.</a:t>
            </a:r>
          </a:p>
          <a:p>
            <a:r>
              <a:rPr lang="es-ES_tradnl" dirty="0"/>
              <a:t>Para CF1: 958 imágenes</a:t>
            </a:r>
          </a:p>
          <a:p>
            <a:r>
              <a:rPr lang="es-ES_tradnl" dirty="0"/>
              <a:t>Para CF2: 454 imágenes</a:t>
            </a:r>
          </a:p>
          <a:p>
            <a:r>
              <a:rPr lang="es-ES_tradnl" dirty="0"/>
              <a:t>Para CF3: 648 imágenes</a:t>
            </a:r>
          </a:p>
          <a:p>
            <a:r>
              <a:rPr lang="es-ES_tradnl" dirty="0"/>
              <a:t>Para CF4: 1400 imágenes</a:t>
            </a:r>
          </a:p>
          <a:p>
            <a:r>
              <a:rPr lang="es-ES_tradnl" dirty="0"/>
              <a:t>Para CF5: 958 imágenes</a:t>
            </a:r>
          </a:p>
        </p:txBody>
      </p:sp>
    </p:spTree>
    <p:extLst>
      <p:ext uri="{BB962C8B-B14F-4D97-AF65-F5344CB8AC3E}">
        <p14:creationId xmlns:p14="http://schemas.microsoft.com/office/powerpoint/2010/main" val="120825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Resultados de las IC - 2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BD7E78D7-1509-41A9-9FE9-ECA6E9096953}"/>
              </a:ext>
            </a:extLst>
          </p:cNvPr>
          <p:cNvSpPr/>
          <p:nvPr/>
        </p:nvSpPr>
        <p:spPr>
          <a:xfrm>
            <a:off x="745672" y="3556530"/>
            <a:ext cx="2062843" cy="646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EF9F99-9268-405E-9389-25AEB90B0FF4}"/>
              </a:ext>
            </a:extLst>
          </p:cNvPr>
          <p:cNvSpPr txBox="1"/>
          <p:nvPr/>
        </p:nvSpPr>
        <p:spPr>
          <a:xfrm>
            <a:off x="880844" y="3693917"/>
            <a:ext cx="192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CF1</a:t>
            </a:r>
          </a:p>
          <a:p>
            <a:endParaRPr lang="es-ES_tradnl" dirty="0"/>
          </a:p>
        </p:txBody>
      </p:sp>
      <p:sp>
        <p:nvSpPr>
          <p:cNvPr id="18" name="Rectángulo redondeado 8">
            <a:extLst>
              <a:ext uri="{FF2B5EF4-FFF2-40B4-BE49-F238E27FC236}">
                <a16:creationId xmlns:a16="http://schemas.microsoft.com/office/drawing/2014/main" id="{6D3AFC6D-814F-466E-AFAD-5ED86F909BB8}"/>
              </a:ext>
            </a:extLst>
          </p:cNvPr>
          <p:cNvSpPr/>
          <p:nvPr/>
        </p:nvSpPr>
        <p:spPr>
          <a:xfrm>
            <a:off x="2857501" y="3556529"/>
            <a:ext cx="2062843" cy="646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44A983-3CE2-48E2-A129-B7A0B90DD5DD}"/>
              </a:ext>
            </a:extLst>
          </p:cNvPr>
          <p:cNvSpPr txBox="1"/>
          <p:nvPr/>
        </p:nvSpPr>
        <p:spPr>
          <a:xfrm>
            <a:off x="2992673" y="3693917"/>
            <a:ext cx="192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CF2</a:t>
            </a:r>
          </a:p>
          <a:p>
            <a:endParaRPr lang="es-ES_tradnl" dirty="0"/>
          </a:p>
        </p:txBody>
      </p:sp>
      <p:sp>
        <p:nvSpPr>
          <p:cNvPr id="20" name="Rectángulo redondeado 8">
            <a:extLst>
              <a:ext uri="{FF2B5EF4-FFF2-40B4-BE49-F238E27FC236}">
                <a16:creationId xmlns:a16="http://schemas.microsoft.com/office/drawing/2014/main" id="{66ECB34A-0544-47CA-8770-225DB50A0DF6}"/>
              </a:ext>
            </a:extLst>
          </p:cNvPr>
          <p:cNvSpPr/>
          <p:nvPr/>
        </p:nvSpPr>
        <p:spPr>
          <a:xfrm>
            <a:off x="4969330" y="3533435"/>
            <a:ext cx="2062843" cy="6694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A0DF40-CA1D-4C65-85E0-E1D71CA5C105}"/>
              </a:ext>
            </a:extLst>
          </p:cNvPr>
          <p:cNvSpPr txBox="1"/>
          <p:nvPr/>
        </p:nvSpPr>
        <p:spPr>
          <a:xfrm>
            <a:off x="5104502" y="3670822"/>
            <a:ext cx="192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CF3</a:t>
            </a:r>
          </a:p>
          <a:p>
            <a:endParaRPr lang="es-ES_tradnl" dirty="0"/>
          </a:p>
        </p:txBody>
      </p:sp>
      <p:sp>
        <p:nvSpPr>
          <p:cNvPr id="22" name="Rectángulo redondeado 8">
            <a:extLst>
              <a:ext uri="{FF2B5EF4-FFF2-40B4-BE49-F238E27FC236}">
                <a16:creationId xmlns:a16="http://schemas.microsoft.com/office/drawing/2014/main" id="{E48FB9D3-938E-48C3-8367-0B644031CD4B}"/>
              </a:ext>
            </a:extLst>
          </p:cNvPr>
          <p:cNvSpPr/>
          <p:nvPr/>
        </p:nvSpPr>
        <p:spPr>
          <a:xfrm>
            <a:off x="7081159" y="3528858"/>
            <a:ext cx="2062843" cy="6694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17258DE-490D-4933-8FA1-912A6AA6B609}"/>
              </a:ext>
            </a:extLst>
          </p:cNvPr>
          <p:cNvSpPr txBox="1"/>
          <p:nvPr/>
        </p:nvSpPr>
        <p:spPr>
          <a:xfrm>
            <a:off x="7216331" y="3666245"/>
            <a:ext cx="192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CF4</a:t>
            </a:r>
          </a:p>
          <a:p>
            <a:endParaRPr lang="es-ES_tradnl" dirty="0"/>
          </a:p>
        </p:txBody>
      </p:sp>
      <p:sp>
        <p:nvSpPr>
          <p:cNvPr id="24" name="Rectángulo redondeado 8">
            <a:extLst>
              <a:ext uri="{FF2B5EF4-FFF2-40B4-BE49-F238E27FC236}">
                <a16:creationId xmlns:a16="http://schemas.microsoft.com/office/drawing/2014/main" id="{1F40CFF7-DCFD-4892-BBFC-97579E1E4CA4}"/>
              </a:ext>
            </a:extLst>
          </p:cNvPr>
          <p:cNvSpPr/>
          <p:nvPr/>
        </p:nvSpPr>
        <p:spPr>
          <a:xfrm>
            <a:off x="9192988" y="3528857"/>
            <a:ext cx="2062843" cy="6694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26E176-F1C1-4F27-8DB4-1FAEACC356D5}"/>
              </a:ext>
            </a:extLst>
          </p:cNvPr>
          <p:cNvSpPr txBox="1"/>
          <p:nvPr/>
        </p:nvSpPr>
        <p:spPr>
          <a:xfrm>
            <a:off x="9328160" y="3666245"/>
            <a:ext cx="192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CF5</a:t>
            </a:r>
          </a:p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05F10B-3E16-4AFB-98E6-F8BD4A91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53" y="1639213"/>
            <a:ext cx="4239217" cy="127652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33A0B67-2B2D-40EE-83E6-7CC4968E56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1" y="4436198"/>
            <a:ext cx="2078356" cy="1790700"/>
          </a:xfrm>
          <a:prstGeom prst="rect">
            <a:avLst/>
          </a:prstGeom>
          <a:noFill/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A2FB9E-7706-4042-A25A-32C69A6E55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49" y="4436198"/>
            <a:ext cx="192767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DC3481A-95AE-4939-AD9E-61FAFC2E0BE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1" y="4436198"/>
            <a:ext cx="192767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D39FD68-25ED-46A3-981B-2A9BD087A53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59" y="4543532"/>
            <a:ext cx="2062843" cy="1683366"/>
          </a:xfrm>
          <a:prstGeom prst="rect">
            <a:avLst/>
          </a:prstGeom>
          <a:noFill/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A0F80BB-DF5A-4F36-ABC5-6276820A518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01" y="4543532"/>
            <a:ext cx="2062843" cy="1683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84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8">
            <a:extLst>
              <a:ext uri="{FF2B5EF4-FFF2-40B4-BE49-F238E27FC236}">
                <a16:creationId xmlns:a16="http://schemas.microsoft.com/office/drawing/2014/main" id="{2C1B744E-F09F-45EC-B0CE-B22C75231167}"/>
              </a:ext>
            </a:extLst>
          </p:cNvPr>
          <p:cNvSpPr/>
          <p:nvPr/>
        </p:nvSpPr>
        <p:spPr>
          <a:xfrm>
            <a:off x="504245" y="5597001"/>
            <a:ext cx="3492087" cy="1029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2836" y="350045"/>
            <a:ext cx="10259163" cy="968749"/>
          </a:xfrm>
        </p:spPr>
        <p:txBody>
          <a:bodyPr>
            <a:normAutofit/>
          </a:bodyPr>
          <a:lstStyle/>
          <a:p>
            <a:r>
              <a:rPr lang="es-ES" dirty="0"/>
              <a:t>Resultados de las IC – Casos Concretos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12" name="Rectángulo redondeado 8">
            <a:extLst>
              <a:ext uri="{FF2B5EF4-FFF2-40B4-BE49-F238E27FC236}">
                <a16:creationId xmlns:a16="http://schemas.microsoft.com/office/drawing/2014/main" id="{C3D7C487-FAFA-477B-9F72-3E985AAEBFED}"/>
              </a:ext>
            </a:extLst>
          </p:cNvPr>
          <p:cNvSpPr/>
          <p:nvPr/>
        </p:nvSpPr>
        <p:spPr>
          <a:xfrm>
            <a:off x="583128" y="1594371"/>
            <a:ext cx="4641768" cy="2253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39B37FA-DD07-4A83-BFDA-254734FB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784335"/>
            <a:ext cx="4082885" cy="1932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2400" dirty="0"/>
              <a:t>Un caso de ejemplo para cada </a:t>
            </a:r>
            <a:r>
              <a:rPr lang="es-ES_tradnl" sz="2400" dirty="0" err="1"/>
              <a:t>dataset</a:t>
            </a:r>
            <a:r>
              <a:rPr lang="es-ES_tradnl" sz="2400" dirty="0"/>
              <a:t>:</a:t>
            </a:r>
          </a:p>
          <a:p>
            <a:r>
              <a:rPr lang="es-ES_tradnl" sz="2400" dirty="0"/>
              <a:t>Sevilla: Lentigo benigno </a:t>
            </a:r>
          </a:p>
          <a:p>
            <a:r>
              <a:rPr lang="es-ES_tradnl" sz="2400" dirty="0"/>
              <a:t>Stanford: Carcinoma maligno </a:t>
            </a:r>
          </a:p>
          <a:p>
            <a:r>
              <a:rPr lang="es-ES_tradnl" sz="2400" dirty="0"/>
              <a:t>HAM10000: Melanoma maligno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857764-B0BF-4F00-8111-7A8CE6705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" y="3924796"/>
            <a:ext cx="3428505" cy="1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99281A-9120-4E88-AA79-1CB848B847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63" y="3924796"/>
            <a:ext cx="3428506" cy="1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5167D6D-A38B-4E32-B822-AF2522D1F3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02" y="3924796"/>
            <a:ext cx="3428506" cy="15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583A336C-D4CD-4E07-BE3E-F46E6EEA5EEF}"/>
              </a:ext>
            </a:extLst>
          </p:cNvPr>
          <p:cNvSpPr txBox="1">
            <a:spLocks/>
          </p:cNvSpPr>
          <p:nvPr/>
        </p:nvSpPr>
        <p:spPr>
          <a:xfrm>
            <a:off x="265501" y="5623416"/>
            <a:ext cx="3908962" cy="88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 err="1"/>
              <a:t>Dataset</a:t>
            </a:r>
            <a:r>
              <a:rPr lang="es-ES_tradnl" sz="2400" dirty="0"/>
              <a:t> Sevilla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/>
              <a:t>Mejor resultado el de CF1</a:t>
            </a:r>
          </a:p>
        </p:txBody>
      </p:sp>
      <p:sp>
        <p:nvSpPr>
          <p:cNvPr id="22" name="Rectángulo redondeado 8">
            <a:extLst>
              <a:ext uri="{FF2B5EF4-FFF2-40B4-BE49-F238E27FC236}">
                <a16:creationId xmlns:a16="http://schemas.microsoft.com/office/drawing/2014/main" id="{D3F8FF7F-D6DE-462C-872C-B88E01D5EA86}"/>
              </a:ext>
            </a:extLst>
          </p:cNvPr>
          <p:cNvSpPr/>
          <p:nvPr/>
        </p:nvSpPr>
        <p:spPr>
          <a:xfrm>
            <a:off x="4042884" y="5597001"/>
            <a:ext cx="3492087" cy="1029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483E79A-1AB1-466D-828A-D55D382A10EC}"/>
              </a:ext>
            </a:extLst>
          </p:cNvPr>
          <p:cNvSpPr txBox="1">
            <a:spLocks/>
          </p:cNvSpPr>
          <p:nvPr/>
        </p:nvSpPr>
        <p:spPr>
          <a:xfrm>
            <a:off x="3804140" y="5623416"/>
            <a:ext cx="3908962" cy="88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 err="1"/>
              <a:t>Dataset</a:t>
            </a:r>
            <a:r>
              <a:rPr lang="es-ES_tradnl" sz="2400" dirty="0"/>
              <a:t> Stanford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/>
              <a:t>Mejor resultado el de CF3</a:t>
            </a:r>
          </a:p>
        </p:txBody>
      </p:sp>
      <p:sp>
        <p:nvSpPr>
          <p:cNvPr id="24" name="Rectángulo redondeado 8">
            <a:extLst>
              <a:ext uri="{FF2B5EF4-FFF2-40B4-BE49-F238E27FC236}">
                <a16:creationId xmlns:a16="http://schemas.microsoft.com/office/drawing/2014/main" id="{86AE79DE-FE84-4D03-A7E8-B0FB1F4B4232}"/>
              </a:ext>
            </a:extLst>
          </p:cNvPr>
          <p:cNvSpPr/>
          <p:nvPr/>
        </p:nvSpPr>
        <p:spPr>
          <a:xfrm>
            <a:off x="7581523" y="5597001"/>
            <a:ext cx="3492087" cy="1029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45165B6E-D1FF-43A3-957E-44D9D85223AD}"/>
              </a:ext>
            </a:extLst>
          </p:cNvPr>
          <p:cNvSpPr txBox="1">
            <a:spLocks/>
          </p:cNvSpPr>
          <p:nvPr/>
        </p:nvSpPr>
        <p:spPr>
          <a:xfrm>
            <a:off x="7342779" y="5623416"/>
            <a:ext cx="3908962" cy="88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 err="1"/>
              <a:t>Dataset</a:t>
            </a:r>
            <a:r>
              <a:rPr lang="es-ES_tradnl" sz="2400" dirty="0"/>
              <a:t> HAM1000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2400" dirty="0"/>
              <a:t>Mejor resultado el de CF4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145DBB2-D35F-4E2C-B87E-3E53D55C482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8" y="1277175"/>
            <a:ext cx="192214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D02BE4C-DFDC-4849-A5DB-D801CD50CB2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31" y="1706910"/>
            <a:ext cx="2381250" cy="17856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Flecha derecha 6">
            <a:extLst>
              <a:ext uri="{FF2B5EF4-FFF2-40B4-BE49-F238E27FC236}">
                <a16:creationId xmlns:a16="http://schemas.microsoft.com/office/drawing/2014/main" id="{3974C449-CEF5-435E-B8F0-FC2AB571E537}"/>
              </a:ext>
            </a:extLst>
          </p:cNvPr>
          <p:cNvSpPr/>
          <p:nvPr/>
        </p:nvSpPr>
        <p:spPr>
          <a:xfrm>
            <a:off x="4952007" y="3276422"/>
            <a:ext cx="3158840" cy="28816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Flecha derecha 6">
            <a:extLst>
              <a:ext uri="{FF2B5EF4-FFF2-40B4-BE49-F238E27FC236}">
                <a16:creationId xmlns:a16="http://schemas.microsoft.com/office/drawing/2014/main" id="{47D07D9F-94B3-42D7-BC06-83FA741266EE}"/>
              </a:ext>
            </a:extLst>
          </p:cNvPr>
          <p:cNvSpPr/>
          <p:nvPr/>
        </p:nvSpPr>
        <p:spPr>
          <a:xfrm>
            <a:off x="4554262" y="2849424"/>
            <a:ext cx="1015265" cy="28816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374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Conclusiones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7"/>
            <a:ext cx="10963399" cy="4094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1"/>
            <a:ext cx="10627426" cy="4141768"/>
          </a:xfrm>
        </p:spPr>
        <p:txBody>
          <a:bodyPr>
            <a:normAutofit/>
          </a:bodyPr>
          <a:lstStyle/>
          <a:p>
            <a:r>
              <a:rPr lang="es-ES_tradnl" dirty="0"/>
              <a:t>La diferencia de población entre clases, y por lo tanto el </a:t>
            </a:r>
            <a:r>
              <a:rPr lang="es-ES_tradnl" dirty="0" err="1"/>
              <a:t>Oversample</a:t>
            </a:r>
            <a:r>
              <a:rPr lang="es-ES_tradnl" dirty="0"/>
              <a:t>, es responsable de la mayor parte del </a:t>
            </a:r>
            <a:r>
              <a:rPr lang="es-ES_tradnl" dirty="0" err="1"/>
              <a:t>Overfitting</a:t>
            </a:r>
            <a:r>
              <a:rPr lang="es-ES_tradnl" dirty="0"/>
              <a:t>.</a:t>
            </a:r>
          </a:p>
          <a:p>
            <a:r>
              <a:rPr lang="es-ES_tradnl" dirty="0"/>
              <a:t>Es importante </a:t>
            </a:r>
            <a:r>
              <a:rPr lang="es-ES" dirty="0"/>
              <a:t>establecer un patrón a la hora de tomar las imágenes para clasificar y entrenar.</a:t>
            </a:r>
          </a:p>
          <a:p>
            <a:r>
              <a:rPr lang="es-ES" dirty="0"/>
              <a:t>Test de estrés con 55 nuevas imágenes de Sevilla con un 76% de acierto.</a:t>
            </a:r>
          </a:p>
          <a:p>
            <a:r>
              <a:rPr lang="es-ES_tradnl" dirty="0"/>
              <a:t>No se han cumplido todos los objetivos secundarios, pero se ha conseguido </a:t>
            </a:r>
            <a:r>
              <a:rPr lang="es-ES" dirty="0"/>
              <a:t>aportar positivamente al objetivo principal.</a:t>
            </a:r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360279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Trabajos futuros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6"/>
            <a:ext cx="10963399" cy="4123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0"/>
            <a:ext cx="10627426" cy="3827071"/>
          </a:xfrm>
        </p:spPr>
        <p:txBody>
          <a:bodyPr>
            <a:normAutofit/>
          </a:bodyPr>
          <a:lstStyle/>
          <a:p>
            <a:r>
              <a:rPr lang="es-ES_tradnl" dirty="0"/>
              <a:t>Obtener bases de datos con imágenes de piel amarilla para entrenar la IC.</a:t>
            </a:r>
          </a:p>
          <a:p>
            <a:r>
              <a:rPr lang="es-ES_tradnl" dirty="0"/>
              <a:t>Desarrollar de la herramienta como servicio.</a:t>
            </a:r>
          </a:p>
          <a:p>
            <a:r>
              <a:rPr lang="es-ES_tradnl" dirty="0"/>
              <a:t>Mejora de los resultados, incluyendo los utilizados en el test de estrés.</a:t>
            </a:r>
          </a:p>
          <a:p>
            <a:r>
              <a:rPr lang="es-ES_tradnl" dirty="0"/>
              <a:t>Diseñar e implementar una APP para dispositivos móviles</a:t>
            </a:r>
          </a:p>
          <a:p>
            <a:r>
              <a:rPr lang="es-ES" dirty="0"/>
              <a:t>Desarrollar un transformador de imágenes para formatear las imágenes utilizadas al patrón seguido en el entrenamiento, y viceversa.</a:t>
            </a:r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60486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2269" y="350045"/>
            <a:ext cx="7476506" cy="968749"/>
          </a:xfrm>
        </p:spPr>
        <p:txBody>
          <a:bodyPr>
            <a:normAutofit/>
          </a:bodyPr>
          <a:lstStyle/>
          <a:p>
            <a:r>
              <a:rPr lang="es-ES_tradnl" dirty="0"/>
              <a:t>Final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106562" y="2671700"/>
            <a:ext cx="9978875" cy="757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4B6B3-CA5B-5F3B-9321-6F17E94B5E3B}"/>
              </a:ext>
            </a:extLst>
          </p:cNvPr>
          <p:cNvSpPr txBox="1">
            <a:spLocks/>
          </p:cNvSpPr>
          <p:nvPr/>
        </p:nvSpPr>
        <p:spPr>
          <a:xfrm>
            <a:off x="2583272" y="3283338"/>
            <a:ext cx="7427627" cy="159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000" dirty="0"/>
              <a:t>¡Muchas gracias por su atención!</a:t>
            </a:r>
            <a:endParaRPr lang="es-ES_tradnl" sz="4000" dirty="0"/>
          </a:p>
          <a:p>
            <a:endParaRPr lang="es-ES_tradnl" dirty="0"/>
          </a:p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  <a:p>
            <a:endParaRPr lang="es-ES_tradnl" dirty="0"/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74311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>
            <a:normAutofit/>
          </a:bodyPr>
          <a:lstStyle/>
          <a:p>
            <a:r>
              <a:rPr lang="es-ES" dirty="0"/>
              <a:t>Índice</a:t>
            </a:r>
            <a:endParaRPr lang="es-ES_tradnl" dirty="0"/>
          </a:p>
        </p:txBody>
      </p:sp>
      <p:sp>
        <p:nvSpPr>
          <p:cNvPr id="4" name="Rectángulo redondeado 3"/>
          <p:cNvSpPr/>
          <p:nvPr/>
        </p:nvSpPr>
        <p:spPr>
          <a:xfrm>
            <a:off x="597230" y="1806864"/>
            <a:ext cx="10601201" cy="290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082925"/>
          </a:xfrm>
        </p:spPr>
        <p:txBody>
          <a:bodyPr>
            <a:normAutofit/>
          </a:bodyPr>
          <a:lstStyle/>
          <a:p>
            <a:r>
              <a:rPr lang="es-ES" dirty="0"/>
              <a:t>Estado de la cuestión</a:t>
            </a:r>
          </a:p>
          <a:p>
            <a:r>
              <a:rPr lang="es-ES" dirty="0"/>
              <a:t>Objetivo y trabajos relacionados</a:t>
            </a:r>
          </a:p>
          <a:p>
            <a:r>
              <a:rPr lang="es-ES" dirty="0"/>
              <a:t>Conjunto de datos y configuraciones</a:t>
            </a:r>
          </a:p>
          <a:p>
            <a:r>
              <a:rPr lang="es-ES" dirty="0"/>
              <a:t>Modelos, Inteligencia Colectiva y resultados</a:t>
            </a:r>
          </a:p>
          <a:p>
            <a:r>
              <a:rPr lang="es-ES" dirty="0"/>
              <a:t>Conclusiones y planteamientos de trabajos futuros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>
            <a:normAutofit/>
          </a:bodyPr>
          <a:lstStyle/>
          <a:p>
            <a:r>
              <a:rPr lang="es-ES" dirty="0"/>
              <a:t>Contexto</a:t>
            </a:r>
            <a:endParaRPr lang="es-ES_tradnl" dirty="0"/>
          </a:p>
        </p:txBody>
      </p:sp>
      <p:sp>
        <p:nvSpPr>
          <p:cNvPr id="4" name="Rectángulo redondeado 3"/>
          <p:cNvSpPr/>
          <p:nvPr/>
        </p:nvSpPr>
        <p:spPr>
          <a:xfrm>
            <a:off x="597230" y="1806864"/>
            <a:ext cx="10601201" cy="3244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082925"/>
          </a:xfrm>
        </p:spPr>
        <p:txBody>
          <a:bodyPr>
            <a:normAutofit fontScale="92500"/>
          </a:bodyPr>
          <a:lstStyle/>
          <a:p>
            <a:r>
              <a:rPr lang="es-ES" dirty="0"/>
              <a:t>A nivel global, el melanoma representa aproximadamente el 1,5% de todos los tumores</a:t>
            </a:r>
          </a:p>
          <a:p>
            <a:r>
              <a:rPr lang="es-ES" dirty="0"/>
              <a:t>Actualmente se diagnostican unos 160.000 casos al año en todo el mundo</a:t>
            </a:r>
          </a:p>
          <a:p>
            <a:r>
              <a:rPr lang="es-ES" dirty="0"/>
              <a:t>En España, cada año se diagnostican aproximadamente 3.200 nuevos casos de melanoma</a:t>
            </a:r>
          </a:p>
          <a:p>
            <a:r>
              <a:rPr lang="es-ES" dirty="0"/>
              <a:t>El melanoma sigue siendo uno de los tumores con mejor pronóstico si se diagnostica precozmente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8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/>
          <a:lstStyle/>
          <a:p>
            <a:r>
              <a:rPr lang="es-ES_tradnl" dirty="0"/>
              <a:t>Objetivo principal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97230" y="1806863"/>
            <a:ext cx="10601201" cy="3311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646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Desarrollar una inteligencia colectiva uniendo las mejores redes entrenadas para clasificar imágenes y detectar cáncer de piel con ellas, con el objetivo de:</a:t>
            </a:r>
          </a:p>
          <a:p>
            <a:pPr marL="0" indent="0" algn="ctr">
              <a:buNone/>
            </a:pPr>
            <a:r>
              <a:rPr lang="es-ES" b="1" dirty="0"/>
              <a:t>Ayudar en la prevención y anticipación de la detección de un posible cáncer de piel</a:t>
            </a:r>
            <a:endParaRPr lang="es-ES" sz="2600" b="1" dirty="0"/>
          </a:p>
          <a:p>
            <a:pPr marL="0" indent="0">
              <a:buNone/>
            </a:pPr>
            <a:r>
              <a:rPr lang="es-ES_tradnl" sz="2600" dirty="0"/>
              <a:t>Utilizando imágenes reales del </a:t>
            </a:r>
            <a:r>
              <a:rPr lang="es-ES" sz="2600" dirty="0"/>
              <a:t>Hospital Universitario Virgen del Rocío de Sevilla.</a:t>
            </a:r>
            <a:endParaRPr lang="es-ES_tradnl" sz="2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716" y="454585"/>
            <a:ext cx="7746422" cy="759670"/>
          </a:xfrm>
        </p:spPr>
        <p:txBody>
          <a:bodyPr/>
          <a:lstStyle/>
          <a:p>
            <a:r>
              <a:rPr lang="es-ES_tradnl" dirty="0"/>
              <a:t>Trabajos relacionados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97230" y="1662545"/>
            <a:ext cx="10601201" cy="33891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3082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/>
              <a:t>Después de aplicar una revisión aplicando PRISMA, tenemos las siguientes conclusiones:</a:t>
            </a:r>
          </a:p>
          <a:p>
            <a:r>
              <a:rPr lang="es-ES" sz="2800" dirty="0"/>
              <a:t>Las arquitecturas de redes más utilizadas son </a:t>
            </a:r>
            <a:r>
              <a:rPr lang="es-ES" sz="2800" dirty="0" err="1"/>
              <a:t>Resnet</a:t>
            </a:r>
            <a:r>
              <a:rPr lang="es-ES" sz="2800" dirty="0"/>
              <a:t> e </a:t>
            </a:r>
            <a:r>
              <a:rPr lang="es-ES" sz="2800" dirty="0" err="1"/>
              <a:t>Inception</a:t>
            </a:r>
            <a:r>
              <a:rPr lang="es-ES" sz="2800" dirty="0"/>
              <a:t>. </a:t>
            </a:r>
          </a:p>
          <a:p>
            <a:r>
              <a:rPr lang="es-ES" sz="2800" dirty="0"/>
              <a:t>Los conjuntos de datos más utilizados son HAM10000 e ISIC.</a:t>
            </a:r>
          </a:p>
          <a:p>
            <a:r>
              <a:rPr lang="es-ES" sz="2800" dirty="0"/>
              <a:t>La gran mayoría de los proyectos estudiados utilizan las métricas exactitud, precisión y sensibilidad.</a:t>
            </a:r>
          </a:p>
          <a:p>
            <a:r>
              <a:rPr lang="es-ES" dirty="0"/>
              <a:t>L</a:t>
            </a:r>
            <a:r>
              <a:rPr lang="es-ES" sz="2800" dirty="0"/>
              <a:t>os modelos propuestos en los trabajos relacionados han demostrado ser eficaces en la detección del cáncer de piel.</a:t>
            </a:r>
            <a:endParaRPr lang="es-ES_tradn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Conjunto de datos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4" y="1795937"/>
            <a:ext cx="10963399" cy="26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1"/>
            <a:ext cx="10627426" cy="2508910"/>
          </a:xfrm>
        </p:spPr>
        <p:txBody>
          <a:bodyPr>
            <a:normAutofit/>
          </a:bodyPr>
          <a:lstStyle/>
          <a:p>
            <a:r>
              <a:rPr lang="es-ES" dirty="0"/>
              <a:t>Los datos obtenidos por parte del Dr. José J. Pereyra Rodríguez del Hospital Universitario Virgen del Rocío de Sevilla.</a:t>
            </a:r>
          </a:p>
          <a:p>
            <a:r>
              <a:rPr lang="es-ES_tradnl" dirty="0"/>
              <a:t>Los datos de Diverse </a:t>
            </a:r>
            <a:r>
              <a:rPr lang="es-ES_tradnl" dirty="0" err="1"/>
              <a:t>Dermatology</a:t>
            </a:r>
            <a:r>
              <a:rPr lang="es-ES_tradnl" dirty="0"/>
              <a:t> </a:t>
            </a:r>
            <a:r>
              <a:rPr lang="es-ES_tradnl" dirty="0" err="1"/>
              <a:t>Images</a:t>
            </a:r>
            <a:r>
              <a:rPr lang="es-ES_tradnl" dirty="0"/>
              <a:t> de Stanford </a:t>
            </a:r>
            <a:r>
              <a:rPr lang="es-ES_tradnl" dirty="0" err="1"/>
              <a:t>University</a:t>
            </a:r>
            <a:r>
              <a:rPr lang="es-ES_tradnl" dirty="0"/>
              <a:t>, que incluyen casos con pieles de tonos oscuros.</a:t>
            </a:r>
          </a:p>
          <a:p>
            <a:r>
              <a:rPr lang="es-ES_tradnl" dirty="0"/>
              <a:t>Los datos de HAM10000.</a:t>
            </a:r>
          </a:p>
        </p:txBody>
      </p:sp>
    </p:spTree>
    <p:extLst>
      <p:ext uri="{BB962C8B-B14F-4D97-AF65-F5344CB8AC3E}">
        <p14:creationId xmlns:p14="http://schemas.microsoft.com/office/powerpoint/2010/main" val="128044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">
            <a:extLst>
              <a:ext uri="{FF2B5EF4-FFF2-40B4-BE49-F238E27FC236}">
                <a16:creationId xmlns:a16="http://schemas.microsoft.com/office/drawing/2014/main" id="{1315AA33-5308-42D0-BB54-20364F972155}"/>
              </a:ext>
            </a:extLst>
          </p:cNvPr>
          <p:cNvSpPr/>
          <p:nvPr/>
        </p:nvSpPr>
        <p:spPr>
          <a:xfrm>
            <a:off x="6163503" y="1795937"/>
            <a:ext cx="4641768" cy="2253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Configuraciones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85355" y="1795937"/>
            <a:ext cx="4641768" cy="2253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51312" y="1985901"/>
            <a:ext cx="4082885" cy="1932956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/>
              <a:t>Clasificación completa datos Sevilla (CF1)</a:t>
            </a:r>
          </a:p>
          <a:p>
            <a:r>
              <a:rPr lang="es-ES" sz="2400" dirty="0"/>
              <a:t>Clasificación completa datos Sevilla/HAM10000 (CF4)</a:t>
            </a:r>
          </a:p>
          <a:p>
            <a:r>
              <a:rPr lang="es-ES" sz="2400" dirty="0"/>
              <a:t>Clasificación completa datos Sevilla (CF5)</a:t>
            </a:r>
            <a:endParaRPr lang="es-ES_tradnl" sz="24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8D8EFEB-9151-4F4B-ADAC-0E281A784D24}"/>
              </a:ext>
            </a:extLst>
          </p:cNvPr>
          <p:cNvSpPr txBox="1">
            <a:spLocks/>
          </p:cNvSpPr>
          <p:nvPr/>
        </p:nvSpPr>
        <p:spPr>
          <a:xfrm>
            <a:off x="6247373" y="1890919"/>
            <a:ext cx="4557898" cy="250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Clasificación benigna/maligno datos Sevilla (CF2)</a:t>
            </a:r>
          </a:p>
          <a:p>
            <a:r>
              <a:rPr lang="es-ES" sz="2400" dirty="0"/>
              <a:t>Clasificación benigna/maligno datos Sevilla/Stanford (CF3)</a:t>
            </a:r>
            <a:endParaRPr lang="es-ES_tradnl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184040-2038-4B59-ADCE-97A3C6C0C5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6729" y="4239450"/>
            <a:ext cx="2751109" cy="21024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3279992-B898-4EB5-9CB3-F6F1493C65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38423" y="4367749"/>
            <a:ext cx="275110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428" y="372193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Preparaciones de los conjuntos de datos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9" y="4862081"/>
            <a:ext cx="1100021" cy="8185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704">
            <a:off x="3231831" y="3792549"/>
            <a:ext cx="683797" cy="5088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45" y="5015736"/>
            <a:ext cx="683797" cy="51371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446" y="4433917"/>
            <a:ext cx="683797" cy="5091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266" y="5632249"/>
            <a:ext cx="683797" cy="3897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445" y="6142044"/>
            <a:ext cx="602571" cy="560971"/>
          </a:xfrm>
          <a:prstGeom prst="rect">
            <a:avLst/>
          </a:prstGeom>
        </p:spPr>
      </p:pic>
      <p:cxnSp>
        <p:nvCxnSpPr>
          <p:cNvPr id="18" name="Conector angular 17"/>
          <p:cNvCxnSpPr>
            <a:stCxn id="6" idx="3"/>
            <a:endCxn id="16" idx="1"/>
          </p:cNvCxnSpPr>
          <p:nvPr/>
        </p:nvCxnSpPr>
        <p:spPr>
          <a:xfrm>
            <a:off x="1580130" y="5271349"/>
            <a:ext cx="1692315" cy="11511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6" idx="3"/>
            <a:endCxn id="15" idx="1"/>
          </p:cNvCxnSpPr>
          <p:nvPr/>
        </p:nvCxnSpPr>
        <p:spPr>
          <a:xfrm>
            <a:off x="1580130" y="5271349"/>
            <a:ext cx="1684136" cy="5557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6" idx="3"/>
            <a:endCxn id="7" idx="1"/>
          </p:cNvCxnSpPr>
          <p:nvPr/>
        </p:nvCxnSpPr>
        <p:spPr>
          <a:xfrm>
            <a:off x="1580130" y="5271349"/>
            <a:ext cx="1692315" cy="12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6" idx="3"/>
            <a:endCxn id="14" idx="1"/>
          </p:cNvCxnSpPr>
          <p:nvPr/>
        </p:nvCxnSpPr>
        <p:spPr>
          <a:xfrm flipV="1">
            <a:off x="1580130" y="4688488"/>
            <a:ext cx="1692316" cy="5828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6" idx="3"/>
            <a:endCxn id="13" idx="1"/>
          </p:cNvCxnSpPr>
          <p:nvPr/>
        </p:nvCxnSpPr>
        <p:spPr>
          <a:xfrm flipV="1">
            <a:off x="1580130" y="3912298"/>
            <a:ext cx="1679337" cy="13590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574573" y="4492749"/>
            <a:ext cx="1005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Original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991151" y="3862292"/>
            <a:ext cx="1005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Rotación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006548" y="4530956"/>
            <a:ext cx="76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Zoom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006547" y="5116908"/>
            <a:ext cx="76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Volteo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998369" y="5565515"/>
            <a:ext cx="126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Recorte horizontal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998369" y="6173353"/>
            <a:ext cx="1005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Recorte vertical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316227" y="3650951"/>
            <a:ext cx="5027669" cy="3133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Rectángulo redondeado 8">
            <a:extLst>
              <a:ext uri="{FF2B5EF4-FFF2-40B4-BE49-F238E27FC236}">
                <a16:creationId xmlns:a16="http://schemas.microsoft.com/office/drawing/2014/main" id="{D2C41F87-033D-4640-9C77-3A2A8DFA5E38}"/>
              </a:ext>
            </a:extLst>
          </p:cNvPr>
          <p:cNvSpPr/>
          <p:nvPr/>
        </p:nvSpPr>
        <p:spPr>
          <a:xfrm>
            <a:off x="644731" y="1565062"/>
            <a:ext cx="4491347" cy="1970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5E3FB81D-39D0-4CE7-8B63-95FF847E5DA9}"/>
              </a:ext>
            </a:extLst>
          </p:cNvPr>
          <p:cNvSpPr txBox="1">
            <a:spLocks/>
          </p:cNvSpPr>
          <p:nvPr/>
        </p:nvSpPr>
        <p:spPr>
          <a:xfrm>
            <a:off x="797873" y="1749608"/>
            <a:ext cx="4087057" cy="1733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Ha sido necesario el uso del </a:t>
            </a:r>
            <a:r>
              <a:rPr lang="es-ES_tradnl" sz="2400" dirty="0" err="1"/>
              <a:t>sobremuestreo</a:t>
            </a:r>
            <a:r>
              <a:rPr lang="es-ES_tradnl" sz="2400" dirty="0"/>
              <a:t> para corregir el desbalanceo de imágenes de diferentes clases para las diferentes configuraciones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2F69B875-69DC-4D9C-9027-7F365D4232F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278697" y="1749608"/>
            <a:ext cx="2460433" cy="226657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D4A10EF-5181-4749-9984-1CA18ACE7BB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907247" y="1749608"/>
            <a:ext cx="2800134" cy="2253269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D046F218-4882-4FA3-80CE-BF2CC926EF3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278697" y="4170069"/>
            <a:ext cx="2460433" cy="2162183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BAA799F7-CB26-4887-9EFA-FEF4F02127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8907247" y="4170069"/>
            <a:ext cx="2800134" cy="2162183"/>
          </a:xfrm>
          <a:prstGeom prst="rect">
            <a:avLst/>
          </a:prstGeom>
        </p:spPr>
      </p:pic>
      <p:sp>
        <p:nvSpPr>
          <p:cNvPr id="56" name="Rectángulo redondeado 48">
            <a:extLst>
              <a:ext uri="{FF2B5EF4-FFF2-40B4-BE49-F238E27FC236}">
                <a16:creationId xmlns:a16="http://schemas.microsoft.com/office/drawing/2014/main" id="{438185BF-DB0B-4D6D-A524-95504A785073}"/>
              </a:ext>
            </a:extLst>
          </p:cNvPr>
          <p:cNvSpPr/>
          <p:nvPr/>
        </p:nvSpPr>
        <p:spPr>
          <a:xfrm>
            <a:off x="5722632" y="1221562"/>
            <a:ext cx="6369230" cy="5562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77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435" y="365125"/>
            <a:ext cx="9719953" cy="968749"/>
          </a:xfrm>
        </p:spPr>
        <p:txBody>
          <a:bodyPr>
            <a:normAutofit/>
          </a:bodyPr>
          <a:lstStyle/>
          <a:p>
            <a:r>
              <a:rPr lang="es-ES_tradnl" dirty="0"/>
              <a:t>Modelos utilizados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" y="365125"/>
            <a:ext cx="1263486" cy="9385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97230" y="1594056"/>
            <a:ext cx="10963399" cy="2508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845374" y="1736519"/>
            <a:ext cx="10627426" cy="2508910"/>
          </a:xfrm>
        </p:spPr>
        <p:txBody>
          <a:bodyPr>
            <a:normAutofit/>
          </a:bodyPr>
          <a:lstStyle/>
          <a:p>
            <a:r>
              <a:rPr lang="es-ES" dirty="0"/>
              <a:t>Los modelos analizados son una CNN </a:t>
            </a:r>
            <a:r>
              <a:rPr lang="es-ES" dirty="0" err="1"/>
              <a:t>adhoc</a:t>
            </a:r>
            <a:r>
              <a:rPr lang="es-ES" dirty="0"/>
              <a:t>, ViT-B16, </a:t>
            </a:r>
            <a:r>
              <a:rPr lang="es-ES" dirty="0" err="1"/>
              <a:t>Swin</a:t>
            </a:r>
            <a:r>
              <a:rPr lang="es-ES" dirty="0"/>
              <a:t> </a:t>
            </a:r>
            <a:r>
              <a:rPr lang="es-ES" dirty="0" err="1"/>
              <a:t>Transformer</a:t>
            </a:r>
            <a:r>
              <a:rPr lang="es-ES" dirty="0"/>
              <a:t>, </a:t>
            </a:r>
            <a:r>
              <a:rPr lang="es-ES" dirty="0" err="1"/>
              <a:t>EfficientNet</a:t>
            </a:r>
            <a:r>
              <a:rPr lang="es-ES" dirty="0"/>
              <a:t> B0, </a:t>
            </a:r>
            <a:r>
              <a:rPr lang="es-ES" dirty="0" err="1"/>
              <a:t>Xception</a:t>
            </a:r>
            <a:r>
              <a:rPr lang="es-ES" dirty="0"/>
              <a:t>, ResNet152, VGG16, DenseNet201, MobileNetV2 e InceptionResNetV2.</a:t>
            </a:r>
          </a:p>
          <a:p>
            <a:r>
              <a:rPr lang="es-ES_tradnl" dirty="0"/>
              <a:t>Se incluirán en la Inteligencia Colectiva de cada configuración si su </a:t>
            </a:r>
            <a:r>
              <a:rPr lang="es-ES_tradnl" dirty="0" err="1"/>
              <a:t>Accuracy</a:t>
            </a:r>
            <a:r>
              <a:rPr lang="es-ES_tradnl" dirty="0"/>
              <a:t> es mayor que 60%.</a:t>
            </a:r>
          </a:p>
        </p:txBody>
      </p:sp>
      <p:sp>
        <p:nvSpPr>
          <p:cNvPr id="6" name="Rectángulo redondeado 8">
            <a:extLst>
              <a:ext uri="{FF2B5EF4-FFF2-40B4-BE49-F238E27FC236}">
                <a16:creationId xmlns:a16="http://schemas.microsoft.com/office/drawing/2014/main" id="{BD7E78D7-1509-41A9-9FE9-ECA6E9096953}"/>
              </a:ext>
            </a:extLst>
          </p:cNvPr>
          <p:cNvSpPr/>
          <p:nvPr/>
        </p:nvSpPr>
        <p:spPr>
          <a:xfrm>
            <a:off x="597230" y="4387892"/>
            <a:ext cx="2062843" cy="184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EF9F99-9268-405E-9389-25AEB90B0FF4}"/>
              </a:ext>
            </a:extLst>
          </p:cNvPr>
          <p:cNvSpPr txBox="1"/>
          <p:nvPr/>
        </p:nvSpPr>
        <p:spPr>
          <a:xfrm>
            <a:off x="732402" y="4525280"/>
            <a:ext cx="192767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CF1</a:t>
            </a:r>
          </a:p>
          <a:p>
            <a:endParaRPr lang="es-ES_tradnl" dirty="0"/>
          </a:p>
          <a:p>
            <a:r>
              <a:rPr lang="es-ES_tradnl" sz="1200" dirty="0"/>
              <a:t>ViT-B16, </a:t>
            </a:r>
            <a:r>
              <a:rPr lang="es-ES_tradnl" sz="1200" dirty="0" err="1"/>
              <a:t>Swin</a:t>
            </a:r>
            <a:r>
              <a:rPr lang="es-ES_tradnl" sz="1200" dirty="0"/>
              <a:t> </a:t>
            </a:r>
            <a:r>
              <a:rPr lang="es-ES_tradnl" sz="1200" dirty="0" err="1"/>
              <a:t>Transformer</a:t>
            </a:r>
            <a:r>
              <a:rPr lang="es-ES_tradnl" sz="1200" dirty="0"/>
              <a:t>, </a:t>
            </a:r>
            <a:r>
              <a:rPr lang="es-ES_tradnl" sz="1200" dirty="0" err="1"/>
              <a:t>EfficientNet</a:t>
            </a:r>
            <a:r>
              <a:rPr lang="es-ES_tradnl" sz="1200" dirty="0"/>
              <a:t> B0, </a:t>
            </a:r>
            <a:r>
              <a:rPr lang="es-ES_tradnl" sz="1200" dirty="0" err="1"/>
              <a:t>Xception</a:t>
            </a:r>
            <a:r>
              <a:rPr lang="es-ES_tradnl" sz="1200" dirty="0"/>
              <a:t>, ResNet152, DenseNet201, MobileNetV2, InceptionResNetV2</a:t>
            </a:r>
          </a:p>
          <a:p>
            <a:endParaRPr lang="es-ES_tradnl" dirty="0"/>
          </a:p>
        </p:txBody>
      </p:sp>
      <p:sp>
        <p:nvSpPr>
          <p:cNvPr id="18" name="Rectángulo redondeado 8">
            <a:extLst>
              <a:ext uri="{FF2B5EF4-FFF2-40B4-BE49-F238E27FC236}">
                <a16:creationId xmlns:a16="http://schemas.microsoft.com/office/drawing/2014/main" id="{6D3AFC6D-814F-466E-AFAD-5ED86F909BB8}"/>
              </a:ext>
            </a:extLst>
          </p:cNvPr>
          <p:cNvSpPr/>
          <p:nvPr/>
        </p:nvSpPr>
        <p:spPr>
          <a:xfrm>
            <a:off x="2709059" y="4387892"/>
            <a:ext cx="2062843" cy="184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44A983-3CE2-48E2-A129-B7A0B90DD5DD}"/>
              </a:ext>
            </a:extLst>
          </p:cNvPr>
          <p:cNvSpPr txBox="1"/>
          <p:nvPr/>
        </p:nvSpPr>
        <p:spPr>
          <a:xfrm>
            <a:off x="2844231" y="4525280"/>
            <a:ext cx="1927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CF2</a:t>
            </a:r>
          </a:p>
          <a:p>
            <a:endParaRPr lang="es-ES_tradnl" dirty="0"/>
          </a:p>
          <a:p>
            <a:r>
              <a:rPr lang="es-ES_tradnl" sz="1200" dirty="0"/>
              <a:t>ViT-B16, </a:t>
            </a:r>
            <a:r>
              <a:rPr lang="es-ES_tradnl" sz="1200" dirty="0" err="1"/>
              <a:t>Swin</a:t>
            </a:r>
            <a:r>
              <a:rPr lang="es-ES_tradnl" sz="1200" dirty="0"/>
              <a:t> </a:t>
            </a:r>
            <a:r>
              <a:rPr lang="es-ES_tradnl" sz="1200" dirty="0" err="1"/>
              <a:t>Transformer</a:t>
            </a:r>
            <a:r>
              <a:rPr lang="es-ES_tradnl" sz="1200" dirty="0"/>
              <a:t>, </a:t>
            </a:r>
            <a:r>
              <a:rPr lang="es-ES_tradnl" sz="1200" dirty="0" err="1"/>
              <a:t>EfficientNet</a:t>
            </a:r>
            <a:r>
              <a:rPr lang="es-ES_tradnl" sz="1200" dirty="0"/>
              <a:t> B0, </a:t>
            </a:r>
            <a:r>
              <a:rPr lang="es-ES_tradnl" sz="1200" dirty="0" err="1"/>
              <a:t>Xception</a:t>
            </a:r>
            <a:r>
              <a:rPr lang="es-ES_tradnl" sz="1200" dirty="0"/>
              <a:t>, ResNet152, DenseNet201, MobileNetV2, InceptionResNetV2</a:t>
            </a:r>
            <a:endParaRPr lang="es-ES_tradnl" dirty="0"/>
          </a:p>
        </p:txBody>
      </p:sp>
      <p:sp>
        <p:nvSpPr>
          <p:cNvPr id="20" name="Rectángulo redondeado 8">
            <a:extLst>
              <a:ext uri="{FF2B5EF4-FFF2-40B4-BE49-F238E27FC236}">
                <a16:creationId xmlns:a16="http://schemas.microsoft.com/office/drawing/2014/main" id="{66ECB34A-0544-47CA-8770-225DB50A0DF6}"/>
              </a:ext>
            </a:extLst>
          </p:cNvPr>
          <p:cNvSpPr/>
          <p:nvPr/>
        </p:nvSpPr>
        <p:spPr>
          <a:xfrm>
            <a:off x="4820888" y="4364797"/>
            <a:ext cx="2062843" cy="184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A0DF40-CA1D-4C65-85E0-E1D71CA5C105}"/>
              </a:ext>
            </a:extLst>
          </p:cNvPr>
          <p:cNvSpPr txBox="1"/>
          <p:nvPr/>
        </p:nvSpPr>
        <p:spPr>
          <a:xfrm>
            <a:off x="4956060" y="4502185"/>
            <a:ext cx="1927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CF3</a:t>
            </a:r>
          </a:p>
          <a:p>
            <a:endParaRPr lang="es-ES_tradnl" dirty="0"/>
          </a:p>
          <a:p>
            <a:r>
              <a:rPr lang="es-ES_tradnl" sz="1200" dirty="0"/>
              <a:t>ViT-B16, </a:t>
            </a:r>
            <a:r>
              <a:rPr lang="es-ES_tradnl" sz="1200" dirty="0" err="1"/>
              <a:t>Swin</a:t>
            </a:r>
            <a:r>
              <a:rPr lang="es-ES_tradnl" sz="1200" dirty="0"/>
              <a:t> </a:t>
            </a:r>
            <a:r>
              <a:rPr lang="es-ES_tradnl" sz="1200" dirty="0" err="1"/>
              <a:t>Transformer</a:t>
            </a:r>
            <a:r>
              <a:rPr lang="es-ES_tradnl" sz="1200" dirty="0"/>
              <a:t>, </a:t>
            </a:r>
            <a:r>
              <a:rPr lang="es-ES_tradnl" sz="1200" dirty="0" err="1"/>
              <a:t>EfficientNet</a:t>
            </a:r>
            <a:r>
              <a:rPr lang="es-ES_tradnl" sz="1200" dirty="0"/>
              <a:t> B0, </a:t>
            </a:r>
            <a:r>
              <a:rPr lang="es-ES_tradnl" sz="1200" dirty="0" err="1"/>
              <a:t>Xception</a:t>
            </a:r>
            <a:r>
              <a:rPr lang="es-ES_tradnl" sz="1200" dirty="0"/>
              <a:t>, ResNet152, DenseNet201, MobileNetV2, InceptionResNetV2</a:t>
            </a:r>
            <a:endParaRPr lang="es-ES_tradnl" dirty="0"/>
          </a:p>
        </p:txBody>
      </p:sp>
      <p:sp>
        <p:nvSpPr>
          <p:cNvPr id="22" name="Rectángulo redondeado 8">
            <a:extLst>
              <a:ext uri="{FF2B5EF4-FFF2-40B4-BE49-F238E27FC236}">
                <a16:creationId xmlns:a16="http://schemas.microsoft.com/office/drawing/2014/main" id="{E48FB9D3-938E-48C3-8367-0B644031CD4B}"/>
              </a:ext>
            </a:extLst>
          </p:cNvPr>
          <p:cNvSpPr/>
          <p:nvPr/>
        </p:nvSpPr>
        <p:spPr>
          <a:xfrm>
            <a:off x="6932717" y="4360220"/>
            <a:ext cx="2062843" cy="184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17258DE-490D-4933-8FA1-912A6AA6B609}"/>
              </a:ext>
            </a:extLst>
          </p:cNvPr>
          <p:cNvSpPr txBox="1"/>
          <p:nvPr/>
        </p:nvSpPr>
        <p:spPr>
          <a:xfrm>
            <a:off x="7067889" y="4497608"/>
            <a:ext cx="1927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CF4</a:t>
            </a:r>
          </a:p>
          <a:p>
            <a:endParaRPr lang="es-ES_tradnl" dirty="0"/>
          </a:p>
          <a:p>
            <a:r>
              <a:rPr lang="es-ES_tradnl" sz="1200" dirty="0"/>
              <a:t>ViT-B16, </a:t>
            </a:r>
            <a:r>
              <a:rPr lang="es-ES_tradnl" sz="1200" dirty="0" err="1"/>
              <a:t>Swin</a:t>
            </a:r>
            <a:r>
              <a:rPr lang="es-ES_tradnl" sz="1200" dirty="0"/>
              <a:t> </a:t>
            </a:r>
            <a:r>
              <a:rPr lang="es-ES_tradnl" sz="1200" dirty="0" err="1"/>
              <a:t>Transformer</a:t>
            </a:r>
            <a:r>
              <a:rPr lang="es-ES_tradnl" sz="1200" dirty="0"/>
              <a:t>, </a:t>
            </a:r>
            <a:r>
              <a:rPr lang="es-ES_tradnl" sz="1200" dirty="0" err="1"/>
              <a:t>EfficientNet</a:t>
            </a:r>
            <a:r>
              <a:rPr lang="es-ES_tradnl" sz="1200" dirty="0"/>
              <a:t> B0, </a:t>
            </a:r>
            <a:r>
              <a:rPr lang="es-ES_tradnl" sz="1200" dirty="0" err="1"/>
              <a:t>Xception</a:t>
            </a:r>
            <a:r>
              <a:rPr lang="es-ES_tradnl" sz="1200" dirty="0"/>
              <a:t>, DenseNet201, MobileNetV2, InceptionResNetV2</a:t>
            </a:r>
            <a:endParaRPr lang="es-ES_tradnl" dirty="0"/>
          </a:p>
        </p:txBody>
      </p:sp>
      <p:sp>
        <p:nvSpPr>
          <p:cNvPr id="24" name="Rectángulo redondeado 8">
            <a:extLst>
              <a:ext uri="{FF2B5EF4-FFF2-40B4-BE49-F238E27FC236}">
                <a16:creationId xmlns:a16="http://schemas.microsoft.com/office/drawing/2014/main" id="{1F40CFF7-DCFD-4892-BBFC-97579E1E4CA4}"/>
              </a:ext>
            </a:extLst>
          </p:cNvPr>
          <p:cNvSpPr/>
          <p:nvPr/>
        </p:nvSpPr>
        <p:spPr>
          <a:xfrm>
            <a:off x="9044546" y="4360220"/>
            <a:ext cx="2062843" cy="184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26E176-F1C1-4F27-8DB4-1FAEACC356D5}"/>
              </a:ext>
            </a:extLst>
          </p:cNvPr>
          <p:cNvSpPr txBox="1"/>
          <p:nvPr/>
        </p:nvSpPr>
        <p:spPr>
          <a:xfrm>
            <a:off x="9179718" y="4497608"/>
            <a:ext cx="1927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CF5</a:t>
            </a:r>
          </a:p>
          <a:p>
            <a:endParaRPr lang="es-ES_tradnl" dirty="0"/>
          </a:p>
          <a:p>
            <a:r>
              <a:rPr lang="fr-FR" sz="1200" dirty="0"/>
              <a:t>ViT-B16, </a:t>
            </a:r>
            <a:r>
              <a:rPr lang="fr-FR" sz="1200" dirty="0" err="1"/>
              <a:t>Swin</a:t>
            </a:r>
            <a:r>
              <a:rPr lang="fr-FR" sz="1200" dirty="0"/>
              <a:t> Transformer, </a:t>
            </a:r>
            <a:r>
              <a:rPr lang="fr-FR" sz="1200" dirty="0" err="1"/>
              <a:t>EfficientNet</a:t>
            </a:r>
            <a:r>
              <a:rPr lang="fr-FR" sz="1200" dirty="0"/>
              <a:t> B0, </a:t>
            </a:r>
            <a:r>
              <a:rPr lang="fr-FR" sz="1200" dirty="0" err="1"/>
              <a:t>Xception</a:t>
            </a:r>
            <a:r>
              <a:rPr lang="fr-FR" sz="1200" dirty="0"/>
              <a:t>, InceptionResNetV2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9940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809</Words>
  <Application>Microsoft Office PowerPoint</Application>
  <PresentationFormat>Panorámica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Índice</vt:lpstr>
      <vt:lpstr>Contexto</vt:lpstr>
      <vt:lpstr>Objetivo principal</vt:lpstr>
      <vt:lpstr>Trabajos relacionados</vt:lpstr>
      <vt:lpstr>Conjunto de datos</vt:lpstr>
      <vt:lpstr>Configuraciones</vt:lpstr>
      <vt:lpstr>Preparaciones de los conjuntos de datos</vt:lpstr>
      <vt:lpstr>Modelos utilizados</vt:lpstr>
      <vt:lpstr>Que es una Inteligencia Colectiva</vt:lpstr>
      <vt:lpstr>Resultados de las IC - 1</vt:lpstr>
      <vt:lpstr>Resultados de las IC - 2</vt:lpstr>
      <vt:lpstr>Resultados de las IC – Casos Concretos</vt:lpstr>
      <vt:lpstr>Conclusiones</vt:lpstr>
      <vt:lpstr>Trabajos futuros</vt:lpstr>
      <vt:lpstr>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Enrique Fernandez</cp:lastModifiedBy>
  <cp:revision>109</cp:revision>
  <dcterms:created xsi:type="dcterms:W3CDTF">2023-01-09T10:58:16Z</dcterms:created>
  <dcterms:modified xsi:type="dcterms:W3CDTF">2024-01-14T12:50:30Z</dcterms:modified>
</cp:coreProperties>
</file>