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2" r:id="rId3"/>
    <p:sldId id="279" r:id="rId4"/>
    <p:sldId id="273" r:id="rId5"/>
    <p:sldId id="274" r:id="rId6"/>
    <p:sldId id="257" r:id="rId7"/>
    <p:sldId id="268" r:id="rId8"/>
    <p:sldId id="261" r:id="rId9"/>
    <p:sldId id="269" r:id="rId10"/>
    <p:sldId id="260" r:id="rId11"/>
    <p:sldId id="263" r:id="rId12"/>
    <p:sldId id="280" r:id="rId13"/>
    <p:sldId id="265" r:id="rId14"/>
    <p:sldId id="267" r:id="rId15"/>
    <p:sldId id="276" r:id="rId16"/>
    <p:sldId id="266" r:id="rId17"/>
    <p:sldId id="270" r:id="rId18"/>
    <p:sldId id="278" r:id="rId19"/>
    <p:sldId id="272"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B00000"/>
    <a:srgbClr val="0045AE"/>
    <a:srgbClr val="004F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25" autoAdjust="0"/>
  </p:normalViewPr>
  <p:slideViewPr>
    <p:cSldViewPr>
      <p:cViewPr varScale="1">
        <p:scale>
          <a:sx n="60" d="100"/>
          <a:sy n="60" d="100"/>
        </p:scale>
        <p:origin x="-72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67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5383FB-4B17-476A-9B43-EEBF3A4A9FAB}" type="datetimeFigureOut">
              <a:rPr lang="es-ES" smtClean="0"/>
              <a:pPr/>
              <a:t>25/06/2013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92DEB-2EB3-44A3-8036-15F0CF8BCF6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Hola, mi nombre es Fina Cara y voy a presentar el Proyecto Final de Carrera de Ingeniería Técnica de Telecomunicaciones en el área de Estudios de Informática, Multimedia y Telecomunicación. El proyecto se llama APARBAR (Aparcar en Barcelona) </a:t>
            </a:r>
            <a:endParaRPr lang="es-E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ES" dirty="0" smtClean="0"/>
              <a:t>Entrando en materia del diseño de la</a:t>
            </a:r>
            <a:r>
              <a:rPr lang="es-ES" baseline="0" dirty="0" smtClean="0"/>
              <a:t> aplicación, y p</a:t>
            </a:r>
            <a:r>
              <a:rPr lang="es-ES" dirty="0" smtClean="0"/>
              <a:t>ara </a:t>
            </a:r>
            <a:r>
              <a:rPr lang="es-ES" sz="1200" kern="1200" dirty="0" smtClean="0">
                <a:solidFill>
                  <a:schemeClr val="tx1"/>
                </a:solidFill>
                <a:latin typeface="+mn-lt"/>
                <a:ea typeface="+mn-ea"/>
                <a:cs typeface="+mn-cs"/>
              </a:rPr>
              <a:t>especificar los requerimientos </a:t>
            </a:r>
            <a:r>
              <a:rPr lang="es-ES" baseline="0" dirty="0" smtClean="0"/>
              <a:t>de la aplicación, se ha definido un diagrama de casos de uso, que contiene cada caso de uso y la relación con los actores.</a:t>
            </a:r>
          </a:p>
          <a:p>
            <a:pPr marL="0" marR="0" lvl="1"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Los casos de uso son 6, uno por cada requerimiento: </a:t>
            </a:r>
            <a:endParaRPr lang="es-ES" sz="1600" kern="1200" dirty="0" smtClean="0">
              <a:solidFill>
                <a:schemeClr val="tx1"/>
              </a:solidFill>
              <a:latin typeface="+mn-lt"/>
              <a:ea typeface="+mn-ea"/>
              <a:cs typeface="+mn-cs"/>
            </a:endParaRPr>
          </a:p>
          <a:p>
            <a:pPr lvl="1">
              <a:buFont typeface="Arial" pitchFamily="34" charset="0"/>
              <a:buChar char="•"/>
            </a:pPr>
            <a:r>
              <a:rPr lang="es-ES" sz="1200" kern="1200" dirty="0" smtClean="0">
                <a:solidFill>
                  <a:schemeClr val="tx1"/>
                </a:solidFill>
                <a:latin typeface="+mn-lt"/>
                <a:ea typeface="+mn-ea"/>
                <a:cs typeface="+mn-cs"/>
              </a:rPr>
              <a:t>   Registrar Usuario</a:t>
            </a:r>
            <a:endParaRPr lang="es-ES" sz="1600" kern="1200" dirty="0" smtClean="0">
              <a:solidFill>
                <a:schemeClr val="tx1"/>
              </a:solidFill>
              <a:latin typeface="+mn-lt"/>
              <a:ea typeface="+mn-ea"/>
              <a:cs typeface="+mn-cs"/>
            </a:endParaRPr>
          </a:p>
          <a:p>
            <a:pPr lvl="1">
              <a:buFont typeface="Arial" pitchFamily="34" charset="0"/>
              <a:buChar char="•"/>
            </a:pPr>
            <a:r>
              <a:rPr lang="es-ES" sz="1200" kern="1200" dirty="0" smtClean="0">
                <a:solidFill>
                  <a:schemeClr val="tx1"/>
                </a:solidFill>
                <a:latin typeface="+mn-lt"/>
                <a:ea typeface="+mn-ea"/>
                <a:cs typeface="+mn-cs"/>
              </a:rPr>
              <a:t>   Acceso de un Usuario</a:t>
            </a:r>
            <a:endParaRPr lang="es-ES" sz="1600" kern="1200" dirty="0" smtClean="0">
              <a:solidFill>
                <a:schemeClr val="tx1"/>
              </a:solidFill>
              <a:latin typeface="+mn-lt"/>
              <a:ea typeface="+mn-ea"/>
              <a:cs typeface="+mn-cs"/>
            </a:endParaRPr>
          </a:p>
          <a:p>
            <a:pPr lvl="1">
              <a:buFont typeface="Arial" pitchFamily="34" charset="0"/>
              <a:buChar char="•"/>
            </a:pPr>
            <a:r>
              <a:rPr lang="es-ES" sz="1200" kern="1200" dirty="0" smtClean="0">
                <a:solidFill>
                  <a:schemeClr val="tx1"/>
                </a:solidFill>
                <a:latin typeface="+mn-lt"/>
                <a:ea typeface="+mn-ea"/>
                <a:cs typeface="+mn-cs"/>
              </a:rPr>
              <a:t>   Publicar un Comentario</a:t>
            </a:r>
            <a:endParaRPr lang="es-ES" sz="1600" kern="1200" dirty="0" smtClean="0">
              <a:solidFill>
                <a:schemeClr val="tx1"/>
              </a:solidFill>
              <a:latin typeface="+mn-lt"/>
              <a:ea typeface="+mn-ea"/>
              <a:cs typeface="+mn-cs"/>
            </a:endParaRPr>
          </a:p>
          <a:p>
            <a:pPr lvl="1">
              <a:buFont typeface="Arial" pitchFamily="34" charset="0"/>
              <a:buChar char="•"/>
            </a:pPr>
            <a:r>
              <a:rPr lang="es-ES" sz="1200" kern="1200" dirty="0" smtClean="0">
                <a:solidFill>
                  <a:schemeClr val="tx1"/>
                </a:solidFill>
                <a:latin typeface="+mn-lt"/>
                <a:ea typeface="+mn-ea"/>
                <a:cs typeface="+mn-cs"/>
              </a:rPr>
              <a:t>   Comentar una Publicación</a:t>
            </a:r>
            <a:endParaRPr lang="es-ES" sz="1600" kern="1200" dirty="0" smtClean="0">
              <a:solidFill>
                <a:schemeClr val="tx1"/>
              </a:solidFill>
              <a:latin typeface="+mn-lt"/>
              <a:ea typeface="+mn-ea"/>
              <a:cs typeface="+mn-cs"/>
            </a:endParaRPr>
          </a:p>
          <a:p>
            <a:pPr lvl="1">
              <a:buFont typeface="Arial" pitchFamily="34" charset="0"/>
              <a:buChar char="•"/>
            </a:pPr>
            <a:r>
              <a:rPr lang="es-ES" sz="1200" kern="1200" dirty="0" smtClean="0">
                <a:solidFill>
                  <a:schemeClr val="tx1"/>
                </a:solidFill>
                <a:latin typeface="+mn-lt"/>
                <a:ea typeface="+mn-ea"/>
                <a:cs typeface="+mn-cs"/>
              </a:rPr>
              <a:t>   Buscar Publicaciones</a:t>
            </a:r>
            <a:endParaRPr lang="es-ES" sz="1600" kern="1200" dirty="0" smtClean="0">
              <a:solidFill>
                <a:schemeClr val="tx1"/>
              </a:solidFill>
              <a:latin typeface="+mn-lt"/>
              <a:ea typeface="+mn-ea"/>
              <a:cs typeface="+mn-cs"/>
            </a:endParaRPr>
          </a:p>
          <a:p>
            <a:pPr lvl="1">
              <a:buFont typeface="Arial" pitchFamily="34" charset="0"/>
              <a:buChar char="•"/>
            </a:pPr>
            <a:r>
              <a:rPr lang="es-ES" sz="1200" kern="1200" dirty="0" smtClean="0">
                <a:solidFill>
                  <a:schemeClr val="tx1"/>
                </a:solidFill>
                <a:latin typeface="+mn-lt"/>
                <a:ea typeface="+mn-ea"/>
                <a:cs typeface="+mn-cs"/>
              </a:rPr>
              <a:t>   Y Seguir a un Usuario</a:t>
            </a:r>
            <a:endParaRPr lang="es-ES" dirty="0" smtClean="0"/>
          </a:p>
          <a:p>
            <a:r>
              <a:rPr lang="es-ES" dirty="0" smtClean="0"/>
              <a:t>Para cada uno </a:t>
            </a:r>
            <a:r>
              <a:rPr lang="es-ES" sz="1200" kern="1200" dirty="0" smtClean="0">
                <a:solidFill>
                  <a:schemeClr val="tx1"/>
                </a:solidFill>
                <a:latin typeface="+mn-lt"/>
                <a:ea typeface="+mn-ea"/>
                <a:cs typeface="+mn-cs"/>
              </a:rPr>
              <a:t>de estos casos de uso que implementan cada uno de los requerimientos de la aplicación antes mencionados, se ha especificado:</a:t>
            </a:r>
            <a:endParaRPr lang="es-ES" baseline="0" dirty="0" smtClean="0"/>
          </a:p>
          <a:p>
            <a:pPr marL="800100" lvl="1" indent="-436563">
              <a:spcBef>
                <a:spcPts val="1800"/>
              </a:spcBef>
              <a:buFont typeface="Wingdings" pitchFamily="2" charset="2"/>
              <a:buChar char="Ø"/>
            </a:pPr>
            <a:r>
              <a:rPr lang="es-ES" baseline="0" dirty="0" smtClean="0"/>
              <a:t>una descripción general,</a:t>
            </a:r>
          </a:p>
          <a:p>
            <a:pPr marL="800100" lvl="1" indent="-436563">
              <a:spcBef>
                <a:spcPts val="1800"/>
              </a:spcBef>
              <a:buFont typeface="Wingdings" pitchFamily="2" charset="2"/>
              <a:buChar char="Ø"/>
            </a:pPr>
            <a:r>
              <a:rPr lang="es-ES" baseline="0" dirty="0" smtClean="0"/>
              <a:t>el requerimiento que implementa,</a:t>
            </a:r>
          </a:p>
          <a:p>
            <a:pPr marL="800100" lvl="1" indent="-436563">
              <a:spcBef>
                <a:spcPts val="1800"/>
              </a:spcBef>
              <a:buFont typeface="Wingdings" pitchFamily="2" charset="2"/>
              <a:buChar char="Ø"/>
            </a:pPr>
            <a:r>
              <a:rPr lang="es-ES" baseline="0" dirty="0" smtClean="0"/>
              <a:t>las precondiciones necesarias </a:t>
            </a:r>
            <a:r>
              <a:rPr lang="es-ES" sz="1200" kern="1200" dirty="0" smtClean="0">
                <a:solidFill>
                  <a:schemeClr val="tx1"/>
                </a:solidFill>
                <a:latin typeface="+mn-lt"/>
                <a:ea typeface="+mn-ea"/>
                <a:cs typeface="+mn-cs"/>
              </a:rPr>
              <a:t>para iniciar el caso de uso,</a:t>
            </a:r>
            <a:endParaRPr lang="es-ES" baseline="0" dirty="0" smtClean="0"/>
          </a:p>
          <a:p>
            <a:pPr marL="800100" lvl="1" indent="-436563">
              <a:spcBef>
                <a:spcPts val="1800"/>
              </a:spcBef>
              <a:buFont typeface="Wingdings" pitchFamily="2" charset="2"/>
              <a:buChar char="Ø"/>
            </a:pPr>
            <a:r>
              <a:rPr lang="es-ES" baseline="0" dirty="0" smtClean="0"/>
              <a:t>los resultados o </a:t>
            </a:r>
            <a:r>
              <a:rPr lang="es-ES" baseline="0" dirty="0" err="1" smtClean="0"/>
              <a:t>postcondiciones</a:t>
            </a:r>
            <a:r>
              <a:rPr lang="es-ES" baseline="0" dirty="0" smtClean="0"/>
              <a:t> que se han de obtener,</a:t>
            </a:r>
          </a:p>
          <a:p>
            <a:pPr marL="800100" lvl="1" indent="-436563">
              <a:spcBef>
                <a:spcPts val="1800"/>
              </a:spcBef>
              <a:buFont typeface="Wingdings" pitchFamily="2" charset="2"/>
              <a:buChar char="Ø"/>
            </a:pPr>
            <a:r>
              <a:rPr lang="es-ES" baseline="0" dirty="0" smtClean="0"/>
              <a:t>los </a:t>
            </a:r>
            <a:r>
              <a:rPr lang="es-ES" sz="1200" kern="1200" dirty="0" smtClean="0">
                <a:solidFill>
                  <a:schemeClr val="tx1"/>
                </a:solidFill>
                <a:latin typeface="+mn-lt"/>
                <a:ea typeface="+mn-ea"/>
                <a:cs typeface="+mn-cs"/>
              </a:rPr>
              <a:t>actores que lo pueden ejecutar,</a:t>
            </a:r>
            <a:endParaRPr lang="es-ES" baseline="0" dirty="0" smtClean="0"/>
          </a:p>
          <a:p>
            <a:pPr marL="800100" lvl="1" indent="-436563">
              <a:spcBef>
                <a:spcPts val="1800"/>
              </a:spcBef>
              <a:buFont typeface="Wingdings" pitchFamily="2" charset="2"/>
              <a:buChar char="Ø"/>
            </a:pPr>
            <a:r>
              <a:rPr lang="es-ES" baseline="0" dirty="0" smtClean="0"/>
              <a:t>los datos </a:t>
            </a:r>
            <a:r>
              <a:rPr lang="es-ES" sz="1200" kern="1200" dirty="0" smtClean="0">
                <a:solidFill>
                  <a:schemeClr val="tx1"/>
                </a:solidFill>
                <a:latin typeface="+mn-lt"/>
                <a:ea typeface="+mn-ea"/>
                <a:cs typeface="+mn-cs"/>
              </a:rPr>
              <a:t>requeridos y necesarios para su funcionamiento,</a:t>
            </a:r>
            <a:endParaRPr lang="es-ES" baseline="0" dirty="0" smtClean="0"/>
          </a:p>
          <a:p>
            <a:pPr marL="800100" lvl="1" indent="-436563">
              <a:spcBef>
                <a:spcPts val="1800"/>
              </a:spcBef>
              <a:buFont typeface="Wingdings" pitchFamily="2" charset="2"/>
              <a:buChar char="Ø"/>
            </a:pPr>
            <a:r>
              <a:rPr lang="es-ES" baseline="0" dirty="0" smtClean="0"/>
              <a:t>excepciones que se pueden producir y que se han de controlar para el correcto funcionamiento,</a:t>
            </a:r>
          </a:p>
          <a:p>
            <a:pPr marL="800100" lvl="1" indent="-436563">
              <a:spcBef>
                <a:spcPts val="1800"/>
              </a:spcBef>
              <a:buFont typeface="Wingdings" pitchFamily="2" charset="2"/>
              <a:buChar char="Ø"/>
            </a:pPr>
            <a:r>
              <a:rPr lang="es-ES" baseline="0" dirty="0" smtClean="0"/>
              <a:t>y que interfaz de usuario está involucrada en la resolución del caso de uso.</a:t>
            </a:r>
          </a:p>
          <a:p>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r>
              <a:rPr lang="es-ES" dirty="0" smtClean="0"/>
              <a:t>En la</a:t>
            </a:r>
            <a:r>
              <a:rPr lang="es-ES" baseline="0" dirty="0" smtClean="0"/>
              <a:t> interfaz gráfica de usuario, se han definido cada una de las pantallas que componen la aplicación. </a:t>
            </a:r>
          </a:p>
          <a:p>
            <a:r>
              <a:rPr lang="es-ES" baseline="0" dirty="0" smtClean="0"/>
              <a:t>Las pantallas de esta aplicación son:</a:t>
            </a:r>
            <a:endParaRPr lang="es-ES" dirty="0" smtClean="0"/>
          </a:p>
          <a:p>
            <a:pPr lvl="1" indent="-379413">
              <a:buFont typeface="Wingdings" pitchFamily="2" charset="2"/>
              <a:buChar char="Ø"/>
            </a:pPr>
            <a:r>
              <a:rPr lang="es-ES" sz="2600" dirty="0" smtClean="0"/>
              <a:t>Ventana de Acceso al Sistema, en la que</a:t>
            </a:r>
            <a:r>
              <a:rPr lang="es-ES" sz="2600" baseline="0" dirty="0" smtClean="0"/>
              <a:t> el usuario se identifica para entrar en el sistema.</a:t>
            </a:r>
            <a:endParaRPr lang="es-ES" sz="2600" dirty="0" smtClean="0"/>
          </a:p>
          <a:p>
            <a:pPr lvl="1" indent="-379413">
              <a:buFont typeface="Wingdings" pitchFamily="2" charset="2"/>
              <a:buChar char="Ø"/>
            </a:pPr>
            <a:r>
              <a:rPr lang="es-ES" sz="2600" dirty="0" smtClean="0"/>
              <a:t>Ventana Principal del Sistema, es la pantalla donde se presentan las</a:t>
            </a:r>
            <a:r>
              <a:rPr lang="es-ES" sz="2600" baseline="0" dirty="0" smtClean="0"/>
              <a:t> publicaciones, comentarios y seguimientos del usuario logginado</a:t>
            </a:r>
            <a:r>
              <a:rPr lang="es-ES" sz="1200" kern="1200" dirty="0" smtClean="0">
                <a:solidFill>
                  <a:schemeClr val="tx1"/>
                </a:solidFill>
                <a:latin typeface="+mn-lt"/>
                <a:ea typeface="+mn-ea"/>
                <a:cs typeface="+mn-cs"/>
              </a:rPr>
              <a:t>, además de poder acceder a todas las utilidades de la aplicación.</a:t>
            </a:r>
            <a:r>
              <a:rPr lang="es-ES" sz="2600" dirty="0" smtClean="0"/>
              <a:t> </a:t>
            </a:r>
          </a:p>
          <a:p>
            <a:pPr marL="457200" marR="0" lvl="1" indent="-379413" algn="l" defTabSz="914400" rtl="0" eaLnBrk="1" fontAlgn="auto" latinLnBrk="0" hangingPunct="1">
              <a:lnSpc>
                <a:spcPct val="100000"/>
              </a:lnSpc>
              <a:spcBef>
                <a:spcPts val="0"/>
              </a:spcBef>
              <a:spcAft>
                <a:spcPts val="0"/>
              </a:spcAft>
              <a:buClrTx/>
              <a:buSzTx/>
              <a:buFont typeface="Wingdings" pitchFamily="2" charset="2"/>
              <a:buNone/>
              <a:tabLst/>
              <a:defRPr/>
            </a:pPr>
            <a:r>
              <a:rPr lang="es-ES" sz="1200" kern="1200" dirty="0" smtClean="0">
                <a:solidFill>
                  <a:schemeClr val="tx1"/>
                </a:solidFill>
                <a:latin typeface="+mn-lt"/>
                <a:ea typeface="+mn-ea"/>
                <a:cs typeface="+mn-cs"/>
              </a:rPr>
              <a:t>Además se han definido el resto de ventanas para hacer cada una de las funciones específicas, como: </a:t>
            </a:r>
            <a:endParaRPr lang="es-ES" sz="2600" dirty="0" smtClean="0"/>
          </a:p>
          <a:p>
            <a:pPr lvl="1" indent="-379413">
              <a:buFont typeface="Wingdings" pitchFamily="2" charset="2"/>
              <a:buChar char="Ø"/>
            </a:pPr>
            <a:r>
              <a:rPr lang="es-ES" sz="2600" dirty="0" smtClean="0"/>
              <a:t>Ventana de Datos de Usuario, en la que se puede registrar un nuevo usuario</a:t>
            </a:r>
            <a:r>
              <a:rPr lang="es-ES" sz="2600" baseline="0" dirty="0" smtClean="0"/>
              <a:t> o empresa.</a:t>
            </a:r>
            <a:endParaRPr lang="es-ES" sz="2600" dirty="0" smtClean="0"/>
          </a:p>
          <a:p>
            <a:pPr lvl="1" indent="-379413">
              <a:buFont typeface="Wingdings" pitchFamily="2" charset="2"/>
              <a:buChar char="Ø"/>
            </a:pPr>
            <a:r>
              <a:rPr lang="es-ES" sz="2600" dirty="0" smtClean="0"/>
              <a:t>Ventana de Datos de Publicaciones, en la que se pueden hacer nuevas publicaciones.</a:t>
            </a:r>
          </a:p>
          <a:p>
            <a:pPr lvl="1" indent="-379413">
              <a:buFont typeface="Wingdings" pitchFamily="2" charset="2"/>
              <a:buChar char="Ø"/>
            </a:pPr>
            <a:r>
              <a:rPr lang="es-ES" sz="2600" dirty="0" smtClean="0"/>
              <a:t>Ventana de Datos de Comentarios sobre Publicaciones, en la que se pueden hacer nuevos comentarios a una publicación dada.</a:t>
            </a:r>
          </a:p>
          <a:p>
            <a:pPr lvl="1" indent="-379413">
              <a:buFont typeface="Wingdings" pitchFamily="2" charset="2"/>
              <a:buChar char="Ø"/>
            </a:pPr>
            <a:r>
              <a:rPr lang="es-ES" sz="2600" dirty="0" smtClean="0"/>
              <a:t>Ventana de Parámetros de Búsqueda de Publicaciones, donde se introducen los parámetros de</a:t>
            </a:r>
            <a:r>
              <a:rPr lang="es-ES" sz="2600" baseline="0" dirty="0" smtClean="0"/>
              <a:t> la búsqueda que se quiere hacer.</a:t>
            </a:r>
            <a:endParaRPr lang="es-ES" sz="2600" dirty="0" smtClean="0"/>
          </a:p>
          <a:p>
            <a:pPr lvl="1" indent="-379413">
              <a:buFont typeface="Wingdings" pitchFamily="2" charset="2"/>
              <a:buChar char="Ø"/>
            </a:pPr>
            <a:r>
              <a:rPr lang="es-ES" sz="2600" dirty="0" smtClean="0"/>
              <a:t>Ventana de Búsqueda de Publicaciones, en la</a:t>
            </a:r>
            <a:r>
              <a:rPr lang="es-ES" sz="2600" baseline="0" dirty="0" smtClean="0"/>
              <a:t> que </a:t>
            </a:r>
            <a:r>
              <a:rPr lang="es-ES" sz="2600" dirty="0" smtClean="0"/>
              <a:t>se presentan las publicaciones relacionadas</a:t>
            </a:r>
            <a:r>
              <a:rPr lang="es-ES" sz="2600" baseline="0" dirty="0" smtClean="0"/>
              <a:t> con la búsqueda planteada.</a:t>
            </a:r>
            <a:endParaRPr lang="es-ES" sz="2600" dirty="0" smtClean="0"/>
          </a:p>
          <a:p>
            <a:pPr lvl="1" indent="-379413">
              <a:buFont typeface="Wingdings" pitchFamily="2" charset="2"/>
              <a:buChar char="Ø"/>
            </a:pPr>
            <a:r>
              <a:rPr lang="es-ES" sz="2600" dirty="0" smtClean="0"/>
              <a:t>Ventana de Seguimiento de Usuarios, en la que se pueden realizar nuevos seguimientos a otros usuarios o empresas.</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Para cada una de estas pantallas, se han especificado </a:t>
            </a:r>
            <a:r>
              <a:rPr lang="es-ES" dirty="0" smtClean="0"/>
              <a:t>los objetos estáticos y dinámicos que componen</a:t>
            </a:r>
            <a:r>
              <a:rPr lang="es-ES" baseline="0" dirty="0" smtClean="0"/>
              <a:t> y definen la pantalla.</a:t>
            </a:r>
          </a:p>
          <a:p>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342900" marR="0" lvl="0" indent="-342900" algn="l" defTabSz="914400" rtl="0" eaLnBrk="1" fontAlgn="auto" latinLnBrk="0" hangingPunct="1">
              <a:lnSpc>
                <a:spcPct val="100000"/>
              </a:lnSpc>
              <a:spcBef>
                <a:spcPts val="1800"/>
              </a:spcBef>
              <a:spcAft>
                <a:spcPts val="0"/>
              </a:spcAft>
              <a:buClrTx/>
              <a:buSzTx/>
              <a:buFont typeface="Arial" pitchFamily="34" charset="0"/>
              <a:buNone/>
              <a:tabLst/>
              <a:defRPr/>
            </a:pPr>
            <a:r>
              <a:rPr lang="es-ES" sz="1200" kern="1200" dirty="0" smtClean="0">
                <a:solidFill>
                  <a:schemeClr val="tx1"/>
                </a:solidFill>
                <a:latin typeface="+mn-lt"/>
                <a:ea typeface="+mn-ea"/>
                <a:cs typeface="+mn-cs"/>
              </a:rPr>
              <a:t>En cuanto a la implementación, se ha definido la arquitectura de la aplicación con las siguientes características</a:t>
            </a:r>
            <a:r>
              <a:rPr lang="es-ES" sz="1200" kern="1200" baseline="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sz="1200" kern="1200" dirty="0" smtClean="0">
                <a:solidFill>
                  <a:schemeClr val="tx1"/>
                </a:solidFill>
                <a:latin typeface="+mn-lt"/>
                <a:ea typeface="+mn-ea"/>
                <a:cs typeface="+mn-cs"/>
              </a:rPr>
              <a:t>Aplicación de empresa J2EE que cubre los requerimientos específicos para este proyecto. </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sz="1200" kern="1200" baseline="0" dirty="0" smtClean="0">
                <a:solidFill>
                  <a:schemeClr val="tx1"/>
                </a:solidFill>
                <a:latin typeface="+mn-lt"/>
                <a:ea typeface="+mn-ea"/>
                <a:cs typeface="+mn-cs"/>
              </a:rPr>
              <a:t>Separación de las capas modelo, vista y control.</a:t>
            </a:r>
            <a:endParaRPr lang="es-ES" sz="1200" kern="1200" dirty="0" smtClean="0">
              <a:solidFill>
                <a:schemeClr val="tx1"/>
              </a:solidFill>
              <a:latin typeface="+mn-lt"/>
              <a:ea typeface="+mn-ea"/>
              <a:cs typeface="+mn-cs"/>
            </a:endParaRP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sz="1200" kern="1200" dirty="0" smtClean="0">
                <a:solidFill>
                  <a:schemeClr val="tx1"/>
                </a:solidFill>
                <a:latin typeface="+mn-lt"/>
                <a:ea typeface="+mn-ea"/>
                <a:cs typeface="+mn-cs"/>
              </a:rPr>
              <a:t>Para la persistencia de los datos se utiliza el gestor de base de datos MySQL</a:t>
            </a:r>
            <a:r>
              <a:rPr lang="es-ES" sz="1200" kern="1200" baseline="0" dirty="0" smtClean="0">
                <a:solidFill>
                  <a:schemeClr val="tx1"/>
                </a:solidFill>
                <a:latin typeface="+mn-lt"/>
                <a:ea typeface="+mn-ea"/>
                <a:cs typeface="+mn-cs"/>
              </a:rPr>
              <a:t> por ser libre y mas que suficiente para esta aplicación.</a:t>
            </a:r>
            <a:endParaRPr lang="es-ES" sz="1200" kern="1200" dirty="0" smtClean="0">
              <a:solidFill>
                <a:schemeClr val="tx1"/>
              </a:solidFill>
              <a:latin typeface="+mn-lt"/>
              <a:ea typeface="+mn-ea"/>
              <a:cs typeface="+mn-cs"/>
            </a:endParaRP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sz="1200" kern="1200" dirty="0" smtClean="0">
                <a:solidFill>
                  <a:schemeClr val="tx1"/>
                </a:solidFill>
                <a:latin typeface="+mn-lt"/>
                <a:ea typeface="+mn-ea"/>
                <a:cs typeface="+mn-cs"/>
              </a:rPr>
              <a:t>En cuanto al software de desarrollo, se ha usado la herramienta de desarrollo y despliegue de aplicaciones RAD7 (IBM </a:t>
            </a:r>
            <a:r>
              <a:rPr lang="es-ES" sz="1200" kern="1200" dirty="0" err="1" smtClean="0">
                <a:solidFill>
                  <a:schemeClr val="tx1"/>
                </a:solidFill>
                <a:latin typeface="+mn-lt"/>
                <a:ea typeface="+mn-ea"/>
                <a:cs typeface="+mn-cs"/>
              </a:rPr>
              <a:t>Rational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Application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Developer</a:t>
            </a:r>
            <a:r>
              <a:rPr lang="es-ES" sz="1200" kern="1200" dirty="0" smtClean="0">
                <a:solidFill>
                  <a:schemeClr val="tx1"/>
                </a:solidFill>
                <a:latin typeface="+mn-lt"/>
                <a:ea typeface="+mn-ea"/>
                <a:cs typeface="+mn-cs"/>
              </a:rPr>
              <a:t>).</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sz="1200" kern="1200" dirty="0" smtClean="0">
                <a:solidFill>
                  <a:schemeClr val="tx1"/>
                </a:solidFill>
                <a:latin typeface="+mn-lt"/>
                <a:ea typeface="+mn-ea"/>
                <a:cs typeface="+mn-cs"/>
              </a:rPr>
              <a:t>La programación de la aplicación se ha hecho en Java, con:</a:t>
            </a:r>
          </a:p>
          <a:p>
            <a:pPr marL="800100" marR="0" lvl="1" indent="-342900" algn="l" defTabSz="914400" rtl="0" eaLnBrk="1" fontAlgn="auto" latinLnBrk="0" hangingPunct="1">
              <a:lnSpc>
                <a:spcPct val="100000"/>
              </a:lnSpc>
              <a:spcBef>
                <a:spcPts val="1800"/>
              </a:spcBef>
              <a:spcAft>
                <a:spcPts val="0"/>
              </a:spcAft>
              <a:buClrTx/>
              <a:buSzTx/>
              <a:buFont typeface="Wingdings" pitchFamily="2" charset="2"/>
              <a:buChar char="Ø"/>
              <a:tabLst/>
              <a:defRPr/>
            </a:pPr>
            <a:r>
              <a:rPr lang="es-ES" sz="1200" kern="1200" dirty="0" smtClean="0">
                <a:solidFill>
                  <a:schemeClr val="tx1"/>
                </a:solidFill>
                <a:latin typeface="+mn-lt"/>
                <a:ea typeface="+mn-ea"/>
                <a:cs typeface="+mn-cs"/>
              </a:rPr>
              <a:t>Java beans para definir el acceso a la base de datos y los casos de uso definidos en el diseño,</a:t>
            </a:r>
          </a:p>
          <a:p>
            <a:pPr marL="800100" marR="0" lvl="1" indent="-342900" algn="l" defTabSz="914400" rtl="0" eaLnBrk="1" fontAlgn="auto" latinLnBrk="0" hangingPunct="1">
              <a:lnSpc>
                <a:spcPct val="100000"/>
              </a:lnSpc>
              <a:spcBef>
                <a:spcPts val="1800"/>
              </a:spcBef>
              <a:spcAft>
                <a:spcPts val="0"/>
              </a:spcAft>
              <a:buClrTx/>
              <a:buSzTx/>
              <a:buFont typeface="Wingdings" pitchFamily="2" charset="2"/>
              <a:buChar char="Ø"/>
              <a:tabLst/>
              <a:defRPr/>
            </a:pPr>
            <a:r>
              <a:rPr lang="es-ES" sz="1200" kern="1200" dirty="0" smtClean="0">
                <a:solidFill>
                  <a:schemeClr val="tx1"/>
                </a:solidFill>
                <a:latin typeface="+mn-lt"/>
                <a:ea typeface="+mn-ea"/>
                <a:cs typeface="+mn-cs"/>
              </a:rPr>
              <a:t>un </a:t>
            </a:r>
            <a:r>
              <a:rPr lang="es-ES" sz="1200" kern="1200" baseline="0" dirty="0" smtClean="0">
                <a:solidFill>
                  <a:schemeClr val="tx1"/>
                </a:solidFill>
                <a:latin typeface="+mn-lt"/>
                <a:ea typeface="+mn-ea"/>
                <a:cs typeface="+mn-cs"/>
              </a:rPr>
              <a:t>Servlet para hacer de controlador,</a:t>
            </a:r>
            <a:endParaRPr lang="es-ES" sz="1200" kern="1200" dirty="0" smtClean="0">
              <a:solidFill>
                <a:schemeClr val="tx1"/>
              </a:solidFill>
              <a:latin typeface="+mn-lt"/>
              <a:ea typeface="+mn-ea"/>
              <a:cs typeface="+mn-cs"/>
            </a:endParaRPr>
          </a:p>
          <a:p>
            <a:pPr marL="800100" marR="0" lvl="1" indent="-342900" algn="l" defTabSz="914400" rtl="0" eaLnBrk="1" fontAlgn="auto" latinLnBrk="0" hangingPunct="1">
              <a:lnSpc>
                <a:spcPct val="100000"/>
              </a:lnSpc>
              <a:spcBef>
                <a:spcPts val="1800"/>
              </a:spcBef>
              <a:spcAft>
                <a:spcPts val="0"/>
              </a:spcAft>
              <a:buClrTx/>
              <a:buSzTx/>
              <a:buFont typeface="Wingdings" pitchFamily="2" charset="2"/>
              <a:buChar char="Ø"/>
              <a:tabLst/>
              <a:defRPr/>
            </a:pPr>
            <a:r>
              <a:rPr lang="es-ES" sz="1200" kern="1200" baseline="0" dirty="0" smtClean="0">
                <a:solidFill>
                  <a:schemeClr val="tx1"/>
                </a:solidFill>
                <a:latin typeface="+mn-lt"/>
                <a:ea typeface="+mn-ea"/>
                <a:cs typeface="+mn-cs"/>
              </a:rPr>
              <a:t>y </a:t>
            </a:r>
            <a:r>
              <a:rPr lang="es-ES" sz="1200" kern="1200" dirty="0" smtClean="0">
                <a:solidFill>
                  <a:schemeClr val="tx1"/>
                </a:solidFill>
                <a:latin typeface="+mn-lt"/>
                <a:ea typeface="+mn-ea"/>
                <a:cs typeface="+mn-cs"/>
              </a:rPr>
              <a:t>JSPs utilizando HTML5, CSS3 y Ajax JavaScript, para definir la interfaz gráfica de usuario.</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Entrando en materia de implementación, primero se ha definido el modelo de datos de la aplicación con un Diagrama de entidades, donde se han especificado las entidades necesarias para el negocio de la aplicación.</a:t>
            </a:r>
          </a:p>
          <a:p>
            <a:r>
              <a:rPr lang="es-ES" sz="1200" kern="1200" dirty="0" smtClean="0">
                <a:solidFill>
                  <a:schemeClr val="tx1"/>
                </a:solidFill>
                <a:latin typeface="+mn-lt"/>
                <a:ea typeface="+mn-ea"/>
                <a:cs typeface="+mn-cs"/>
              </a:rPr>
              <a:t>Para cada una de estas entidades, que se han convertido posteriormente en tablas de la base de datos, se han definido:</a:t>
            </a:r>
          </a:p>
          <a:p>
            <a:pPr marL="457200" marR="0" lvl="1" indent="-379413"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ES" sz="1200" kern="1200" dirty="0" smtClean="0">
                <a:solidFill>
                  <a:schemeClr val="tx1"/>
                </a:solidFill>
                <a:latin typeface="+mn-lt"/>
                <a:ea typeface="+mn-ea"/>
                <a:cs typeface="+mn-cs"/>
              </a:rPr>
              <a:t>Sus características, con una descripción general de la entidad, el volumen aproximado de datos y la frecuencia de actualizaciones que puede tener esa entidad.</a:t>
            </a:r>
          </a:p>
          <a:p>
            <a:pPr marL="457200" marR="0" lvl="1" indent="-379413"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ES" sz="1200" kern="1200" dirty="0" smtClean="0">
                <a:solidFill>
                  <a:schemeClr val="tx1"/>
                </a:solidFill>
                <a:latin typeface="+mn-lt"/>
                <a:ea typeface="+mn-ea"/>
                <a:cs typeface="+mn-cs"/>
              </a:rPr>
              <a:t>Los campos que componen la entidad, con el tipo de dato, una descripción, si es clave primaria o no, si es un campo de autoincremento o si permite valores nulos para ese campo.</a:t>
            </a:r>
          </a:p>
          <a:p>
            <a:pPr marL="457200" marR="0" lvl="1" indent="-379413"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ES" sz="1200" kern="1200" dirty="0" smtClean="0">
                <a:solidFill>
                  <a:schemeClr val="tx1"/>
                </a:solidFill>
                <a:latin typeface="+mn-lt"/>
                <a:ea typeface="+mn-ea"/>
                <a:cs typeface="+mn-cs"/>
              </a:rPr>
              <a:t>Además se han definido las claves secundarias para mejorar las consultas a la tabla concreta.</a:t>
            </a:r>
            <a:endParaRPr lang="es-ES" sz="1600" kern="1200" dirty="0" smtClean="0">
              <a:solidFill>
                <a:schemeClr val="tx1"/>
              </a:solidFill>
              <a:latin typeface="+mn-lt"/>
              <a:ea typeface="+mn-ea"/>
              <a:cs typeface="+mn-cs"/>
            </a:endParaRPr>
          </a:p>
          <a:p>
            <a:pPr marL="457200" marR="0" lvl="1" indent="-379413"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ES" sz="1200" kern="1200" dirty="0" smtClean="0">
                <a:solidFill>
                  <a:schemeClr val="tx1"/>
                </a:solidFill>
                <a:latin typeface="+mn-lt"/>
                <a:ea typeface="+mn-ea"/>
                <a:cs typeface="+mn-cs"/>
              </a:rPr>
              <a:t>Y las relaciones con otras entidades, claves referenciales, especificando los datos en clave, la entidad y campos a los que se referencia, además de la actuación en los casos de borrado o modificación del dato referenciado. </a:t>
            </a:r>
            <a:endParaRPr lang="es-ES" sz="16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spcBef>
                <a:spcPts val="1800"/>
              </a:spcBef>
            </a:pPr>
            <a:r>
              <a:rPr lang="es-ES" sz="3600" dirty="0" smtClean="0"/>
              <a:t>En cuanto al diseño del software, se ha</a:t>
            </a:r>
            <a:r>
              <a:rPr lang="es-ES" sz="3600" baseline="0" dirty="0" smtClean="0"/>
              <a:t> definido:</a:t>
            </a:r>
            <a:endParaRPr lang="es-ES" sz="3600" dirty="0" smtClean="0"/>
          </a:p>
          <a:p>
            <a:pPr>
              <a:spcBef>
                <a:spcPts val="1800"/>
              </a:spcBef>
            </a:pPr>
            <a:endParaRPr lang="es-ES" sz="3600" dirty="0" smtClean="0"/>
          </a:p>
          <a:p>
            <a:pPr marL="711200" lvl="1" indent="-347663">
              <a:spcBef>
                <a:spcPts val="1800"/>
              </a:spcBef>
              <a:buFont typeface="Wingdings" pitchFamily="2" charset="2"/>
              <a:buChar char="Ø"/>
            </a:pPr>
            <a:r>
              <a:rPr lang="es-ES" dirty="0" smtClean="0"/>
              <a:t>El Diagrama de paquetes, donde se agrupan</a:t>
            </a:r>
            <a:r>
              <a:rPr lang="es-ES" baseline="0" dirty="0" smtClean="0"/>
              <a:t> los componentes según su tipo o tarea que implementa</a:t>
            </a:r>
            <a:endParaRPr lang="es-ES" dirty="0" smtClean="0"/>
          </a:p>
          <a:p>
            <a:pPr marL="711200" lvl="1" indent="-347663">
              <a:spcBef>
                <a:spcPts val="1800"/>
              </a:spcBef>
              <a:buFont typeface="Wingdings" pitchFamily="2" charset="2"/>
              <a:buChar char="Ø"/>
            </a:pPr>
            <a:r>
              <a:rPr lang="es-ES" dirty="0" smtClean="0"/>
              <a:t>y el Diagrama de componentes.</a:t>
            </a:r>
          </a:p>
          <a:p>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pPr>
              <a:spcBef>
                <a:spcPts val="1800"/>
              </a:spcBef>
            </a:pPr>
            <a:r>
              <a:rPr lang="es-ES" sz="3600" dirty="0" smtClean="0"/>
              <a:t>El Diagrama de componentes, describe los componentes de la aplicación, aquí solo se han descrito</a:t>
            </a:r>
            <a:r>
              <a:rPr lang="es-ES" sz="3600" baseline="0" dirty="0" smtClean="0"/>
              <a:t> los principales que afectan al negocio de esta aplicación. Agrupados por:</a:t>
            </a:r>
            <a:endParaRPr lang="es-ES" sz="3600" dirty="0" smtClean="0"/>
          </a:p>
          <a:p>
            <a:pPr lvl="1" indent="-379413">
              <a:spcBef>
                <a:spcPts val="1800"/>
              </a:spcBef>
              <a:buFont typeface="Wingdings" pitchFamily="2" charset="2"/>
              <a:buChar char="Ø"/>
            </a:pPr>
            <a:r>
              <a:rPr lang="es-ES" dirty="0" smtClean="0"/>
              <a:t>Componentes de entidades.</a:t>
            </a:r>
          </a:p>
          <a:p>
            <a:pPr lvl="1" indent="-379413">
              <a:spcBef>
                <a:spcPts val="1800"/>
              </a:spcBef>
              <a:buFont typeface="Wingdings" pitchFamily="2" charset="2"/>
              <a:buChar char="Ø"/>
            </a:pPr>
            <a:r>
              <a:rPr lang="es-ES" dirty="0" smtClean="0"/>
              <a:t>Componentes de acceso a la base de datos.</a:t>
            </a:r>
          </a:p>
          <a:p>
            <a:pPr lvl="1" indent="-379413">
              <a:spcBef>
                <a:spcPts val="1800"/>
              </a:spcBef>
              <a:buFont typeface="Wingdings" pitchFamily="2" charset="2"/>
              <a:buChar char="Ø"/>
            </a:pPr>
            <a:r>
              <a:rPr lang="es-ES" dirty="0" smtClean="0"/>
              <a:t>Componentes de casos de uso.</a:t>
            </a:r>
          </a:p>
          <a:p>
            <a:pPr lvl="1" indent="-379413">
              <a:spcBef>
                <a:spcPts val="1800"/>
              </a:spcBef>
              <a:buFont typeface="Wingdings" pitchFamily="2" charset="2"/>
              <a:buChar char="Ø"/>
            </a:pPr>
            <a:r>
              <a:rPr lang="es-ES" dirty="0" smtClean="0"/>
              <a:t>Componentes de ventanas.</a:t>
            </a:r>
          </a:p>
          <a:p>
            <a:pPr lvl="1" indent="-379413">
              <a:spcBef>
                <a:spcPts val="1800"/>
              </a:spcBef>
              <a:buFont typeface="Wingdings" pitchFamily="2" charset="2"/>
              <a:buNone/>
            </a:pPr>
            <a:r>
              <a:rPr lang="es-ES" dirty="0" smtClean="0"/>
              <a:t>Para</a:t>
            </a:r>
            <a:r>
              <a:rPr lang="es-ES" baseline="0" dirty="0" smtClean="0"/>
              <a:t> cada componente, se ha definido:</a:t>
            </a:r>
          </a:p>
          <a:p>
            <a:pPr lvl="1" indent="-379413">
              <a:spcBef>
                <a:spcPts val="1800"/>
              </a:spcBef>
              <a:buFont typeface="Wingdings" pitchFamily="2" charset="2"/>
              <a:buChar char="Ø"/>
            </a:pPr>
            <a:r>
              <a:rPr lang="es-ES" sz="1200" kern="1200" dirty="0" smtClean="0">
                <a:solidFill>
                  <a:schemeClr val="tx1"/>
                </a:solidFill>
                <a:latin typeface="+mn-lt"/>
                <a:ea typeface="+mn-ea"/>
                <a:cs typeface="+mn-cs"/>
              </a:rPr>
              <a:t>Su descripción, con la responsabilidad del componente y las </a:t>
            </a:r>
            <a:r>
              <a:rPr lang="es-ES" sz="1200" kern="1200" dirty="0" err="1" smtClean="0">
                <a:solidFill>
                  <a:schemeClr val="tx1"/>
                </a:solidFill>
                <a:latin typeface="+mn-lt"/>
                <a:ea typeface="+mn-ea"/>
                <a:cs typeface="+mn-cs"/>
              </a:rPr>
              <a:t>interfases</a:t>
            </a:r>
            <a:r>
              <a:rPr lang="es-ES" sz="1200" kern="1200" dirty="0" smtClean="0">
                <a:solidFill>
                  <a:schemeClr val="tx1"/>
                </a:solidFill>
                <a:latin typeface="+mn-lt"/>
                <a:ea typeface="+mn-ea"/>
                <a:cs typeface="+mn-cs"/>
              </a:rPr>
              <a:t> externas, que describen las funciones externas que ofrece el componente.</a:t>
            </a:r>
            <a:endParaRPr lang="es-ES" sz="1600" kern="1200" dirty="0" smtClean="0">
              <a:solidFill>
                <a:schemeClr val="tx1"/>
              </a:solidFill>
              <a:latin typeface="+mn-lt"/>
              <a:ea typeface="+mn-ea"/>
              <a:cs typeface="+mn-cs"/>
            </a:endParaRPr>
          </a:p>
          <a:p>
            <a:pPr lvl="1" indent="-379413">
              <a:spcBef>
                <a:spcPts val="1800"/>
              </a:spcBef>
              <a:buFont typeface="Wingdings" pitchFamily="2" charset="2"/>
              <a:buChar char="Ø"/>
            </a:pPr>
            <a:r>
              <a:rPr lang="es-ES" sz="1200" kern="1200" dirty="0" smtClean="0">
                <a:solidFill>
                  <a:schemeClr val="tx1"/>
                </a:solidFill>
                <a:latin typeface="+mn-lt"/>
                <a:ea typeface="+mn-ea"/>
                <a:cs typeface="+mn-cs"/>
              </a:rPr>
              <a:t>Y el modelo interno del componente con los atributos y funciones internas que ha de tener el componente.</a:t>
            </a:r>
            <a:endParaRPr lang="es-ES" sz="1600" kern="1200" dirty="0" smtClean="0">
              <a:solidFill>
                <a:schemeClr val="tx1"/>
              </a:solidFill>
              <a:latin typeface="+mn-lt"/>
              <a:ea typeface="+mn-ea"/>
              <a:cs typeface="+mn-cs"/>
            </a:endParaRPr>
          </a:p>
          <a:p>
            <a:pPr lvl="1" indent="-379413">
              <a:spcBef>
                <a:spcPts val="1800"/>
              </a:spcBef>
              <a:buFont typeface="Wingdings" pitchFamily="2" charset="2"/>
              <a:buNone/>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r>
              <a:rPr lang="es-ES" sz="1200" kern="1200" baseline="0" dirty="0" smtClean="0">
                <a:solidFill>
                  <a:schemeClr val="tx1"/>
                </a:solidFill>
                <a:latin typeface="+mn-lt"/>
                <a:ea typeface="+mn-ea"/>
                <a:cs typeface="+mn-cs"/>
              </a:rPr>
              <a:t>Para poder demostrar que la solución desarrollada cumple con los requerimientos y</a:t>
            </a:r>
          </a:p>
          <a:p>
            <a:r>
              <a:rPr lang="es-ES" sz="1200" kern="1200" baseline="0" dirty="0" smtClean="0">
                <a:solidFill>
                  <a:schemeClr val="tx1"/>
                </a:solidFill>
                <a:latin typeface="+mn-lt"/>
                <a:ea typeface="+mn-ea"/>
                <a:cs typeface="+mn-cs"/>
              </a:rPr>
              <a:t>necesidades iniciales, </a:t>
            </a:r>
            <a:r>
              <a:rPr lang="es-ES" sz="1200" kern="1200" dirty="0" smtClean="0">
                <a:solidFill>
                  <a:schemeClr val="tx1"/>
                </a:solidFill>
                <a:latin typeface="+mn-lt"/>
                <a:ea typeface="+mn-ea"/>
                <a:cs typeface="+mn-cs"/>
              </a:rPr>
              <a:t>se han diseñado y ejecutado </a:t>
            </a:r>
            <a:r>
              <a:rPr lang="es-ES" sz="1200" kern="1200" baseline="0" dirty="0" smtClean="0">
                <a:solidFill>
                  <a:schemeClr val="tx1"/>
                </a:solidFill>
                <a:latin typeface="+mn-lt"/>
                <a:ea typeface="+mn-ea"/>
                <a:cs typeface="+mn-cs"/>
              </a:rPr>
              <a:t>una serie de pruebas.</a:t>
            </a:r>
            <a:endParaRPr lang="es-ES" sz="3600" dirty="0" smtClean="0"/>
          </a:p>
          <a:p>
            <a:pPr>
              <a:spcBef>
                <a:spcPts val="1800"/>
              </a:spcBef>
            </a:pPr>
            <a:r>
              <a:rPr lang="es-ES" sz="3600" dirty="0" smtClean="0"/>
              <a:t>Para cada prueba, se ha </a:t>
            </a:r>
            <a:r>
              <a:rPr lang="es-ES" sz="1200" kern="1200" dirty="0" smtClean="0">
                <a:solidFill>
                  <a:schemeClr val="tx1"/>
                </a:solidFill>
                <a:latin typeface="+mn-lt"/>
                <a:ea typeface="+mn-ea"/>
                <a:cs typeface="+mn-cs"/>
              </a:rPr>
              <a:t>especificado, además de la descripción general de la prueba</a:t>
            </a:r>
            <a:endParaRPr lang="es-ES" sz="3600" dirty="0" smtClean="0"/>
          </a:p>
          <a:p>
            <a:pPr lvl="1" indent="-379413">
              <a:spcBef>
                <a:spcPts val="1800"/>
              </a:spcBef>
              <a:buFont typeface="Wingdings" pitchFamily="2" charset="2"/>
              <a:buChar char="Ø"/>
            </a:pPr>
            <a:r>
              <a:rPr lang="es-ES" dirty="0" smtClean="0"/>
              <a:t>El requerimiento que cubre</a:t>
            </a:r>
          </a:p>
          <a:p>
            <a:pPr lvl="1" indent="-379413">
              <a:spcBef>
                <a:spcPts val="1800"/>
              </a:spcBef>
              <a:buFont typeface="Wingdings" pitchFamily="2" charset="2"/>
              <a:buChar char="Ø"/>
            </a:pPr>
            <a:r>
              <a:rPr lang="es-ES" dirty="0" smtClean="0"/>
              <a:t>El caso de uso que implementa esa prueba</a:t>
            </a:r>
          </a:p>
          <a:p>
            <a:pPr lvl="1" indent="-379413">
              <a:spcBef>
                <a:spcPts val="1800"/>
              </a:spcBef>
              <a:buFont typeface="Wingdings" pitchFamily="2" charset="2"/>
              <a:buChar char="Ø"/>
            </a:pPr>
            <a:r>
              <a:rPr lang="es-ES" baseline="0" dirty="0" smtClean="0"/>
              <a:t>Las precondiciones necesarias antes de hacer la prueba</a:t>
            </a:r>
            <a:endParaRPr lang="es-ES" dirty="0" smtClean="0"/>
          </a:p>
          <a:p>
            <a:pPr lvl="1" indent="-379413">
              <a:spcBef>
                <a:spcPts val="1800"/>
              </a:spcBef>
              <a:buFont typeface="Wingdings" pitchFamily="2" charset="2"/>
              <a:buChar char="Ø"/>
            </a:pPr>
            <a:r>
              <a:rPr lang="es-ES" dirty="0" smtClean="0"/>
              <a:t>Las acciones</a:t>
            </a:r>
            <a:r>
              <a:rPr lang="es-ES" baseline="0" dirty="0" smtClean="0"/>
              <a:t> con los p</a:t>
            </a:r>
            <a:r>
              <a:rPr lang="es-ES" dirty="0" smtClean="0"/>
              <a:t>asos a seguir y resultados esperados de cada paso</a:t>
            </a:r>
          </a:p>
          <a:p>
            <a:pPr lvl="1" indent="-379413">
              <a:spcBef>
                <a:spcPts val="1800"/>
              </a:spcBef>
              <a:buFont typeface="Wingdings" pitchFamily="2" charset="2"/>
              <a:buChar char="Ø"/>
            </a:pPr>
            <a:r>
              <a:rPr lang="es-ES" dirty="0" smtClean="0"/>
              <a:t>El resultado final de la prueba</a:t>
            </a:r>
          </a:p>
          <a:p>
            <a:pPr lvl="1" indent="-379413">
              <a:spcBef>
                <a:spcPts val="1800"/>
              </a:spcBef>
              <a:buFont typeface="Wingdings" pitchFamily="2" charset="2"/>
              <a:buChar char="Ø"/>
            </a:pPr>
            <a:r>
              <a:rPr lang="es-ES" dirty="0" smtClean="0"/>
              <a:t>Y el estado de la prueba si ha sido correcto o no</a:t>
            </a:r>
          </a:p>
          <a:p>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Una vez analizado, diseñado e implementado este proyecto, las conclusiones finales son:</a:t>
            </a:r>
          </a:p>
          <a:p>
            <a:pPr>
              <a:buFont typeface="Arial" pitchFamily="34" charset="0"/>
              <a:buChar char="•"/>
            </a:pPr>
            <a:r>
              <a:rPr lang="es-ES" sz="1200" kern="1200" dirty="0" smtClean="0">
                <a:solidFill>
                  <a:schemeClr val="tx1"/>
                </a:solidFill>
                <a:latin typeface="+mn-lt"/>
                <a:ea typeface="+mn-ea"/>
                <a:cs typeface="+mn-cs"/>
              </a:rPr>
              <a:t>   Primeramente y gracias el estado del arte que se ha realizado en el tema de aparcar en Barcelona, la primera conclusión ha sido la detección de un posible negocio de crear una aplicación web para compartir experiencias de aparcamiento que pueden ayudar a todos y a mi particularmente.</a:t>
            </a:r>
          </a:p>
          <a:p>
            <a:pPr>
              <a:buFont typeface="Arial" pitchFamily="34" charset="0"/>
              <a:buChar char="•"/>
            </a:pPr>
            <a:r>
              <a:rPr lang="es-ES" sz="1200" kern="1200" dirty="0" smtClean="0">
                <a:solidFill>
                  <a:schemeClr val="tx1"/>
                </a:solidFill>
                <a:latin typeface="+mn-lt"/>
                <a:ea typeface="+mn-ea"/>
                <a:cs typeface="+mn-cs"/>
              </a:rPr>
              <a:t>   Este posible negocio de la aplicación web se ha solucionado como un proyecto de empresa J2EE.</a:t>
            </a:r>
          </a:p>
          <a:p>
            <a:pPr>
              <a:buFont typeface="Arial" pitchFamily="34" charset="0"/>
              <a:buChar char="•"/>
            </a:pPr>
            <a:r>
              <a:rPr lang="es-ES" sz="1200" kern="1200" dirty="0" smtClean="0">
                <a:solidFill>
                  <a:schemeClr val="tx1"/>
                </a:solidFill>
                <a:latin typeface="+mn-lt"/>
                <a:ea typeface="+mn-ea"/>
                <a:cs typeface="+mn-cs"/>
              </a:rPr>
              <a:t>   Se ha escogido una estructura compleja con el modelo </a:t>
            </a:r>
            <a:r>
              <a:rPr lang="es-ES" sz="1200" kern="1200" dirty="0" err="1" smtClean="0">
                <a:solidFill>
                  <a:schemeClr val="tx1"/>
                </a:solidFill>
                <a:latin typeface="+mn-lt"/>
                <a:ea typeface="+mn-ea"/>
                <a:cs typeface="+mn-cs"/>
              </a:rPr>
              <a:t>Model</a:t>
            </a:r>
            <a:r>
              <a:rPr lang="es-ES" sz="1200" kern="1200" dirty="0" smtClean="0">
                <a:solidFill>
                  <a:schemeClr val="tx1"/>
                </a:solidFill>
                <a:latin typeface="+mn-lt"/>
                <a:ea typeface="+mn-ea"/>
                <a:cs typeface="+mn-cs"/>
              </a:rPr>
              <a:t> View </a:t>
            </a:r>
            <a:r>
              <a:rPr lang="es-ES" sz="1200" kern="1200" dirty="0" err="1" smtClean="0">
                <a:solidFill>
                  <a:schemeClr val="tx1"/>
                </a:solidFill>
                <a:latin typeface="+mn-lt"/>
                <a:ea typeface="+mn-ea"/>
                <a:cs typeface="+mn-cs"/>
              </a:rPr>
              <a:t>Controler</a:t>
            </a:r>
            <a:r>
              <a:rPr lang="es-ES" sz="1200" kern="1200" dirty="0" smtClean="0">
                <a:solidFill>
                  <a:schemeClr val="tx1"/>
                </a:solidFill>
                <a:latin typeface="+mn-lt"/>
                <a:ea typeface="+mn-ea"/>
                <a:cs typeface="+mn-cs"/>
              </a:rPr>
              <a:t> por su separación en capas lo que ofrece unas:</a:t>
            </a:r>
          </a:p>
          <a:p>
            <a:pPr lvl="1">
              <a:buFont typeface="Wingdings" pitchFamily="2" charset="2"/>
              <a:buChar char="Ø"/>
            </a:pPr>
            <a:r>
              <a:rPr lang="es-ES" sz="1200" kern="1200" dirty="0" smtClean="0">
                <a:solidFill>
                  <a:schemeClr val="tx1"/>
                </a:solidFill>
                <a:latin typeface="+mn-lt"/>
                <a:ea typeface="+mn-ea"/>
                <a:cs typeface="+mn-cs"/>
              </a:rPr>
              <a:t>   Ventajas de mantenimiento y ampliación de la aplicación muy sencillas.</a:t>
            </a:r>
          </a:p>
          <a:p>
            <a:r>
              <a:rPr lang="es-ES" sz="1200" kern="1200" dirty="0" smtClean="0">
                <a:solidFill>
                  <a:schemeClr val="tx1"/>
                </a:solidFill>
                <a:latin typeface="+mn-lt"/>
                <a:ea typeface="+mn-ea"/>
                <a:cs typeface="+mn-cs"/>
              </a:rPr>
              <a:t>Este proyecto me ha ofrecido la posibilidad de adentrarme en este mundo complejo de las aplicaciones WEB.</a:t>
            </a:r>
          </a:p>
          <a:p>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10000"/>
          </a:bodyPr>
          <a:lstStyle/>
          <a:p>
            <a:r>
              <a:rPr lang="es-ES" sz="1200" kern="1200" dirty="0" smtClean="0">
                <a:solidFill>
                  <a:schemeClr val="tx1"/>
                </a:solidFill>
                <a:latin typeface="+mn-lt"/>
                <a:ea typeface="+mn-ea"/>
                <a:cs typeface="+mn-cs"/>
              </a:rPr>
              <a:t>Para finalizar, se han definido unas posibles modificaciones y líneas futuras:</a:t>
            </a:r>
          </a:p>
          <a:p>
            <a:r>
              <a:rPr lang="es-ES" sz="1200" kern="1200" dirty="0" smtClean="0">
                <a:solidFill>
                  <a:schemeClr val="tx1"/>
                </a:solidFill>
                <a:latin typeface="+mn-lt"/>
                <a:ea typeface="+mn-ea"/>
                <a:cs typeface="+mn-cs"/>
              </a:rPr>
              <a:t>Ampliación de nuevos requerimientos con ampliación del modelo de datos, por ejemplo: Nuevas búsquedas por distancias, con lo que habría que: </a:t>
            </a:r>
          </a:p>
          <a:p>
            <a:pPr lvl="1" indent="-379413">
              <a:spcBef>
                <a:spcPts val="1800"/>
              </a:spcBef>
              <a:buFont typeface="Wingdings" pitchFamily="2" charset="2"/>
              <a:buChar char="Ø"/>
            </a:pPr>
            <a:r>
              <a:rPr lang="es-ES" sz="1200" kern="1200" dirty="0" smtClean="0">
                <a:solidFill>
                  <a:schemeClr val="tx1"/>
                </a:solidFill>
                <a:latin typeface="+mn-lt"/>
                <a:ea typeface="+mn-ea"/>
                <a:cs typeface="+mn-cs"/>
              </a:rPr>
              <a:t>Modificar el esquema de la BBDD, añadiendo la tabla o campos del nuevo requerimiento,</a:t>
            </a:r>
          </a:p>
          <a:p>
            <a:pPr lvl="1" indent="-379413">
              <a:spcBef>
                <a:spcPts val="1800"/>
              </a:spcBef>
              <a:buFont typeface="Wingdings" pitchFamily="2" charset="2"/>
              <a:buChar char="Ø"/>
            </a:pPr>
            <a:r>
              <a:rPr lang="es-ES" sz="1200" kern="1200" dirty="0" smtClean="0">
                <a:solidFill>
                  <a:schemeClr val="tx1"/>
                </a:solidFill>
                <a:latin typeface="+mn-lt"/>
                <a:ea typeface="+mn-ea"/>
                <a:cs typeface="+mn-cs"/>
              </a:rPr>
              <a:t>la modificación o creación del </a:t>
            </a:r>
            <a:r>
              <a:rPr lang="es-ES" sz="1200" kern="1200" dirty="0" err="1" smtClean="0">
                <a:solidFill>
                  <a:schemeClr val="tx1"/>
                </a:solidFill>
                <a:latin typeface="+mn-lt"/>
                <a:ea typeface="+mn-ea"/>
                <a:cs typeface="+mn-cs"/>
              </a:rPr>
              <a:t>bean</a:t>
            </a:r>
            <a:r>
              <a:rPr lang="es-ES" sz="1200" kern="1200" dirty="0" smtClean="0">
                <a:solidFill>
                  <a:schemeClr val="tx1"/>
                </a:solidFill>
                <a:latin typeface="+mn-lt"/>
                <a:ea typeface="+mn-ea"/>
                <a:cs typeface="+mn-cs"/>
              </a:rPr>
              <a:t> de acceso a la entidad,</a:t>
            </a:r>
          </a:p>
          <a:p>
            <a:pPr lvl="1" indent="-379413">
              <a:spcBef>
                <a:spcPts val="1800"/>
              </a:spcBef>
              <a:buFont typeface="Wingdings" pitchFamily="2" charset="2"/>
              <a:buChar char="Ø"/>
            </a:pPr>
            <a:r>
              <a:rPr lang="es-ES" sz="1200" kern="1200" dirty="0" smtClean="0">
                <a:solidFill>
                  <a:schemeClr val="tx1"/>
                </a:solidFill>
                <a:latin typeface="+mn-lt"/>
                <a:ea typeface="+mn-ea"/>
                <a:cs typeface="+mn-cs"/>
              </a:rPr>
              <a:t>un nuevo </a:t>
            </a:r>
            <a:r>
              <a:rPr lang="es-ES" sz="1200" kern="1200" dirty="0" err="1" smtClean="0">
                <a:solidFill>
                  <a:schemeClr val="tx1"/>
                </a:solidFill>
                <a:latin typeface="+mn-lt"/>
                <a:ea typeface="+mn-ea"/>
                <a:cs typeface="+mn-cs"/>
              </a:rPr>
              <a:t>bean</a:t>
            </a:r>
            <a:r>
              <a:rPr lang="es-ES" sz="1200" kern="1200" dirty="0" smtClean="0">
                <a:solidFill>
                  <a:schemeClr val="tx1"/>
                </a:solidFill>
                <a:latin typeface="+mn-lt"/>
                <a:ea typeface="+mn-ea"/>
                <a:cs typeface="+mn-cs"/>
              </a:rPr>
              <a:t> con el caso de uso,</a:t>
            </a:r>
          </a:p>
          <a:p>
            <a:pPr lvl="1" indent="-379413">
              <a:spcBef>
                <a:spcPts val="1800"/>
              </a:spcBef>
              <a:buFont typeface="Wingdings" pitchFamily="2" charset="2"/>
              <a:buChar char="Ø"/>
            </a:pPr>
            <a:r>
              <a:rPr lang="es-ES" sz="1200" kern="1200" dirty="0" smtClean="0">
                <a:solidFill>
                  <a:schemeClr val="tx1"/>
                </a:solidFill>
                <a:latin typeface="+mn-lt"/>
                <a:ea typeface="+mn-ea"/>
                <a:cs typeface="+mn-cs"/>
              </a:rPr>
              <a:t>y una nueva pantalla, sería suficiente para incluir el nuevo requerimiento.</a:t>
            </a:r>
          </a:p>
          <a:p>
            <a:pPr>
              <a:spcBef>
                <a:spcPts val="1800"/>
              </a:spcBef>
            </a:pPr>
            <a:r>
              <a:rPr lang="es-ES" sz="3500" dirty="0" smtClean="0"/>
              <a:t>Una posible línea futura interesante sería hacer la Aplicación para móvil</a:t>
            </a:r>
            <a:r>
              <a:rPr lang="es-ES" sz="3500" baseline="0" dirty="0" smtClean="0"/>
              <a:t> con</a:t>
            </a:r>
            <a:r>
              <a:rPr lang="es-ES" sz="3500" dirty="0" smtClean="0"/>
              <a:t> navegadores GPS, de este proyecto.</a:t>
            </a:r>
          </a:p>
          <a:p>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Muchas gracias</a:t>
            </a:r>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Esta presentación se</a:t>
            </a:r>
            <a:r>
              <a:rPr lang="es-ES" baseline="0" dirty="0" smtClean="0"/>
              <a:t> divide en 6 grupos principales:</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baseline="0" dirty="0" smtClean="0"/>
              <a:t>En la introducción explicaré los objetivos principales de este proyecto y sus beneficios. </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baseline="0" dirty="0" smtClean="0"/>
              <a:t>Posteriormente se ha realizado el estado del arte tanto en materia del tema que ocupa este proyecto “Aparcar en Barcelona”, como en la tecnología actual para abordar este tipo de proyectos.</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baseline="0" dirty="0" smtClean="0"/>
              <a:t>Para desarrollar este proyecto se ha hecho previamente el diseño donde se describen los casos de uso y la interfaz gráfica de usuario.</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baseline="0" dirty="0" smtClean="0"/>
              <a:t>El siguiente punto es la implementación donde se ha descrito la arquitectura, el modelado de los datos y el diseño software</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baseline="0" dirty="0" smtClean="0"/>
              <a:t>Finalmente la demostración del proyecto donde se ha incluido y ejecutado un Plan de Pruebas para demostrar que la aplicación cumple con los requerimientos</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baseline="0" dirty="0" smtClean="0"/>
              <a:t>Por último las conclusiones del proyecto y algunas líneas futuras. </a:t>
            </a:r>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342900" marR="0" lvl="0" indent="-342900" algn="l" defTabSz="914400" rtl="0" eaLnBrk="1" fontAlgn="auto" latinLnBrk="0" hangingPunct="1">
              <a:lnSpc>
                <a:spcPct val="100000"/>
              </a:lnSpc>
              <a:spcBef>
                <a:spcPts val="1800"/>
              </a:spcBef>
              <a:spcAft>
                <a:spcPts val="0"/>
              </a:spcAft>
              <a:buClrTx/>
              <a:buSzTx/>
              <a:buFont typeface="Arial" pitchFamily="34" charset="0"/>
              <a:buNone/>
              <a:tabLst/>
              <a:defRPr/>
            </a:pPr>
            <a:r>
              <a:rPr lang="es-ES" sz="1200" kern="1200" dirty="0" smtClean="0">
                <a:solidFill>
                  <a:schemeClr val="tx1"/>
                </a:solidFill>
                <a:latin typeface="+mn-lt"/>
                <a:ea typeface="+mn-ea"/>
                <a:cs typeface="+mn-cs"/>
              </a:rPr>
              <a:t>Empezamos con la introducción</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dirty="0" smtClean="0"/>
              <a:t>Este proyecto se ha planteado como un proyecto de empresa al que he llamado APARBAR: “Aparcar en Barcelona”.</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sz="1200" kern="1200" dirty="0" smtClean="0">
                <a:solidFill>
                  <a:schemeClr val="tx1"/>
                </a:solidFill>
                <a:latin typeface="+mn-lt"/>
                <a:ea typeface="+mn-ea"/>
                <a:cs typeface="+mn-cs"/>
              </a:rPr>
              <a:t>Se ha optado por la solución de crear una a</a:t>
            </a:r>
            <a:r>
              <a:rPr lang="es-ES" dirty="0" smtClean="0"/>
              <a:t>plicación web que</a:t>
            </a:r>
            <a:r>
              <a:rPr lang="es-ES" baseline="0" dirty="0" smtClean="0"/>
              <a:t> gestiona</a:t>
            </a:r>
            <a:r>
              <a:rPr lang="es-ES" dirty="0" smtClean="0"/>
              <a:t>:</a:t>
            </a:r>
          </a:p>
          <a:p>
            <a:pPr lvl="1" indent="-379413">
              <a:spcBef>
                <a:spcPts val="1800"/>
              </a:spcBef>
              <a:buFont typeface="Wingdings" pitchFamily="2" charset="2"/>
              <a:buChar char="Ø"/>
            </a:pPr>
            <a:r>
              <a:rPr lang="es-ES" dirty="0" smtClean="0"/>
              <a:t>contenidos multimedia, como fotos</a:t>
            </a:r>
            <a:r>
              <a:rPr lang="es-ES" baseline="0" dirty="0" smtClean="0"/>
              <a:t> etcétera</a:t>
            </a:r>
            <a:endParaRPr lang="es-ES" dirty="0" smtClean="0"/>
          </a:p>
          <a:p>
            <a:pPr lvl="1" indent="-379413">
              <a:spcBef>
                <a:spcPts val="1800"/>
              </a:spcBef>
              <a:buFont typeface="Wingdings" pitchFamily="2" charset="2"/>
              <a:buChar char="Ø"/>
            </a:pPr>
            <a:r>
              <a:rPr lang="es-ES" dirty="0" smtClean="0"/>
              <a:t>comentarios de usuarios para interaccionar entre ellos a través de la aplicación</a:t>
            </a:r>
          </a:p>
          <a:p>
            <a:pPr lvl="1" indent="-379413">
              <a:spcBef>
                <a:spcPts val="1800"/>
              </a:spcBef>
              <a:buFont typeface="Wingdings" pitchFamily="2" charset="2"/>
              <a:buChar char="Ø"/>
            </a:pPr>
            <a:r>
              <a:rPr lang="es-ES" dirty="0" smtClean="0"/>
              <a:t>y búsquedas</a:t>
            </a:r>
            <a:r>
              <a:rPr lang="es-ES" sz="1200" kern="1200" dirty="0" smtClean="0">
                <a:solidFill>
                  <a:schemeClr val="tx1"/>
                </a:solidFill>
                <a:latin typeface="+mn-lt"/>
                <a:ea typeface="+mn-ea"/>
                <a:cs typeface="+mn-cs"/>
              </a:rPr>
              <a:t> en el área del aparcamiento en Barcelona.</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spcBef>
                <a:spcPts val="1800"/>
              </a:spcBef>
            </a:pPr>
            <a:r>
              <a:rPr lang="es-ES" sz="1200" kern="1200" dirty="0" smtClean="0">
                <a:solidFill>
                  <a:schemeClr val="tx1"/>
                </a:solidFill>
                <a:latin typeface="+mn-lt"/>
                <a:ea typeface="+mn-ea"/>
                <a:cs typeface="+mn-cs"/>
              </a:rPr>
              <a:t>El primer punto del proyecto es su definición, en</a:t>
            </a:r>
            <a:r>
              <a:rPr lang="es-ES" sz="1200" kern="1200" baseline="0" dirty="0" smtClean="0">
                <a:solidFill>
                  <a:schemeClr val="tx1"/>
                </a:solidFill>
                <a:latin typeface="+mn-lt"/>
                <a:ea typeface="+mn-ea"/>
                <a:cs typeface="+mn-cs"/>
              </a:rPr>
              <a:t> el cual se ha indicado </a:t>
            </a:r>
            <a:r>
              <a:rPr lang="es-ES" sz="1200" kern="1200" dirty="0" smtClean="0">
                <a:solidFill>
                  <a:schemeClr val="tx1"/>
                </a:solidFill>
                <a:latin typeface="+mn-lt"/>
                <a:ea typeface="+mn-ea"/>
                <a:cs typeface="+mn-cs"/>
              </a:rPr>
              <a:t>la temática</a:t>
            </a:r>
            <a:r>
              <a:rPr lang="es-ES" sz="1200" kern="1200" baseline="0" dirty="0" smtClean="0">
                <a:solidFill>
                  <a:schemeClr val="tx1"/>
                </a:solidFill>
                <a:latin typeface="+mn-lt"/>
                <a:ea typeface="+mn-ea"/>
                <a:cs typeface="+mn-cs"/>
              </a:rPr>
              <a:t> principal del proyecto y </a:t>
            </a:r>
            <a:r>
              <a:rPr lang="es-ES" sz="1200" kern="1200" dirty="0" smtClean="0">
                <a:solidFill>
                  <a:schemeClr val="tx1"/>
                </a:solidFill>
                <a:latin typeface="+mn-lt"/>
                <a:ea typeface="+mn-ea"/>
                <a:cs typeface="+mn-cs"/>
              </a:rPr>
              <a:t>los requerimientos específicos</a:t>
            </a:r>
            <a:r>
              <a:rPr lang="es-ES" sz="1200" kern="1200" baseline="0" dirty="0" smtClean="0">
                <a:solidFill>
                  <a:schemeClr val="tx1"/>
                </a:solidFill>
                <a:latin typeface="+mn-lt"/>
                <a:ea typeface="+mn-ea"/>
                <a:cs typeface="+mn-cs"/>
              </a:rPr>
              <a:t> que se alcanzan. Estos requerimientos son:</a:t>
            </a:r>
            <a:endParaRPr lang="es-ES" dirty="0" smtClean="0"/>
          </a:p>
          <a:p>
            <a:pPr lvl="1" indent="-379413">
              <a:spcBef>
                <a:spcPts val="1800"/>
              </a:spcBef>
              <a:buFont typeface="Wingdings" pitchFamily="2" charset="2"/>
              <a:buChar char="Ø"/>
            </a:pPr>
            <a:r>
              <a:rPr lang="es-ES" dirty="0" smtClean="0"/>
              <a:t>Registro y acceso de usuarios y empresas privadas o particulares</a:t>
            </a:r>
            <a:r>
              <a:rPr lang="es-ES" baseline="0" dirty="0" smtClean="0"/>
              <a:t> para poder entrar en la aplicación y beneficiarse de la misma</a:t>
            </a:r>
            <a:endParaRPr lang="es-ES" dirty="0" smtClean="0"/>
          </a:p>
          <a:p>
            <a:pPr lvl="1" indent="-379413">
              <a:spcBef>
                <a:spcPts val="1800"/>
              </a:spcBef>
              <a:buFont typeface="Wingdings" pitchFamily="2" charset="2"/>
              <a:buChar char="Ø"/>
            </a:pPr>
            <a:r>
              <a:rPr lang="es-ES" dirty="0" smtClean="0"/>
              <a:t>Publicar comentarios tanto por parte de los usuarios como de</a:t>
            </a:r>
            <a:r>
              <a:rPr lang="es-ES" baseline="0" dirty="0" smtClean="0"/>
              <a:t> las empresas registradas</a:t>
            </a:r>
            <a:r>
              <a:rPr lang="es-ES" dirty="0" smtClean="0"/>
              <a:t>, incluyendo fotos, </a:t>
            </a:r>
            <a:r>
              <a:rPr lang="es-ES" dirty="0" err="1" smtClean="0"/>
              <a:t>etc</a:t>
            </a:r>
            <a:r>
              <a:rPr lang="es-ES" dirty="0" smtClean="0"/>
              <a:t>, </a:t>
            </a:r>
            <a:r>
              <a:rPr lang="es-ES" sz="1200" kern="1200" dirty="0" smtClean="0">
                <a:solidFill>
                  <a:schemeClr val="tx1"/>
                </a:solidFill>
                <a:latin typeface="+mn-lt"/>
                <a:ea typeface="+mn-ea"/>
                <a:cs typeface="+mn-cs"/>
              </a:rPr>
              <a:t>relacionados con un aparcamiento, indicando la zona y barrio donde se ubica ese aparcamiento.</a:t>
            </a:r>
            <a:endParaRPr lang="es-ES" dirty="0" smtClean="0"/>
          </a:p>
          <a:p>
            <a:pPr lvl="1" indent="-379413">
              <a:spcBef>
                <a:spcPts val="1800"/>
              </a:spcBef>
              <a:buFont typeface="Wingdings" pitchFamily="2" charset="2"/>
              <a:buChar char="Ø"/>
            </a:pPr>
            <a:r>
              <a:rPr lang="es-ES" sz="1200" kern="1200" dirty="0" smtClean="0">
                <a:solidFill>
                  <a:schemeClr val="tx1"/>
                </a:solidFill>
                <a:latin typeface="+mn-lt"/>
                <a:ea typeface="+mn-ea"/>
                <a:cs typeface="+mn-cs"/>
              </a:rPr>
              <a:t>También tendrán la posibilidad de interaccionar entre ellos comentando las publicaciones de cualquier otro usuario. Las empresas solo podrán comentar sus propias publicaciones dado que tienen un interés</a:t>
            </a:r>
            <a:r>
              <a:rPr lang="es-ES" sz="1200" kern="1200" baseline="0" dirty="0" smtClean="0">
                <a:solidFill>
                  <a:schemeClr val="tx1"/>
                </a:solidFill>
                <a:latin typeface="+mn-lt"/>
                <a:ea typeface="+mn-ea"/>
                <a:cs typeface="+mn-cs"/>
              </a:rPr>
              <a:t> comercial</a:t>
            </a:r>
            <a:r>
              <a:rPr lang="es-ES" sz="1200" kern="1200" dirty="0" smtClean="0">
                <a:solidFill>
                  <a:schemeClr val="tx1"/>
                </a:solidFill>
                <a:latin typeface="+mn-lt"/>
                <a:ea typeface="+mn-ea"/>
                <a:cs typeface="+mn-cs"/>
              </a:rPr>
              <a:t>.</a:t>
            </a:r>
            <a:endParaRPr lang="es-ES" dirty="0" smtClean="0"/>
          </a:p>
          <a:p>
            <a:pPr lvl="1" indent="-379413">
              <a:spcBef>
                <a:spcPts val="1800"/>
              </a:spcBef>
              <a:buFont typeface="Wingdings" pitchFamily="2" charset="2"/>
              <a:buChar char="Ø"/>
            </a:pPr>
            <a:r>
              <a:rPr lang="es-ES" dirty="0" smtClean="0"/>
              <a:t>Otro</a:t>
            </a:r>
            <a:r>
              <a:rPr lang="es-ES" baseline="0" dirty="0" smtClean="0"/>
              <a:t> requerimiento es el s</a:t>
            </a:r>
            <a:r>
              <a:rPr lang="es-ES" dirty="0" smtClean="0"/>
              <a:t>eguimiento de otros usuarios </a:t>
            </a:r>
            <a:r>
              <a:rPr lang="es-ES" sz="1200" kern="1200" dirty="0" smtClean="0">
                <a:solidFill>
                  <a:schemeClr val="tx1"/>
                </a:solidFill>
                <a:latin typeface="+mn-lt"/>
                <a:ea typeface="+mn-ea"/>
                <a:cs typeface="+mn-cs"/>
              </a:rPr>
              <a:t>para recibir todas las publicaciones que hace un usuario concreto, empresa privada o particular sin necesidad de búsqueda. </a:t>
            </a:r>
            <a:endParaRPr lang="es-ES" dirty="0" smtClean="0"/>
          </a:p>
          <a:p>
            <a:pPr lvl="1" indent="-379413">
              <a:spcBef>
                <a:spcPts val="1800"/>
              </a:spcBef>
              <a:buFont typeface="Wingdings" pitchFamily="2" charset="2"/>
              <a:buChar char="Ø"/>
            </a:pPr>
            <a:r>
              <a:rPr lang="es-ES" dirty="0" smtClean="0"/>
              <a:t>Y el último requerimiento</a:t>
            </a:r>
            <a:r>
              <a:rPr lang="es-ES" baseline="0" dirty="0" smtClean="0"/>
              <a:t> que es la </a:t>
            </a:r>
            <a:r>
              <a:rPr lang="es-ES" dirty="0" smtClean="0"/>
              <a:t>búsqueda de aparcamiento </a:t>
            </a:r>
            <a:r>
              <a:rPr lang="es-ES" sz="1200" kern="1200" dirty="0" smtClean="0">
                <a:solidFill>
                  <a:schemeClr val="tx1"/>
                </a:solidFill>
                <a:latin typeface="+mn-lt"/>
                <a:ea typeface="+mn-ea"/>
                <a:cs typeface="+mn-cs"/>
              </a:rPr>
              <a:t>que se necesita, por proximidad a la zona y barrio indicado.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spcBef>
                <a:spcPts val="1200"/>
              </a:spcBef>
            </a:pPr>
            <a:r>
              <a:rPr lang="es-ES" dirty="0" smtClean="0"/>
              <a:t>Los beneficios</a:t>
            </a:r>
            <a:r>
              <a:rPr lang="es-ES" baseline="0" dirty="0" smtClean="0"/>
              <a:t> que aporta este proyecto son múltiples, debido a la problemática que existe de aparcar en Barcelona:</a:t>
            </a:r>
            <a:endParaRPr lang="es-ES" dirty="0" smtClean="0"/>
          </a:p>
          <a:p>
            <a:pPr marL="457200" marR="0" lvl="1" indent="-379413" algn="l" defTabSz="914400" rtl="0" eaLnBrk="1" fontAlgn="auto" latinLnBrk="0" hangingPunct="1">
              <a:lnSpc>
                <a:spcPct val="100000"/>
              </a:lnSpc>
              <a:spcBef>
                <a:spcPts val="1800"/>
              </a:spcBef>
              <a:spcAft>
                <a:spcPts val="0"/>
              </a:spcAft>
              <a:buClrTx/>
              <a:buSzTx/>
              <a:buFont typeface="Wingdings" pitchFamily="2" charset="2"/>
              <a:buChar char="Ø"/>
              <a:tabLst/>
              <a:defRPr/>
            </a:pPr>
            <a:r>
              <a:rPr lang="es-ES" dirty="0" smtClean="0"/>
              <a:t>Se ahorra tiempo buscando parking, además de</a:t>
            </a:r>
            <a:r>
              <a:rPr lang="es-ES" baseline="0" dirty="0" smtClean="0"/>
              <a:t> ahorrar</a:t>
            </a:r>
            <a:r>
              <a:rPr lang="es-ES" dirty="0" smtClean="0"/>
              <a:t> dinero sobre la oferta de parkings existentes.</a:t>
            </a:r>
            <a:r>
              <a:rPr lang="es-ES" baseline="0" dirty="0" smtClean="0"/>
              <a:t> Incluso pudiendo llegar a generar</a:t>
            </a:r>
            <a:r>
              <a:rPr lang="es-ES" dirty="0" smtClean="0"/>
              <a:t> ingresos </a:t>
            </a:r>
            <a:r>
              <a:rPr lang="es-ES" sz="1200" kern="1200" dirty="0" smtClean="0">
                <a:solidFill>
                  <a:schemeClr val="tx1"/>
                </a:solidFill>
                <a:latin typeface="+mn-lt"/>
                <a:ea typeface="+mn-ea"/>
                <a:cs typeface="+mn-cs"/>
              </a:rPr>
              <a:t>para los propietarios de plazas de parking en horas en las que no las usen.</a:t>
            </a:r>
            <a:endParaRPr lang="es-ES" dirty="0" smtClean="0"/>
          </a:p>
          <a:p>
            <a:pPr lvl="1" indent="-379413">
              <a:spcBef>
                <a:spcPts val="1800"/>
              </a:spcBef>
              <a:buFont typeface="Wingdings" pitchFamily="2" charset="2"/>
              <a:buChar char="Ø"/>
            </a:pPr>
            <a:r>
              <a:rPr lang="es-ES" dirty="0" smtClean="0"/>
              <a:t>Se mejora la eficiencia y movilidad urbana en la ciudad,</a:t>
            </a:r>
            <a:r>
              <a:rPr lang="es-ES" baseline="0" dirty="0" smtClean="0"/>
              <a:t> incluso s</a:t>
            </a:r>
            <a:r>
              <a:rPr lang="es-ES" dirty="0" smtClean="0"/>
              <a:t>e elimina el riesgo de accidentes ya que se reduce el tiempo de búsqueda de aparcamiento.</a:t>
            </a:r>
          </a:p>
          <a:p>
            <a:pPr lvl="1" indent="-379413">
              <a:spcBef>
                <a:spcPts val="1800"/>
              </a:spcBef>
              <a:buFont typeface="Wingdings" pitchFamily="2" charset="2"/>
              <a:buChar char="Ø"/>
            </a:pPr>
            <a:r>
              <a:rPr lang="es-ES" dirty="0" smtClean="0"/>
              <a:t>Es un modelo donde todos ganan, </a:t>
            </a:r>
            <a:r>
              <a:rPr lang="es-ES" sz="1200" kern="1200" dirty="0" smtClean="0">
                <a:solidFill>
                  <a:schemeClr val="tx1"/>
                </a:solidFill>
                <a:latin typeface="+mn-lt"/>
                <a:ea typeface="+mn-ea"/>
                <a:cs typeface="+mn-cs"/>
              </a:rPr>
              <a:t>este proyecto se sustenta en un modelo de negocio win2win donde los usuarios se</a:t>
            </a:r>
            <a:r>
              <a:rPr lang="es-ES" sz="1200" kern="1200" baseline="0" dirty="0" smtClean="0">
                <a:solidFill>
                  <a:schemeClr val="tx1"/>
                </a:solidFill>
                <a:latin typeface="+mn-lt"/>
                <a:ea typeface="+mn-ea"/>
                <a:cs typeface="+mn-cs"/>
              </a:rPr>
              <a:t> ayudan unos a otros en la búsqueda de aparcamiento</a:t>
            </a:r>
            <a:r>
              <a:rPr lang="es-ES" sz="1200" kern="1200" dirty="0" smtClean="0">
                <a:solidFill>
                  <a:schemeClr val="tx1"/>
                </a:solidFill>
                <a:latin typeface="+mn-lt"/>
                <a:ea typeface="+mn-ea"/>
                <a:cs typeface="+mn-cs"/>
              </a:rPr>
              <a:t>.</a:t>
            </a:r>
          </a:p>
          <a:p>
            <a:pPr lvl="1" indent="-379413">
              <a:spcBef>
                <a:spcPts val="1800"/>
              </a:spcBef>
              <a:buFont typeface="Wingdings" pitchFamily="2" charset="2"/>
              <a:buChar char="Ø"/>
            </a:pPr>
            <a:r>
              <a:rPr lang="es-ES" dirty="0" smtClean="0"/>
              <a:t>Y se generan nuevas plazas de aparcamiento ofreciendo</a:t>
            </a:r>
            <a:r>
              <a:rPr lang="es-ES" baseline="0" dirty="0" smtClean="0"/>
              <a:t> </a:t>
            </a:r>
            <a:r>
              <a:rPr lang="es-ES" dirty="0" smtClean="0"/>
              <a:t>soluciones de </a:t>
            </a:r>
            <a:r>
              <a:rPr lang="es-ES" dirty="0" err="1" smtClean="0"/>
              <a:t>park</a:t>
            </a:r>
            <a:r>
              <a:rPr lang="es-ES" dirty="0" smtClean="0"/>
              <a:t> and </a:t>
            </a:r>
            <a:r>
              <a:rPr lang="es-ES" dirty="0" err="1" smtClean="0"/>
              <a:t>ride</a:t>
            </a:r>
            <a:r>
              <a:rPr lang="es-ES" sz="1200" kern="1200" dirty="0" smtClean="0">
                <a:solidFill>
                  <a:schemeClr val="tx1"/>
                </a:solidFill>
                <a:latin typeface="+mn-lt"/>
                <a:ea typeface="+mn-ea"/>
                <a:cs typeface="+mn-cs"/>
              </a:rPr>
              <a:t>, creando aparcamientos en las entradas de las ciudades, concretamente en las</a:t>
            </a:r>
            <a:r>
              <a:rPr lang="es-ES" sz="1200" kern="1200" baseline="0" dirty="0" smtClean="0">
                <a:solidFill>
                  <a:schemeClr val="tx1"/>
                </a:solidFill>
                <a:latin typeface="+mn-lt"/>
                <a:ea typeface="+mn-ea"/>
                <a:cs typeface="+mn-cs"/>
              </a:rPr>
              <a:t> entradas de Barcelona,</a:t>
            </a:r>
            <a:r>
              <a:rPr lang="es-ES" sz="1200" kern="1200" dirty="0" smtClean="0">
                <a:solidFill>
                  <a:schemeClr val="tx1"/>
                </a:solidFill>
                <a:latin typeface="+mn-lt"/>
                <a:ea typeface="+mn-ea"/>
                <a:cs typeface="+mn-cs"/>
              </a:rPr>
              <a:t> para que</a:t>
            </a:r>
            <a:r>
              <a:rPr lang="es-ES" sz="1200" kern="1200" baseline="0" dirty="0" smtClean="0">
                <a:solidFill>
                  <a:schemeClr val="tx1"/>
                </a:solidFill>
                <a:latin typeface="+mn-lt"/>
                <a:ea typeface="+mn-ea"/>
                <a:cs typeface="+mn-cs"/>
              </a:rPr>
              <a:t> los usuarios puedan </a:t>
            </a:r>
            <a:r>
              <a:rPr lang="es-ES" sz="1200" kern="1200" dirty="0" smtClean="0">
                <a:solidFill>
                  <a:schemeClr val="tx1"/>
                </a:solidFill>
                <a:latin typeface="+mn-lt"/>
                <a:ea typeface="+mn-ea"/>
                <a:cs typeface="+mn-cs"/>
              </a:rPr>
              <a:t>acceder en transporte público al centro de la ciudad.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342900" marR="0" lvl="0" indent="-342900" algn="l" defTabSz="914400" rtl="0" eaLnBrk="1" fontAlgn="auto" latinLnBrk="0" hangingPunct="1">
              <a:lnSpc>
                <a:spcPct val="100000"/>
              </a:lnSpc>
              <a:spcBef>
                <a:spcPts val="1800"/>
              </a:spcBef>
              <a:spcAft>
                <a:spcPts val="0"/>
              </a:spcAft>
              <a:buClrTx/>
              <a:buSzTx/>
              <a:buFont typeface="Arial" pitchFamily="34" charset="0"/>
              <a:buNone/>
              <a:tabLst/>
              <a:defRPr/>
            </a:pPr>
            <a:r>
              <a:rPr lang="es-ES" sz="1200" dirty="0" smtClean="0"/>
              <a:t>En</a:t>
            </a:r>
            <a:r>
              <a:rPr lang="es-ES" sz="1200" baseline="0" dirty="0" smtClean="0"/>
              <a:t> cuanto al estado del arte, se ha estudiado:</a:t>
            </a:r>
            <a:endParaRPr lang="es-ES" sz="1200" dirty="0" smtClean="0"/>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sz="1200" dirty="0" smtClean="0"/>
              <a:t>La</a:t>
            </a:r>
            <a:r>
              <a:rPr lang="es-ES" sz="1200" baseline="0" dirty="0" smtClean="0"/>
              <a:t> p</a:t>
            </a:r>
            <a:r>
              <a:rPr lang="es-ES" sz="1200" dirty="0" smtClean="0"/>
              <a:t>roblemática de aparcar en Barcelona y las</a:t>
            </a:r>
            <a:r>
              <a:rPr lang="es-ES" sz="1200" baseline="0" dirty="0" smtClean="0"/>
              <a:t> distintas soluciones que ofrece el mercado.</a:t>
            </a:r>
            <a:endParaRPr lang="es-ES" sz="1200" dirty="0" smtClean="0"/>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s-ES" sz="1200" b="0" i="0" u="none" strike="noStrike" kern="1200" cap="none" spc="0" normalizeH="0" baseline="0" noProof="0" dirty="0" smtClean="0">
                <a:ln>
                  <a:noFill/>
                </a:ln>
                <a:solidFill>
                  <a:schemeClr val="tx1"/>
                </a:solidFill>
                <a:effectLst/>
                <a:uLnTx/>
                <a:uFillTx/>
                <a:latin typeface="+mn-lt"/>
                <a:ea typeface="+mn-ea"/>
                <a:cs typeface="+mn-cs"/>
              </a:rPr>
              <a:t>Y por otra parte también se ha estudiado el estado del arte en cuanto a</a:t>
            </a:r>
            <a:r>
              <a:rPr lang="es-ES" sz="1200" kern="1200" dirty="0" smtClean="0">
                <a:solidFill>
                  <a:schemeClr val="tx1"/>
                </a:solidFill>
                <a:latin typeface="+mn-lt"/>
                <a:ea typeface="+mn-ea"/>
                <a:cs typeface="+mn-cs"/>
              </a:rPr>
              <a:t> la tecnología que hay actualmente a la hora de abarcar un proyecto web como este. </a:t>
            </a:r>
            <a:endParaRPr kumimoji="0" lang="es-ES" sz="1100" b="0" i="0" u="none" strike="noStrike" kern="1200" cap="none" spc="0" normalizeH="0" baseline="0" noProof="0" dirty="0" smtClean="0">
              <a:ln>
                <a:noFill/>
              </a:ln>
              <a:solidFill>
                <a:schemeClr val="tx1"/>
              </a:solidFill>
              <a:effectLst/>
              <a:uLnTx/>
              <a:uFillTx/>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marL="342900" marR="0" lvl="0" indent="-342900" algn="l" defTabSz="914400" rtl="0" eaLnBrk="1" fontAlgn="auto" latinLnBrk="0" hangingPunct="1">
              <a:lnSpc>
                <a:spcPct val="100000"/>
              </a:lnSpc>
              <a:spcBef>
                <a:spcPts val="1800"/>
              </a:spcBef>
              <a:spcAft>
                <a:spcPts val="0"/>
              </a:spcAft>
              <a:buClrTx/>
              <a:buSzTx/>
              <a:buFont typeface="Arial" pitchFamily="34" charset="0"/>
              <a:buNone/>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En cuanto al estado del arte en la temática de aparcar en Barcelona:</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Existen e</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studios, además de </a:t>
            </a:r>
            <a:r>
              <a:rPr kumimoji="0" lang="es-ES" sz="2600" b="0" i="0" u="none" strike="noStrike" kern="1200" cap="none" spc="0" normalizeH="0" noProof="0" dirty="0" smtClean="0">
                <a:ln>
                  <a:noFill/>
                </a:ln>
                <a:solidFill>
                  <a:schemeClr val="tx1"/>
                </a:solidFill>
                <a:effectLst/>
                <a:uLnTx/>
                <a:uFillTx/>
                <a:latin typeface="+mn-lt"/>
                <a:ea typeface="+mn-ea"/>
                <a:cs typeface="+mn-cs"/>
              </a:rPr>
              <a:t>guías turística</a:t>
            </a:r>
            <a:r>
              <a:rPr lang="es-ES" sz="2600" dirty="0" smtClean="0"/>
              <a:t>s, blogs</a:t>
            </a:r>
            <a:r>
              <a:rPr lang="es-ES" sz="2600" baseline="0" dirty="0" smtClean="0"/>
              <a:t> y </a:t>
            </a:r>
            <a:r>
              <a:rPr lang="es-ES" sz="2600" dirty="0" smtClean="0"/>
              <a:t>foros en la web que hablan sobre </a:t>
            </a:r>
            <a:r>
              <a:rPr lang="es-ES" sz="2600" baseline="0" dirty="0" smtClean="0"/>
              <a:t>este tema, en los que únicamente se puede consultar información.</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sz="2600" baseline="0" dirty="0" smtClean="0"/>
              <a:t>Además existen a</a:t>
            </a:r>
            <a:r>
              <a:rPr lang="es-ES" sz="3200" dirty="0" smtClean="0"/>
              <a:t>plicaciones tecnológicas,</a:t>
            </a:r>
            <a:r>
              <a:rPr lang="es-ES" sz="3200" baseline="0" dirty="0" smtClean="0"/>
              <a:t> como por ejemplo el a</a:t>
            </a:r>
            <a:r>
              <a:rPr lang="es-ES" sz="2600" dirty="0" smtClean="0"/>
              <a:t>yuntamiento de Barcelona, o la aplicación </a:t>
            </a:r>
            <a:r>
              <a:rPr lang="es-ES" sz="2600" dirty="0" err="1" smtClean="0"/>
              <a:t>AparcaYa</a:t>
            </a:r>
            <a:r>
              <a:rPr lang="es-ES" sz="2600" dirty="0" smtClean="0"/>
              <a:t>, que</a:t>
            </a:r>
            <a:r>
              <a:rPr lang="es-ES" sz="2600" baseline="0" dirty="0" smtClean="0"/>
              <a:t> ofrecen la búsqueda de plazas de aparcamiento en Parkings públicos.</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sz="3200" dirty="0" smtClean="0"/>
              <a:t>También</a:t>
            </a:r>
            <a:r>
              <a:rPr lang="es-ES" sz="3200" baseline="0" dirty="0" smtClean="0"/>
              <a:t> existen otras s</a:t>
            </a:r>
            <a:r>
              <a:rPr lang="es-ES" sz="3200" dirty="0" smtClean="0"/>
              <a:t>oluciones mas ingeniosas a esta problemática, como</a:t>
            </a:r>
            <a:r>
              <a:rPr lang="es-ES" sz="3200" baseline="0" dirty="0" smtClean="0"/>
              <a:t> por ejemplo, la aplicación </a:t>
            </a:r>
            <a:r>
              <a:rPr lang="es-ES" sz="2600" dirty="0" err="1" smtClean="0"/>
              <a:t>Aparkarma</a:t>
            </a:r>
            <a:r>
              <a:rPr lang="es-ES" sz="2600" dirty="0" smtClean="0"/>
              <a:t>, </a:t>
            </a:r>
            <a:r>
              <a:rPr lang="es-ES" sz="2600" dirty="0" err="1" smtClean="0"/>
              <a:t>WeSmartPark</a:t>
            </a:r>
            <a:r>
              <a:rPr lang="es-ES" sz="2600" dirty="0" smtClean="0"/>
              <a:t> , </a:t>
            </a:r>
            <a:r>
              <a:rPr lang="es-ES" sz="2600" dirty="0" err="1" smtClean="0"/>
              <a:t>Parkopedia</a:t>
            </a:r>
            <a:r>
              <a:rPr lang="es-ES" sz="2600" dirty="0" smtClean="0"/>
              <a:t>, </a:t>
            </a:r>
            <a:r>
              <a:rPr lang="es-ES" sz="2600" dirty="0" err="1" smtClean="0"/>
              <a:t>SFPark</a:t>
            </a:r>
            <a:r>
              <a:rPr lang="es-ES" sz="2600" baseline="0" dirty="0" smtClean="0"/>
              <a:t> o</a:t>
            </a:r>
            <a:r>
              <a:rPr lang="es-ES" sz="2600" dirty="0" smtClean="0"/>
              <a:t> </a:t>
            </a:r>
            <a:r>
              <a:rPr lang="es-ES" sz="1200" kern="1200" dirty="0" err="1" smtClean="0">
                <a:solidFill>
                  <a:schemeClr val="tx1"/>
                </a:solidFill>
                <a:latin typeface="+mn-lt"/>
                <a:ea typeface="+mn-ea"/>
                <a:cs typeface="+mn-cs"/>
              </a:rPr>
              <a:t>Space</a:t>
            </a:r>
            <a:r>
              <a:rPr lang="es-ES" sz="1200" kern="1200" dirty="0" smtClean="0">
                <a:solidFill>
                  <a:schemeClr val="tx1"/>
                </a:solidFill>
                <a:latin typeface="+mn-lt"/>
                <a:ea typeface="+mn-ea"/>
                <a:cs typeface="+mn-cs"/>
              </a:rPr>
              <a:t> </a:t>
            </a:r>
            <a:r>
              <a:rPr lang="es-ES" sz="2600" dirty="0" err="1" smtClean="0"/>
              <a:t>MyPark</a:t>
            </a:r>
            <a:r>
              <a:rPr lang="es-ES" sz="2600" dirty="0" smtClean="0"/>
              <a:t>. Entre ellas destacar la aplicación </a:t>
            </a:r>
            <a:r>
              <a:rPr lang="es-ES" sz="2600" dirty="0" err="1" smtClean="0"/>
              <a:t>Aparkarma</a:t>
            </a:r>
            <a:r>
              <a:rPr lang="es-ES" sz="2600" baseline="0" dirty="0" smtClean="0"/>
              <a:t> que ayuda a conseguir aparcamiento online intercambiando “karma”. O la aplicación </a:t>
            </a:r>
            <a:r>
              <a:rPr lang="es-ES" sz="2600" baseline="0" dirty="0" err="1" smtClean="0"/>
              <a:t>Space</a:t>
            </a:r>
            <a:r>
              <a:rPr lang="es-ES" sz="2600" baseline="0" dirty="0" smtClean="0"/>
              <a:t> </a:t>
            </a:r>
            <a:r>
              <a:rPr lang="es-ES" sz="2600" baseline="0" dirty="0" err="1" smtClean="0"/>
              <a:t>MyPark</a:t>
            </a:r>
            <a:r>
              <a:rPr lang="es-ES" sz="2600" baseline="0" dirty="0" smtClean="0"/>
              <a:t> que se basa en sensores para saber </a:t>
            </a:r>
            <a:r>
              <a:rPr lang="es-ES" sz="1200" kern="1200" dirty="0" err="1" smtClean="0">
                <a:solidFill>
                  <a:schemeClr val="tx1"/>
                </a:solidFill>
                <a:latin typeface="+mn-lt"/>
                <a:ea typeface="+mn-ea"/>
                <a:cs typeface="+mn-cs"/>
              </a:rPr>
              <a:t>saber</a:t>
            </a:r>
            <a:r>
              <a:rPr lang="es-ES" sz="1200" kern="1200" dirty="0" smtClean="0">
                <a:solidFill>
                  <a:schemeClr val="tx1"/>
                </a:solidFill>
                <a:latin typeface="+mn-lt"/>
                <a:ea typeface="+mn-ea"/>
                <a:cs typeface="+mn-cs"/>
              </a:rPr>
              <a:t> si cerca hay una plaza está libre en ese momento</a:t>
            </a:r>
            <a:r>
              <a:rPr lang="es-ES" sz="2600" baseline="0" dirty="0" smtClean="0"/>
              <a:t>.</a:t>
            </a:r>
            <a:endParaRPr lang="es-ES" sz="2600" dirty="0" smtClean="0"/>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sz="1200" kern="1200" dirty="0" smtClean="0">
                <a:solidFill>
                  <a:schemeClr val="tx1"/>
                </a:solidFill>
                <a:latin typeface="+mn-lt"/>
                <a:ea typeface="+mn-ea"/>
                <a:cs typeface="+mn-cs"/>
              </a:rPr>
              <a:t>La mayoría</a:t>
            </a:r>
            <a:r>
              <a:rPr lang="es-ES" sz="1200" kern="1200" baseline="0" dirty="0" smtClean="0">
                <a:solidFill>
                  <a:schemeClr val="tx1"/>
                </a:solidFill>
                <a:latin typeface="+mn-lt"/>
                <a:ea typeface="+mn-ea"/>
                <a:cs typeface="+mn-cs"/>
              </a:rPr>
              <a:t> de </a:t>
            </a:r>
            <a:r>
              <a:rPr lang="es-ES" sz="1200" kern="1200" dirty="0" smtClean="0">
                <a:solidFill>
                  <a:schemeClr val="tx1"/>
                </a:solidFill>
                <a:latin typeface="+mn-lt"/>
                <a:ea typeface="+mn-ea"/>
                <a:cs typeface="+mn-cs"/>
              </a:rPr>
              <a:t>esta diversidad de aplicaciones para solucionar el tema del aparcamiento están enfocadas al negocio, por eso la</a:t>
            </a:r>
            <a:r>
              <a:rPr lang="es-ES" sz="1200" kern="1200" baseline="0" dirty="0" smtClean="0">
                <a:solidFill>
                  <a:schemeClr val="tx1"/>
                </a:solidFill>
                <a:latin typeface="+mn-lt"/>
                <a:ea typeface="+mn-ea"/>
                <a:cs typeface="+mn-cs"/>
              </a:rPr>
              <a:t> mejora que se pretende con esta aplicación es </a:t>
            </a:r>
            <a:r>
              <a:rPr lang="es-ES" sz="1200" kern="1200" dirty="0" smtClean="0">
                <a:solidFill>
                  <a:schemeClr val="tx1"/>
                </a:solidFill>
                <a:latin typeface="+mn-lt"/>
                <a:ea typeface="+mn-ea"/>
                <a:cs typeface="+mn-cs"/>
              </a:rPr>
              <a:t>que los usuarios se ayuden unos a otros en la búsqueda de aparcamiento, ya que con la experiencia</a:t>
            </a:r>
            <a:r>
              <a:rPr lang="es-ES" sz="1200" kern="1200" baseline="0" dirty="0" smtClean="0">
                <a:solidFill>
                  <a:schemeClr val="tx1"/>
                </a:solidFill>
                <a:latin typeface="+mn-lt"/>
                <a:ea typeface="+mn-ea"/>
                <a:cs typeface="+mn-cs"/>
              </a:rPr>
              <a:t> y el conocimiento de unos y las ofertas de empresas o particulares, nos puede ayudar a todos en esta problemática</a:t>
            </a:r>
            <a:r>
              <a:rPr lang="es-ES" sz="1200" kern="1200" dirty="0" smtClean="0">
                <a:solidFill>
                  <a:schemeClr val="tx1"/>
                </a:solidFill>
                <a:latin typeface="+mn-lt"/>
                <a:ea typeface="+mn-ea"/>
                <a:cs typeface="+mn-cs"/>
              </a:rPr>
              <a:t>.</a:t>
            </a:r>
            <a:endParaRPr lang="es-ES" sz="2600" dirty="0" smtClean="0"/>
          </a:p>
          <a:p>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pPr marL="342900" lvl="0" indent="-342900">
              <a:spcBef>
                <a:spcPts val="1800"/>
              </a:spcBef>
              <a:buFont typeface="Arial" pitchFamily="34" charset="0"/>
              <a:buNone/>
            </a:pPr>
            <a:r>
              <a:rPr kumimoji="0" lang="es-ES" sz="3600" b="0" i="0" u="none" strike="noStrike" kern="1200" cap="none" spc="0" normalizeH="0" baseline="0" noProof="0" dirty="0" smtClean="0">
                <a:ln>
                  <a:noFill/>
                </a:ln>
                <a:solidFill>
                  <a:schemeClr val="tx1"/>
                </a:solidFill>
                <a:effectLst/>
                <a:uLnTx/>
                <a:uFillTx/>
                <a:latin typeface="+mn-lt"/>
                <a:ea typeface="+mn-ea"/>
                <a:cs typeface="+mn-cs"/>
              </a:rPr>
              <a:t>En cuanto al estado del arte en la tecnología concreta de las aplicaciones web:</a:t>
            </a:r>
            <a:endParaRPr lang="es-ES" sz="3500" dirty="0" smtClean="0"/>
          </a:p>
          <a:p>
            <a:pPr marL="342900" lvl="0" indent="-342900">
              <a:spcBef>
                <a:spcPts val="1800"/>
              </a:spcBef>
              <a:buFont typeface="Arial" pitchFamily="34" charset="0"/>
              <a:buChar char="•"/>
            </a:pPr>
            <a:r>
              <a:rPr lang="es-ES" sz="3500" dirty="0" smtClean="0"/>
              <a:t>Existen soluciones</a:t>
            </a:r>
            <a:r>
              <a:rPr lang="es-ES" sz="3200" dirty="0" smtClean="0"/>
              <a:t>:</a:t>
            </a:r>
          </a:p>
          <a:p>
            <a:pPr marL="800100" lvl="1" indent="-436563">
              <a:spcBef>
                <a:spcPts val="1800"/>
              </a:spcBef>
              <a:buFont typeface="Wingdings" pitchFamily="2" charset="2"/>
              <a:buChar char="Ø"/>
            </a:pPr>
            <a:r>
              <a:rPr lang="es-ES" sz="2800" dirty="0" smtClean="0"/>
              <a:t>Open </a:t>
            </a:r>
            <a:r>
              <a:rPr lang="es-ES" sz="2800" dirty="0" err="1" smtClean="0"/>
              <a:t>source</a:t>
            </a:r>
            <a:r>
              <a:rPr lang="es-ES" sz="2800" dirty="0" smtClean="0"/>
              <a:t>, usando</a:t>
            </a:r>
            <a:r>
              <a:rPr lang="es-ES" sz="2800" baseline="0" dirty="0" smtClean="0"/>
              <a:t> las </a:t>
            </a:r>
            <a:r>
              <a:rPr lang="es-ES" sz="2800" baseline="0" dirty="0" err="1" smtClean="0"/>
              <a:t>tecnologias</a:t>
            </a:r>
            <a:r>
              <a:rPr lang="es-ES" sz="2800" baseline="0" dirty="0" smtClean="0"/>
              <a:t> </a:t>
            </a:r>
            <a:r>
              <a:rPr lang="es-ES" sz="2800" dirty="0" smtClean="0"/>
              <a:t>PHP en cuanto al</a:t>
            </a:r>
            <a:r>
              <a:rPr lang="es-ES" sz="2800" baseline="0" dirty="0" smtClean="0"/>
              <a:t> lenguaje de programación </a:t>
            </a:r>
            <a:r>
              <a:rPr lang="es-ES" sz="2800" dirty="0" smtClean="0"/>
              <a:t>y MySQL en cuanto al</a:t>
            </a:r>
            <a:r>
              <a:rPr lang="es-ES" sz="2800" baseline="0" dirty="0" smtClean="0"/>
              <a:t> gestor de base de datos.</a:t>
            </a:r>
            <a:endParaRPr lang="es-ES" sz="2800" dirty="0" smtClean="0"/>
          </a:p>
          <a:p>
            <a:pPr marL="800100" lvl="1" indent="-436563">
              <a:spcBef>
                <a:spcPts val="1800"/>
              </a:spcBef>
              <a:buFont typeface="Wingdings" pitchFamily="2" charset="2"/>
              <a:buChar char="Ø"/>
            </a:pPr>
            <a:r>
              <a:rPr lang="es-ES" sz="2800" dirty="0" smtClean="0"/>
              <a:t>O soluciones propietarias usando Java en cuanto a programación</a:t>
            </a:r>
            <a:r>
              <a:rPr lang="es-ES" sz="2800" baseline="0" dirty="0" smtClean="0"/>
              <a:t> </a:t>
            </a:r>
            <a:r>
              <a:rPr lang="es-ES" sz="2800" dirty="0" smtClean="0"/>
              <a:t>y Oracle como gestor de base de datos.</a:t>
            </a:r>
          </a:p>
          <a:p>
            <a:pPr marL="285750" indent="-285750">
              <a:spcBef>
                <a:spcPts val="1800"/>
              </a:spcBef>
              <a:buFont typeface="Arial" pitchFamily="34" charset="0"/>
              <a:buChar char="•"/>
            </a:pPr>
            <a:r>
              <a:rPr lang="es-ES" sz="3500" dirty="0" smtClean="0"/>
              <a:t>Se ha hecho un estudio y comparativa de todas estas</a:t>
            </a:r>
            <a:r>
              <a:rPr lang="es-ES" sz="3500" baseline="0" dirty="0" smtClean="0"/>
              <a:t> tecnologías:</a:t>
            </a:r>
            <a:endParaRPr lang="es-ES" sz="3500" dirty="0" smtClean="0"/>
          </a:p>
          <a:p>
            <a:pPr marL="742950" lvl="1" indent="-285750">
              <a:spcBef>
                <a:spcPts val="1800"/>
              </a:spcBef>
              <a:buFont typeface="Wingdings" pitchFamily="2" charset="2"/>
              <a:buChar char="Ø"/>
            </a:pPr>
            <a:r>
              <a:rPr lang="es-ES" sz="2800" dirty="0" smtClean="0"/>
              <a:t>Para</a:t>
            </a:r>
            <a:r>
              <a:rPr lang="es-ES" sz="2800" baseline="0" dirty="0" smtClean="0"/>
              <a:t> encontrar el lenguaje de programación adecuado, se ha estudiado </a:t>
            </a:r>
            <a:r>
              <a:rPr lang="es-ES" sz="2800" dirty="0" smtClean="0"/>
              <a:t>Java el cual organiza el</a:t>
            </a:r>
            <a:r>
              <a:rPr lang="es-ES" sz="2800" baseline="0" dirty="0" smtClean="0"/>
              <a:t> desarrollo en java Beans, Servlets y la parte gráfica en </a:t>
            </a:r>
            <a:r>
              <a:rPr lang="es-ES" sz="2800" baseline="0" dirty="0" err="1" smtClean="0"/>
              <a:t>JSPs.</a:t>
            </a:r>
            <a:r>
              <a:rPr lang="es-ES" sz="2800" baseline="0" dirty="0" smtClean="0"/>
              <a:t> Por otro lado se ha estudiado el lenguaje </a:t>
            </a:r>
            <a:r>
              <a:rPr lang="es-ES" sz="2800" dirty="0" smtClean="0"/>
              <a:t>PHP que es mas sencillo pero menos completo.</a:t>
            </a:r>
          </a:p>
          <a:p>
            <a:pPr marL="742950" lvl="1" indent="-285750">
              <a:spcBef>
                <a:spcPts val="1800"/>
              </a:spcBef>
              <a:buFont typeface="Wingdings" pitchFamily="2" charset="2"/>
              <a:buChar char="Ø"/>
            </a:pPr>
            <a:r>
              <a:rPr lang="es-ES" sz="2800" dirty="0" smtClean="0"/>
              <a:t>Para encontrar</a:t>
            </a:r>
            <a:r>
              <a:rPr lang="es-ES" sz="2800" baseline="0" dirty="0" smtClean="0"/>
              <a:t> una base de datos adecuada, se ha comparado </a:t>
            </a:r>
            <a:r>
              <a:rPr lang="es-ES" sz="2800" dirty="0" smtClean="0"/>
              <a:t>MySQL con</a:t>
            </a:r>
            <a:r>
              <a:rPr lang="es-ES" sz="2800" baseline="0" dirty="0" smtClean="0"/>
              <a:t> </a:t>
            </a:r>
            <a:r>
              <a:rPr lang="es-ES" sz="2800" dirty="0" smtClean="0"/>
              <a:t>Oracle, comprobando</a:t>
            </a:r>
            <a:r>
              <a:rPr lang="es-ES" sz="2800" baseline="0" dirty="0" smtClean="0"/>
              <a:t> que MySQL puede ofrecer </a:t>
            </a:r>
            <a:r>
              <a:rPr lang="es-ES" sz="1200" kern="1200" dirty="0" smtClean="0">
                <a:solidFill>
                  <a:schemeClr val="tx1"/>
                </a:solidFill>
                <a:latin typeface="+mn-lt"/>
                <a:ea typeface="+mn-ea"/>
                <a:cs typeface="+mn-cs"/>
              </a:rPr>
              <a:t>el acceso a datos completo igual que Oracle y ofrece los conectores necesarios para desarrollar aplicaciones como esta,</a:t>
            </a:r>
            <a:r>
              <a:rPr lang="es-ES" sz="1200" kern="1200" baseline="0" dirty="0" smtClean="0">
                <a:solidFill>
                  <a:schemeClr val="tx1"/>
                </a:solidFill>
                <a:latin typeface="+mn-lt"/>
                <a:ea typeface="+mn-ea"/>
                <a:cs typeface="+mn-cs"/>
              </a:rPr>
              <a:t> además de ser de software libre mientras que Oracle es propietario.</a:t>
            </a:r>
            <a:endParaRPr lang="es-ES" sz="2800" dirty="0" smtClean="0"/>
          </a:p>
          <a:p>
            <a:pPr marL="742950" lvl="1" indent="-285750">
              <a:spcBef>
                <a:spcPts val="1800"/>
              </a:spcBef>
              <a:buFont typeface="Wingdings" pitchFamily="2" charset="2"/>
              <a:buChar char="Ø"/>
            </a:pPr>
            <a:r>
              <a:rPr lang="es-ES" sz="2800" dirty="0" smtClean="0"/>
              <a:t>En</a:t>
            </a:r>
            <a:r>
              <a:rPr lang="es-ES" sz="2800" baseline="0" dirty="0" smtClean="0"/>
              <a:t> cuanto a la p</a:t>
            </a:r>
            <a:r>
              <a:rPr lang="es-ES" sz="2800" dirty="0" smtClean="0"/>
              <a:t>arte visual se encuentran las últimas tecnologías: HTML5 / CSS3 / Ajax (JavaScript) para mejorar la parte visual de la aplicación.</a:t>
            </a:r>
          </a:p>
          <a:p>
            <a:pPr lvl="0"/>
            <a:r>
              <a:rPr lang="es-ES" sz="1200" kern="1200" dirty="0" smtClean="0">
                <a:solidFill>
                  <a:schemeClr val="tx1"/>
                </a:solidFill>
                <a:latin typeface="+mn-lt"/>
                <a:ea typeface="+mn-ea"/>
                <a:cs typeface="+mn-cs"/>
              </a:rPr>
              <a:t>La opción elegida ha sido Java como lenguaje de programación y MySQL como gestor de base de datos, además de usar las últimas tecnologías para la parte visual. </a:t>
            </a:r>
            <a:endParaRPr lang="es-ES" sz="16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a:spcBef>
                <a:spcPts val="1800"/>
              </a:spcBef>
            </a:pPr>
            <a:r>
              <a:rPr lang="es-ES" sz="1200" kern="1200" dirty="0" smtClean="0">
                <a:solidFill>
                  <a:schemeClr val="tx1"/>
                </a:solidFill>
                <a:latin typeface="+mn-lt"/>
                <a:ea typeface="+mn-ea"/>
                <a:cs typeface="+mn-cs"/>
              </a:rPr>
              <a:t>Con el propósito de diseñar la solución técnica del proyecto,</a:t>
            </a:r>
            <a:r>
              <a:rPr lang="es-ES" sz="1200" kern="1200" baseline="0" dirty="0" smtClean="0">
                <a:solidFill>
                  <a:schemeClr val="tx1"/>
                </a:solidFill>
                <a:latin typeface="+mn-lt"/>
                <a:ea typeface="+mn-ea"/>
                <a:cs typeface="+mn-cs"/>
              </a:rPr>
              <a:t> se ha optado por utilizar el </a:t>
            </a:r>
            <a:r>
              <a:rPr lang="es-ES" sz="3600" dirty="0" smtClean="0"/>
              <a:t>Paradigma UML,</a:t>
            </a:r>
            <a:r>
              <a:rPr lang="es-ES" sz="3600" baseline="0" dirty="0" smtClean="0"/>
              <a:t> concretamente utilizando la herramienta de </a:t>
            </a:r>
            <a:r>
              <a:rPr lang="es-ES" sz="3600" dirty="0" smtClean="0"/>
              <a:t>Visual </a:t>
            </a:r>
            <a:r>
              <a:rPr lang="es-ES" sz="3600" dirty="0" err="1" smtClean="0"/>
              <a:t>Paradigm</a:t>
            </a:r>
            <a:r>
              <a:rPr lang="es-ES" sz="3600" dirty="0" smtClean="0"/>
              <a:t> </a:t>
            </a:r>
            <a:r>
              <a:rPr lang="es-ES" sz="3600" dirty="0" err="1" smtClean="0"/>
              <a:t>for</a:t>
            </a:r>
            <a:r>
              <a:rPr lang="es-ES" sz="3600" baseline="0" dirty="0" smtClean="0"/>
              <a:t> UML 10.1</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sz="3600" baseline="0" dirty="0" smtClean="0"/>
              <a:t>El </a:t>
            </a:r>
            <a:r>
              <a:rPr lang="es-ES" sz="1200" kern="1200" dirty="0" smtClean="0">
                <a:solidFill>
                  <a:schemeClr val="tx1"/>
                </a:solidFill>
                <a:latin typeface="+mn-lt"/>
                <a:ea typeface="+mn-ea"/>
                <a:cs typeface="+mn-cs"/>
              </a:rPr>
              <a:t>objetivo principal del diseño es describir los casos de uso integrantes en la solución de la aplicación APARBAR. Con ello se pretende dotar al sistema de autonomía para determinar los requerimientos descritos en el proyecto,</a:t>
            </a:r>
            <a:r>
              <a:rPr lang="es-ES" sz="1200" kern="1200" baseline="0" dirty="0" smtClean="0">
                <a:solidFill>
                  <a:schemeClr val="tx1"/>
                </a:solidFill>
                <a:latin typeface="+mn-lt"/>
                <a:ea typeface="+mn-ea"/>
                <a:cs typeface="+mn-cs"/>
              </a:rPr>
              <a:t> es decir:</a:t>
            </a:r>
            <a:endParaRPr lang="es-ES" sz="3600" dirty="0" smtClean="0"/>
          </a:p>
          <a:p>
            <a:pPr lvl="1" indent="-379413">
              <a:spcBef>
                <a:spcPts val="1800"/>
              </a:spcBef>
              <a:buFont typeface="Wingdings" pitchFamily="2" charset="2"/>
              <a:buChar char="Ø"/>
            </a:pPr>
            <a:r>
              <a:rPr lang="es-ES" dirty="0" smtClean="0"/>
              <a:t>se ha descrito</a:t>
            </a:r>
            <a:r>
              <a:rPr lang="es-ES" baseline="0" dirty="0" smtClean="0"/>
              <a:t> l</a:t>
            </a:r>
            <a:r>
              <a:rPr lang="es-ES" dirty="0" smtClean="0"/>
              <a:t>a lista de requerimientos,</a:t>
            </a:r>
          </a:p>
          <a:p>
            <a:pPr lvl="1" indent="-379413">
              <a:spcBef>
                <a:spcPts val="1800"/>
              </a:spcBef>
              <a:buFont typeface="Wingdings" pitchFamily="2" charset="2"/>
              <a:buChar char="Ø"/>
            </a:pPr>
            <a:r>
              <a:rPr lang="es-ES" dirty="0" smtClean="0"/>
              <a:t>y los casos de uso que </a:t>
            </a:r>
            <a:r>
              <a:rPr lang="es-ES" sz="1200" kern="1200" dirty="0" smtClean="0">
                <a:solidFill>
                  <a:schemeClr val="tx1"/>
                </a:solidFill>
                <a:latin typeface="+mn-lt"/>
                <a:ea typeface="+mn-ea"/>
                <a:cs typeface="+mn-cs"/>
              </a:rPr>
              <a:t>implementan estos requerimientos.</a:t>
            </a:r>
            <a:endParaRPr lang="es-ES" dirty="0" smtClean="0"/>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lang="es-ES" sz="1200" kern="1200" dirty="0" smtClean="0">
                <a:solidFill>
                  <a:schemeClr val="tx1"/>
                </a:solidFill>
                <a:latin typeface="+mn-lt"/>
                <a:ea typeface="+mn-ea"/>
                <a:cs typeface="+mn-cs"/>
              </a:rPr>
              <a:t>Siguiendo el paradigma UML,</a:t>
            </a:r>
            <a:r>
              <a:rPr lang="es-ES" sz="1200" kern="1200" baseline="0" dirty="0" smtClean="0">
                <a:solidFill>
                  <a:schemeClr val="tx1"/>
                </a:solidFill>
                <a:latin typeface="+mn-lt"/>
                <a:ea typeface="+mn-ea"/>
                <a:cs typeface="+mn-cs"/>
              </a:rPr>
              <a:t> se ha diseñado</a:t>
            </a:r>
            <a:r>
              <a:rPr lang="es-ES" sz="1200" kern="1200" dirty="0" smtClean="0">
                <a:solidFill>
                  <a:schemeClr val="tx1"/>
                </a:solidFill>
                <a:latin typeface="+mn-lt"/>
                <a:ea typeface="+mn-ea"/>
                <a:cs typeface="+mn-cs"/>
              </a:rPr>
              <a:t> la interfaz gráfica de usuario</a:t>
            </a:r>
            <a:r>
              <a:rPr lang="es-ES" sz="1200" kern="1200" baseline="0" dirty="0" smtClean="0">
                <a:solidFill>
                  <a:schemeClr val="tx1"/>
                </a:solidFill>
                <a:latin typeface="+mn-lt"/>
                <a:ea typeface="+mn-ea"/>
                <a:cs typeface="+mn-cs"/>
              </a:rPr>
              <a:t> describiendo cada una de las pantallas que componen la aplicación.</a:t>
            </a:r>
            <a:endParaRPr lang="es-ES" dirty="0" smtClean="0"/>
          </a:p>
        </p:txBody>
      </p:sp>
      <p:sp>
        <p:nvSpPr>
          <p:cNvPr id="4" name="3 Marcador de número de diapositiva"/>
          <p:cNvSpPr>
            <a:spLocks noGrp="1"/>
          </p:cNvSpPr>
          <p:nvPr>
            <p:ph type="sldNum" sz="quarter" idx="10"/>
          </p:nvPr>
        </p:nvSpPr>
        <p:spPr/>
        <p:txBody>
          <a:bodyPr/>
          <a:lstStyle/>
          <a:p>
            <a:fld id="{CC192DEB-2EB3-44A3-8036-15F0CF8BCF6D}"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25/06/2013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25/06/2013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25/06/2013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25/06/2013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25/06/2013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25/06/2013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25/06/2013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0" r="-100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25/06/2013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0.wav"/><Relationship Id="rId6" Type="http://schemas.openxmlformats.org/officeDocument/2006/relationships/image" Target="../media/image15.png"/><Relationship Id="rId5" Type="http://schemas.openxmlformats.org/officeDocument/2006/relationships/image" Target="../media/image3.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3" Type="http://schemas.openxmlformats.org/officeDocument/2006/relationships/notesSlide" Target="../notesSlides/notesSlide11.xm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media/audio11.wav"/><Relationship Id="rId6" Type="http://schemas.openxmlformats.org/officeDocument/2006/relationships/image" Target="../media/image18.png"/><Relationship Id="rId11" Type="http://schemas.openxmlformats.org/officeDocument/2006/relationships/image" Target="../media/image3.emf"/><Relationship Id="rId5" Type="http://schemas.openxmlformats.org/officeDocument/2006/relationships/image" Target="../media/image17.png"/><Relationship Id="rId10"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2.wav"/><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3.wav"/><Relationship Id="rId6" Type="http://schemas.openxmlformats.org/officeDocument/2006/relationships/image" Target="../media/image25.png"/><Relationship Id="rId5" Type="http://schemas.openxmlformats.org/officeDocument/2006/relationships/image" Target="../media/image3.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4.wav"/><Relationship Id="rId6" Type="http://schemas.openxmlformats.org/officeDocument/2006/relationships/image" Target="../media/image26.png"/><Relationship Id="rId5" Type="http://schemas.openxmlformats.org/officeDocument/2006/relationships/image" Target="../media/image3.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5.wav"/><Relationship Id="rId6" Type="http://schemas.openxmlformats.org/officeDocument/2006/relationships/image" Target="../media/image27.png"/><Relationship Id="rId5" Type="http://schemas.openxmlformats.org/officeDocument/2006/relationships/image" Target="../media/image3.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audio16.wav"/><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7.wav"/><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8.wav"/><Relationship Id="rId6" Type="http://schemas.openxmlformats.org/officeDocument/2006/relationships/image" Target="../media/image28.jpeg"/><Relationship Id="rId5" Type="http://schemas.openxmlformats.org/officeDocument/2006/relationships/image" Target="../media/image3.em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audio" Target="../media/audio19.wav"/><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5.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image" Target="../media/image3.emf"/><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image" Target="../media/image7.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6.xml"/><Relationship Id="rId7"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audio" Target="../media/audio6.wav"/><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audio" Target="../media/audio7.wa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audio" Target="../media/audio8.wav"/><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9.wav"/><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772816"/>
            <a:ext cx="7200800" cy="1728192"/>
          </a:xfrm>
          <a:noFill/>
          <a:ln w="38100">
            <a:solidFill>
              <a:srgbClr val="B00000"/>
            </a:solidFill>
          </a:ln>
        </p:spPr>
        <p:txBody>
          <a:bodyPr>
            <a:noAutofit/>
          </a:bodyPr>
          <a:lstStyle/>
          <a:p>
            <a:r>
              <a:rPr lang="es-ES" sz="6000" b="1" dirty="0" smtClean="0">
                <a:latin typeface="+mn-lt"/>
                <a:cs typeface="Arial" pitchFamily="34" charset="0"/>
              </a:rPr>
              <a:t>APARBAR</a:t>
            </a:r>
            <a:br>
              <a:rPr lang="es-ES" sz="6000" b="1" dirty="0" smtClean="0">
                <a:latin typeface="+mn-lt"/>
                <a:cs typeface="Arial" pitchFamily="34" charset="0"/>
              </a:rPr>
            </a:br>
            <a:r>
              <a:rPr lang="es-ES" sz="6000" dirty="0" smtClean="0">
                <a:latin typeface="+mn-lt"/>
                <a:cs typeface="Arial" pitchFamily="34" charset="0"/>
              </a:rPr>
              <a:t>Aparcar en Barcelona</a:t>
            </a:r>
            <a:endParaRPr lang="es-ES" sz="6000" dirty="0">
              <a:latin typeface="+mn-lt"/>
              <a:cs typeface="Arial" pitchFamily="34" charset="0"/>
            </a:endParaRPr>
          </a:p>
        </p:txBody>
      </p:sp>
      <p:sp>
        <p:nvSpPr>
          <p:cNvPr id="3" name="2 Subtítulo"/>
          <p:cNvSpPr>
            <a:spLocks noGrp="1"/>
          </p:cNvSpPr>
          <p:nvPr>
            <p:ph type="subTitle" idx="1"/>
          </p:nvPr>
        </p:nvSpPr>
        <p:spPr>
          <a:xfrm>
            <a:off x="1331640" y="4797152"/>
            <a:ext cx="6400800" cy="913656"/>
          </a:xfrm>
        </p:spPr>
        <p:txBody>
          <a:bodyPr>
            <a:normAutofit/>
          </a:bodyPr>
          <a:lstStyle/>
          <a:p>
            <a:r>
              <a:rPr lang="es-ES" sz="1800" dirty="0" smtClean="0">
                <a:solidFill>
                  <a:schemeClr val="tx1"/>
                </a:solidFill>
                <a:latin typeface="Arial" pitchFamily="34" charset="0"/>
                <a:cs typeface="Arial" pitchFamily="34" charset="0"/>
              </a:rPr>
              <a:t>Ingeniería Técnica de Telecomunicaciones</a:t>
            </a:r>
          </a:p>
          <a:p>
            <a:r>
              <a:rPr lang="es-ES" sz="1800" dirty="0" smtClean="0">
                <a:solidFill>
                  <a:schemeClr val="tx1"/>
                </a:solidFill>
                <a:latin typeface="Arial" pitchFamily="34" charset="0"/>
                <a:cs typeface="Arial" pitchFamily="34" charset="0"/>
              </a:rPr>
              <a:t>Estudios de Informática, Multimedia y Telecomunicación</a:t>
            </a:r>
          </a:p>
          <a:p>
            <a:endParaRPr lang="es-ES" dirty="0"/>
          </a:p>
        </p:txBody>
      </p:sp>
      <p:pic>
        <p:nvPicPr>
          <p:cNvPr id="6" name="Picture 2"/>
          <p:cNvPicPr>
            <a:picLocks noChangeAspect="1" noChangeArrowheads="1"/>
          </p:cNvPicPr>
          <p:nvPr/>
        </p:nvPicPr>
        <p:blipFill>
          <a:blip r:embed="rId4" cstate="print"/>
          <a:srcRect/>
          <a:stretch>
            <a:fillRect/>
          </a:stretch>
        </p:blipFill>
        <p:spPr bwMode="auto">
          <a:xfrm>
            <a:off x="0" y="-4992"/>
            <a:ext cx="1115616" cy="1129736"/>
          </a:xfrm>
          <a:prstGeom prst="rect">
            <a:avLst/>
          </a:prstGeom>
          <a:noFill/>
          <a:ln w="9525">
            <a:noFill/>
            <a:miter lim="800000"/>
            <a:headEnd/>
            <a:tailEnd/>
          </a:ln>
        </p:spPr>
      </p:pic>
      <p:pic>
        <p:nvPicPr>
          <p:cNvPr id="7" name="6 Imagen"/>
          <p:cNvPicPr/>
          <p:nvPr/>
        </p:nvPicPr>
        <p:blipFill>
          <a:blip r:embed="rId5" cstate="print"/>
          <a:srcRect/>
          <a:stretch>
            <a:fillRect/>
          </a:stretch>
        </p:blipFill>
        <p:spPr bwMode="auto">
          <a:xfrm>
            <a:off x="107504" y="6160343"/>
            <a:ext cx="965200" cy="581025"/>
          </a:xfrm>
          <a:prstGeom prst="rect">
            <a:avLst/>
          </a:prstGeom>
          <a:noFill/>
          <a:ln w="9525">
            <a:noFill/>
            <a:miter lim="800000"/>
            <a:headEnd/>
            <a:tailEnd/>
          </a:ln>
        </p:spPr>
      </p:pic>
      <p:sp>
        <p:nvSpPr>
          <p:cNvPr id="8" name="7 CuadroTexto"/>
          <p:cNvSpPr txBox="1"/>
          <p:nvPr/>
        </p:nvSpPr>
        <p:spPr>
          <a:xfrm>
            <a:off x="7164288" y="6237312"/>
            <a:ext cx="1979712" cy="800219"/>
          </a:xfrm>
          <a:prstGeom prst="rect">
            <a:avLst/>
          </a:prstGeom>
          <a:noFill/>
        </p:spPr>
        <p:txBody>
          <a:bodyPr wrap="square" rtlCol="0">
            <a:spAutoFit/>
          </a:bodyPr>
          <a:lstStyle/>
          <a:p>
            <a:r>
              <a:rPr lang="es-ES" sz="1400" b="1" dirty="0" smtClean="0">
                <a:latin typeface="Times New Roman" pitchFamily="18" charset="0"/>
                <a:cs typeface="Times New Roman" pitchFamily="18" charset="0"/>
              </a:rPr>
              <a:t>Fina Cara Fernández</a:t>
            </a:r>
          </a:p>
          <a:p>
            <a:r>
              <a:rPr lang="es-ES" sz="1400" b="1" dirty="0" smtClean="0">
                <a:latin typeface="Times New Roman" pitchFamily="18" charset="0"/>
                <a:cs typeface="Times New Roman" pitchFamily="18" charset="0"/>
              </a:rPr>
              <a:t>Junio de 2013</a:t>
            </a:r>
          </a:p>
          <a:p>
            <a:endParaRPr lang="es-ES" dirty="0"/>
          </a:p>
        </p:txBody>
      </p:sp>
      <p:sp>
        <p:nvSpPr>
          <p:cNvPr id="10" name="9 CuadroTexto"/>
          <p:cNvSpPr txBox="1"/>
          <p:nvPr/>
        </p:nvSpPr>
        <p:spPr>
          <a:xfrm>
            <a:off x="2663788" y="3717032"/>
            <a:ext cx="3816424" cy="923330"/>
          </a:xfrm>
          <a:prstGeom prst="rect">
            <a:avLst/>
          </a:prstGeom>
          <a:noFill/>
        </p:spPr>
        <p:txBody>
          <a:bodyPr wrap="square" rtlCol="0">
            <a:spAutoFit/>
          </a:bodyPr>
          <a:lstStyle/>
          <a:p>
            <a:r>
              <a:rPr lang="es-ES" sz="5400" dirty="0" smtClean="0">
                <a:cs typeface="Arial" pitchFamily="34" charset="0"/>
              </a:rPr>
              <a:t>Presentación</a:t>
            </a:r>
            <a:endParaRPr lang="es-ES" sz="5400" dirty="0"/>
          </a:p>
        </p:txBody>
      </p:sp>
      <p:pic>
        <p:nvPicPr>
          <p:cNvPr id="12" name="~PP4049.WAV">
            <a:hlinkClick r:id="" action="ppaction://media"/>
          </p:cNvPr>
          <p:cNvPicPr>
            <a:picLocks noRot="1" noChangeAspect="1"/>
          </p:cNvPicPr>
          <p:nvPr>
            <a:wavAudioFile r:embed="rId1" name="~PP4049.WAV"/>
          </p:nvPr>
        </p:nvPicPr>
        <p:blipFill>
          <a:blip r:embed="rId6" cstate="print"/>
          <a:stretch>
            <a:fillRect/>
          </a:stretch>
        </p:blipFill>
        <p:spPr>
          <a:xfrm>
            <a:off x="8639175" y="6353175"/>
            <a:ext cx="304800" cy="304800"/>
          </a:xfrm>
          <a:prstGeom prst="rect">
            <a:avLst/>
          </a:prstGeom>
        </p:spPr>
      </p:pic>
    </p:spTree>
  </p:cSld>
  <p:clrMapOvr>
    <a:masterClrMapping/>
  </p:clrMapOvr>
  <p:transition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srcRect/>
          <a:stretch>
            <a:fillRect/>
          </a:stretch>
        </p:blipFill>
        <p:spPr bwMode="auto">
          <a:xfrm>
            <a:off x="0" y="-4992"/>
            <a:ext cx="1115616" cy="1129736"/>
          </a:xfrm>
          <a:prstGeom prst="rect">
            <a:avLst/>
          </a:prstGeom>
          <a:noFill/>
          <a:ln w="9525">
            <a:noFill/>
            <a:miter lim="800000"/>
            <a:headEnd/>
            <a:tailEnd/>
          </a:ln>
        </p:spPr>
      </p:pic>
      <p:pic>
        <p:nvPicPr>
          <p:cNvPr id="6" name="5 Imagen"/>
          <p:cNvPicPr/>
          <p:nvPr/>
        </p:nvPicPr>
        <p:blipFill>
          <a:blip r:embed="rId5" cstate="print"/>
          <a:srcRect/>
          <a:stretch>
            <a:fillRect/>
          </a:stretch>
        </p:blipFill>
        <p:spPr bwMode="auto">
          <a:xfrm>
            <a:off x="107504" y="6160343"/>
            <a:ext cx="965200" cy="581025"/>
          </a:xfrm>
          <a:prstGeom prst="rect">
            <a:avLst/>
          </a:prstGeom>
          <a:noFill/>
          <a:ln w="9525">
            <a:noFill/>
            <a:miter lim="800000"/>
            <a:headEnd/>
            <a:tailEnd/>
          </a:ln>
        </p:spPr>
      </p:pic>
      <p:sp>
        <p:nvSpPr>
          <p:cNvPr id="7" name="6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sp>
        <p:nvSpPr>
          <p:cNvPr id="9" name="8 Título"/>
          <p:cNvSpPr>
            <a:spLocks noGrp="1"/>
          </p:cNvSpPr>
          <p:nvPr>
            <p:ph type="title"/>
          </p:nvPr>
        </p:nvSpPr>
        <p:spPr/>
        <p:txBody>
          <a:bodyPr>
            <a:normAutofit/>
          </a:bodyPr>
          <a:lstStyle/>
          <a:p>
            <a:r>
              <a:rPr lang="es-ES" b="1" dirty="0" smtClean="0"/>
              <a:t>Casos de uso</a:t>
            </a:r>
            <a:endParaRPr lang="es-ES" b="1" dirty="0"/>
          </a:p>
        </p:txBody>
      </p:sp>
      <p:sp>
        <p:nvSpPr>
          <p:cNvPr id="12" name="11 Marcador de contenido"/>
          <p:cNvSpPr>
            <a:spLocks noGrp="1"/>
          </p:cNvSpPr>
          <p:nvPr>
            <p:ph idx="1"/>
          </p:nvPr>
        </p:nvSpPr>
        <p:spPr>
          <a:xfrm>
            <a:off x="683568" y="1600200"/>
            <a:ext cx="8003232" cy="4525963"/>
          </a:xfrm>
        </p:spPr>
        <p:txBody>
          <a:bodyPr>
            <a:normAutofit/>
          </a:bodyPr>
          <a:lstStyle/>
          <a:p>
            <a:r>
              <a:rPr lang="es-ES" sz="3600" dirty="0" smtClean="0"/>
              <a:t>Diagrama de casos de uso</a:t>
            </a:r>
            <a:endParaRPr lang="es-ES" sz="3600" dirty="0"/>
          </a:p>
        </p:txBody>
      </p:sp>
      <p:pic>
        <p:nvPicPr>
          <p:cNvPr id="8" name="7 Imagen"/>
          <p:cNvPicPr/>
          <p:nvPr/>
        </p:nvPicPr>
        <p:blipFill>
          <a:blip r:embed="rId6" cstate="print"/>
          <a:srcRect/>
          <a:stretch>
            <a:fillRect/>
          </a:stretch>
        </p:blipFill>
        <p:spPr bwMode="auto">
          <a:xfrm>
            <a:off x="1696794" y="2297065"/>
            <a:ext cx="5750412" cy="3652215"/>
          </a:xfrm>
          <a:prstGeom prst="rect">
            <a:avLst/>
          </a:prstGeom>
          <a:noFill/>
          <a:ln w="9525" cap="flat">
            <a:solidFill>
              <a:schemeClr val="tx1"/>
            </a:solidFill>
            <a:miter lim="800000"/>
            <a:headEnd/>
            <a:tailEnd/>
          </a:ln>
          <a:effectLst>
            <a:outerShdw blurRad="50800" dist="50800" dir="2400000" algn="tl" rotWithShape="0">
              <a:prstClr val="black">
                <a:alpha val="40000"/>
              </a:prstClr>
            </a:outerShdw>
          </a:effectLst>
        </p:spPr>
      </p:pic>
      <p:pic>
        <p:nvPicPr>
          <p:cNvPr id="13" name="~PP330.WAV">
            <a:hlinkClick r:id="" action="ppaction://media"/>
          </p:cNvPr>
          <p:cNvPicPr>
            <a:picLocks noRot="1" noChangeAspect="1"/>
          </p:cNvPicPr>
          <p:nvPr>
            <a:wavAudioFile r:embed="rId1" name="~PP330.WAV"/>
          </p:nvPr>
        </p:nvPicPr>
        <p:blipFill>
          <a:blip r:embed="rId7" cstate="print"/>
          <a:stretch>
            <a:fillRect/>
          </a:stretch>
        </p:blipFill>
        <p:spPr>
          <a:xfrm>
            <a:off x="8639175" y="6353175"/>
            <a:ext cx="304800" cy="304800"/>
          </a:xfrm>
          <a:prstGeom prst="rect">
            <a:avLst/>
          </a:prstGeom>
        </p:spPr>
      </p:pic>
    </p:spTree>
  </p:cSld>
  <p:clrMapOvr>
    <a:masterClrMapping/>
  </p:clrMapOvr>
  <p:transition advTm="4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17 Imagen"/>
          <p:cNvPicPr/>
          <p:nvPr/>
        </p:nvPicPr>
        <p:blipFill>
          <a:blip r:embed="rId4" cstate="print"/>
          <a:srcRect/>
          <a:stretch>
            <a:fillRect/>
          </a:stretch>
        </p:blipFill>
        <p:spPr bwMode="auto">
          <a:xfrm>
            <a:off x="3851920" y="2780928"/>
            <a:ext cx="4330824" cy="2304256"/>
          </a:xfrm>
          <a:prstGeom prst="rect">
            <a:avLst/>
          </a:prstGeom>
          <a:noFill/>
          <a:ln w="9525" cap="flat">
            <a:solidFill>
              <a:schemeClr val="tx1"/>
            </a:solidFill>
            <a:miter lim="800000"/>
            <a:headEnd/>
            <a:tailEnd/>
          </a:ln>
          <a:effectLst>
            <a:outerShdw blurRad="50800" dist="50800" dir="2400000" algn="tl" rotWithShape="0">
              <a:prstClr val="black">
                <a:alpha val="40000"/>
              </a:prstClr>
            </a:outerShdw>
          </a:effectLst>
        </p:spPr>
      </p:pic>
      <p:pic>
        <p:nvPicPr>
          <p:cNvPr id="17" name="16 Imagen"/>
          <p:cNvPicPr/>
          <p:nvPr/>
        </p:nvPicPr>
        <p:blipFill>
          <a:blip r:embed="rId5" cstate="print"/>
          <a:srcRect/>
          <a:stretch>
            <a:fillRect/>
          </a:stretch>
        </p:blipFill>
        <p:spPr bwMode="auto">
          <a:xfrm>
            <a:off x="1041385" y="3645024"/>
            <a:ext cx="4610735" cy="2415789"/>
          </a:xfrm>
          <a:prstGeom prst="rect">
            <a:avLst/>
          </a:prstGeom>
          <a:noFill/>
          <a:ln w="9525" cap="flat">
            <a:solidFill>
              <a:schemeClr val="tx1"/>
            </a:solidFill>
            <a:miter lim="800000"/>
            <a:headEnd/>
            <a:tailEnd/>
          </a:ln>
          <a:effectLst>
            <a:outerShdw blurRad="50800" dist="50800" dir="2400000" algn="tl" rotWithShape="0">
              <a:prstClr val="black">
                <a:alpha val="40000"/>
              </a:prstClr>
            </a:outerShdw>
          </a:effectLst>
        </p:spPr>
      </p:pic>
      <p:pic>
        <p:nvPicPr>
          <p:cNvPr id="15" name="14 Imagen"/>
          <p:cNvPicPr/>
          <p:nvPr/>
        </p:nvPicPr>
        <p:blipFill>
          <a:blip r:embed="rId6" cstate="print"/>
          <a:srcRect/>
          <a:stretch>
            <a:fillRect/>
          </a:stretch>
        </p:blipFill>
        <p:spPr bwMode="auto">
          <a:xfrm>
            <a:off x="2771800" y="4365104"/>
            <a:ext cx="4320480" cy="2232248"/>
          </a:xfrm>
          <a:prstGeom prst="rect">
            <a:avLst/>
          </a:prstGeom>
          <a:noFill/>
          <a:ln w="9525" cap="flat">
            <a:solidFill>
              <a:schemeClr val="tx1"/>
            </a:solidFill>
            <a:miter lim="800000"/>
            <a:headEnd/>
            <a:tailEnd/>
          </a:ln>
          <a:effectLst>
            <a:outerShdw blurRad="50800" dist="50800" dir="2400000" algn="tl" rotWithShape="0">
              <a:prstClr val="black">
                <a:alpha val="40000"/>
              </a:prstClr>
            </a:outerShdw>
          </a:effectLst>
        </p:spPr>
      </p:pic>
      <p:pic>
        <p:nvPicPr>
          <p:cNvPr id="14" name="13 Imagen"/>
          <p:cNvPicPr/>
          <p:nvPr/>
        </p:nvPicPr>
        <p:blipFill>
          <a:blip r:embed="rId7" cstate="print"/>
          <a:srcRect/>
          <a:stretch>
            <a:fillRect/>
          </a:stretch>
        </p:blipFill>
        <p:spPr bwMode="auto">
          <a:xfrm>
            <a:off x="4572000" y="3501008"/>
            <a:ext cx="4176464" cy="2232248"/>
          </a:xfrm>
          <a:prstGeom prst="rect">
            <a:avLst/>
          </a:prstGeom>
          <a:noFill/>
          <a:ln w="9525" cap="flat">
            <a:solidFill>
              <a:schemeClr val="tx1"/>
            </a:solidFill>
            <a:miter lim="800000"/>
            <a:headEnd/>
            <a:tailEnd/>
          </a:ln>
          <a:effectLst>
            <a:outerShdw blurRad="50800" dist="50800" dir="2400000" algn="tl" rotWithShape="0">
              <a:prstClr val="black">
                <a:alpha val="40000"/>
              </a:prstClr>
            </a:outerShdw>
          </a:effectLst>
        </p:spPr>
      </p:pic>
      <p:pic>
        <p:nvPicPr>
          <p:cNvPr id="13" name="12 Imagen"/>
          <p:cNvPicPr/>
          <p:nvPr/>
        </p:nvPicPr>
        <p:blipFill>
          <a:blip r:embed="rId8" cstate="print"/>
          <a:srcRect/>
          <a:stretch>
            <a:fillRect/>
          </a:stretch>
        </p:blipFill>
        <p:spPr bwMode="auto">
          <a:xfrm>
            <a:off x="539552" y="1484784"/>
            <a:ext cx="4176464" cy="2232248"/>
          </a:xfrm>
          <a:prstGeom prst="rect">
            <a:avLst/>
          </a:prstGeom>
          <a:noFill/>
          <a:ln w="9525" cap="flat">
            <a:solidFill>
              <a:schemeClr val="tx1"/>
            </a:solidFill>
            <a:miter lim="800000"/>
            <a:headEnd/>
            <a:tailEnd/>
          </a:ln>
          <a:effectLst>
            <a:outerShdw blurRad="50800" dist="50800" dir="2400000" algn="tl" rotWithShape="0">
              <a:prstClr val="black">
                <a:alpha val="40000"/>
              </a:prstClr>
            </a:outerShdw>
          </a:effectLst>
        </p:spPr>
      </p:pic>
      <p:pic>
        <p:nvPicPr>
          <p:cNvPr id="16" name="15 Imagen"/>
          <p:cNvPicPr/>
          <p:nvPr/>
        </p:nvPicPr>
        <p:blipFill>
          <a:blip r:embed="rId9" cstate="print"/>
          <a:srcRect/>
          <a:stretch>
            <a:fillRect/>
          </a:stretch>
        </p:blipFill>
        <p:spPr bwMode="auto">
          <a:xfrm>
            <a:off x="774179" y="2780929"/>
            <a:ext cx="4517901" cy="2160240"/>
          </a:xfrm>
          <a:prstGeom prst="rect">
            <a:avLst/>
          </a:prstGeom>
          <a:noFill/>
          <a:ln w="9525" cap="flat">
            <a:solidFill>
              <a:schemeClr val="tx1"/>
            </a:solidFill>
            <a:miter lim="800000"/>
            <a:headEnd/>
            <a:tailEnd/>
          </a:ln>
          <a:effectLst>
            <a:outerShdw blurRad="50800" dist="50800" dir="2400000" algn="tl" rotWithShape="0">
              <a:prstClr val="black">
                <a:alpha val="40000"/>
              </a:prstClr>
            </a:outerShdw>
          </a:effectLst>
        </p:spPr>
      </p:pic>
      <p:pic>
        <p:nvPicPr>
          <p:cNvPr id="5" name="Picture 2"/>
          <p:cNvPicPr>
            <a:picLocks noChangeAspect="1" noChangeArrowheads="1"/>
          </p:cNvPicPr>
          <p:nvPr/>
        </p:nvPicPr>
        <p:blipFill>
          <a:blip r:embed="rId10" cstate="print"/>
          <a:srcRect/>
          <a:stretch>
            <a:fillRect/>
          </a:stretch>
        </p:blipFill>
        <p:spPr bwMode="auto">
          <a:xfrm>
            <a:off x="0" y="-4992"/>
            <a:ext cx="1115616" cy="1129736"/>
          </a:xfrm>
          <a:prstGeom prst="rect">
            <a:avLst/>
          </a:prstGeom>
          <a:noFill/>
          <a:ln w="9525">
            <a:noFill/>
            <a:miter lim="800000"/>
            <a:headEnd/>
            <a:tailEnd/>
          </a:ln>
        </p:spPr>
      </p:pic>
      <p:pic>
        <p:nvPicPr>
          <p:cNvPr id="6" name="5 Imagen"/>
          <p:cNvPicPr/>
          <p:nvPr/>
        </p:nvPicPr>
        <p:blipFill>
          <a:blip r:embed="rId11" cstate="print"/>
          <a:srcRect/>
          <a:stretch>
            <a:fillRect/>
          </a:stretch>
        </p:blipFill>
        <p:spPr bwMode="auto">
          <a:xfrm>
            <a:off x="107504" y="6160343"/>
            <a:ext cx="965200" cy="581025"/>
          </a:xfrm>
          <a:prstGeom prst="rect">
            <a:avLst/>
          </a:prstGeom>
          <a:noFill/>
          <a:ln w="9525">
            <a:noFill/>
            <a:miter lim="800000"/>
            <a:headEnd/>
            <a:tailEnd/>
          </a:ln>
        </p:spPr>
      </p:pic>
      <p:sp>
        <p:nvSpPr>
          <p:cNvPr id="7" name="6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sp>
        <p:nvSpPr>
          <p:cNvPr id="9" name="8 Título"/>
          <p:cNvSpPr>
            <a:spLocks noGrp="1"/>
          </p:cNvSpPr>
          <p:nvPr>
            <p:ph type="title"/>
          </p:nvPr>
        </p:nvSpPr>
        <p:spPr/>
        <p:txBody>
          <a:bodyPr>
            <a:normAutofit/>
          </a:bodyPr>
          <a:lstStyle/>
          <a:p>
            <a:r>
              <a:rPr lang="es-ES" b="1" dirty="0" smtClean="0"/>
              <a:t>Interfaz gráfica de usuario</a:t>
            </a:r>
            <a:endParaRPr lang="es-ES" b="1" dirty="0"/>
          </a:p>
        </p:txBody>
      </p:sp>
      <p:pic>
        <p:nvPicPr>
          <p:cNvPr id="10" name="9 Imagen"/>
          <p:cNvPicPr/>
          <p:nvPr/>
        </p:nvPicPr>
        <p:blipFill>
          <a:blip r:embed="rId12" cstate="print"/>
          <a:srcRect/>
          <a:stretch>
            <a:fillRect/>
          </a:stretch>
        </p:blipFill>
        <p:spPr bwMode="auto">
          <a:xfrm>
            <a:off x="4499992" y="1196752"/>
            <a:ext cx="4248472" cy="2160240"/>
          </a:xfrm>
          <a:prstGeom prst="rect">
            <a:avLst/>
          </a:prstGeom>
          <a:noFill/>
          <a:ln w="9525" cap="flat">
            <a:solidFill>
              <a:schemeClr val="tx1"/>
            </a:solidFill>
            <a:miter lim="800000"/>
            <a:headEnd/>
            <a:tailEnd/>
          </a:ln>
          <a:effectLst>
            <a:outerShdw blurRad="50800" dist="50800" dir="2400000" algn="tl" rotWithShape="0">
              <a:prstClr val="black">
                <a:alpha val="40000"/>
              </a:prstClr>
            </a:outerShdw>
          </a:effectLst>
        </p:spPr>
      </p:pic>
      <p:pic>
        <p:nvPicPr>
          <p:cNvPr id="11" name="10 Imagen"/>
          <p:cNvPicPr/>
          <p:nvPr/>
        </p:nvPicPr>
        <p:blipFill>
          <a:blip r:embed="rId13" cstate="print"/>
          <a:srcRect/>
          <a:stretch>
            <a:fillRect/>
          </a:stretch>
        </p:blipFill>
        <p:spPr bwMode="auto">
          <a:xfrm>
            <a:off x="1763688" y="2132856"/>
            <a:ext cx="5328592" cy="3168352"/>
          </a:xfrm>
          <a:prstGeom prst="rect">
            <a:avLst/>
          </a:prstGeom>
          <a:noFill/>
          <a:ln w="9525" cap="flat">
            <a:solidFill>
              <a:schemeClr val="tx1"/>
            </a:solidFill>
            <a:miter lim="800000"/>
            <a:headEnd/>
            <a:tailEnd/>
          </a:ln>
          <a:effectLst>
            <a:outerShdw blurRad="50800" dist="50800" dir="2400000" algn="tl" rotWithShape="0">
              <a:prstClr val="black">
                <a:alpha val="40000"/>
              </a:prstClr>
            </a:outerShdw>
          </a:effectLst>
        </p:spPr>
      </p:pic>
      <p:pic>
        <p:nvPicPr>
          <p:cNvPr id="20" name="~PP989.WAV">
            <a:hlinkClick r:id="" action="ppaction://media"/>
          </p:cNvPr>
          <p:cNvPicPr>
            <a:picLocks noRot="1" noChangeAspect="1"/>
          </p:cNvPicPr>
          <p:nvPr>
            <a:wavAudioFile r:embed="rId1" name="~PP989.WAV"/>
          </p:nvPr>
        </p:nvPicPr>
        <p:blipFill>
          <a:blip r:embed="rId14" cstate="print"/>
          <a:stretch>
            <a:fillRect/>
          </a:stretch>
        </p:blipFill>
        <p:spPr>
          <a:xfrm>
            <a:off x="8639175" y="6353175"/>
            <a:ext cx="304800" cy="304800"/>
          </a:xfrm>
          <a:prstGeom prst="rect">
            <a:avLst/>
          </a:prstGeom>
        </p:spPr>
      </p:pic>
    </p:spTree>
  </p:cSld>
  <p:clrMapOvr>
    <a:masterClrMapping/>
  </p:clrMapOvr>
  <p:transition advTm="6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p:cNvPicPr>
            <a:picLocks noChangeAspect="1" noChangeArrowheads="1"/>
          </p:cNvPicPr>
          <p:nvPr/>
        </p:nvPicPr>
        <p:blipFill>
          <a:blip r:embed="rId4" cstate="print"/>
          <a:srcRect/>
          <a:stretch>
            <a:fillRect/>
          </a:stretch>
        </p:blipFill>
        <p:spPr bwMode="auto">
          <a:xfrm>
            <a:off x="1197818" y="2492896"/>
            <a:ext cx="6686550" cy="3038475"/>
          </a:xfrm>
          <a:prstGeom prst="rect">
            <a:avLst/>
          </a:prstGeom>
          <a:noFill/>
          <a:ln w="9525">
            <a:noFill/>
            <a:miter lim="800000"/>
            <a:headEnd/>
            <a:tailEnd/>
          </a:ln>
        </p:spPr>
      </p:pic>
      <p:pic>
        <p:nvPicPr>
          <p:cNvPr id="4" name="3 Imagen"/>
          <p:cNvPicPr/>
          <p:nvPr/>
        </p:nvPicPr>
        <p:blipFill>
          <a:blip r:embed="rId5" cstate="print"/>
          <a:srcRect/>
          <a:stretch>
            <a:fillRect/>
          </a:stretch>
        </p:blipFill>
        <p:spPr bwMode="auto">
          <a:xfrm>
            <a:off x="107504" y="6160343"/>
            <a:ext cx="965200" cy="581025"/>
          </a:xfrm>
          <a:prstGeom prst="rect">
            <a:avLst/>
          </a:prstGeom>
          <a:noFill/>
          <a:ln w="9525">
            <a:noFill/>
            <a:miter lim="800000"/>
            <a:headEnd/>
            <a:tailEnd/>
          </a:ln>
        </p:spPr>
      </p:pic>
      <p:sp>
        <p:nvSpPr>
          <p:cNvPr id="5" name="4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pic>
        <p:nvPicPr>
          <p:cNvPr id="1026" name="Picture 2"/>
          <p:cNvPicPr>
            <a:picLocks noChangeAspect="1" noChangeArrowheads="1"/>
          </p:cNvPicPr>
          <p:nvPr/>
        </p:nvPicPr>
        <p:blipFill>
          <a:blip r:embed="rId6" cstate="print"/>
          <a:srcRect/>
          <a:stretch>
            <a:fillRect/>
          </a:stretch>
        </p:blipFill>
        <p:spPr bwMode="auto">
          <a:xfrm>
            <a:off x="0" y="-4992"/>
            <a:ext cx="1115616" cy="1129736"/>
          </a:xfrm>
          <a:prstGeom prst="rect">
            <a:avLst/>
          </a:prstGeom>
          <a:noFill/>
          <a:ln w="9525">
            <a:noFill/>
            <a:miter lim="800000"/>
            <a:headEnd/>
            <a:tailEnd/>
          </a:ln>
        </p:spPr>
      </p:pic>
      <p:sp>
        <p:nvSpPr>
          <p:cNvPr id="6" name="5 Título"/>
          <p:cNvSpPr>
            <a:spLocks noGrp="1"/>
          </p:cNvSpPr>
          <p:nvPr>
            <p:ph type="title"/>
          </p:nvPr>
        </p:nvSpPr>
        <p:spPr/>
        <p:txBody>
          <a:bodyPr>
            <a:normAutofit/>
          </a:bodyPr>
          <a:lstStyle/>
          <a:p>
            <a:r>
              <a:rPr lang="es-ES" b="1" dirty="0" smtClean="0"/>
              <a:t>Implementación</a:t>
            </a:r>
            <a:endParaRPr lang="es-ES" b="1" dirty="0"/>
          </a:p>
        </p:txBody>
      </p:sp>
      <p:sp>
        <p:nvSpPr>
          <p:cNvPr id="8" name="7 Marcador de contenido"/>
          <p:cNvSpPr>
            <a:spLocks noGrp="1"/>
          </p:cNvSpPr>
          <p:nvPr>
            <p:ph idx="1"/>
          </p:nvPr>
        </p:nvSpPr>
        <p:spPr>
          <a:xfrm>
            <a:off x="755576" y="1600201"/>
            <a:ext cx="7776864" cy="4493096"/>
          </a:xfrm>
        </p:spPr>
        <p:txBody>
          <a:bodyPr>
            <a:normAutofit/>
          </a:bodyPr>
          <a:lstStyle/>
          <a:p>
            <a:pPr>
              <a:spcBef>
                <a:spcPts val="1800"/>
              </a:spcBef>
            </a:pPr>
            <a:r>
              <a:rPr lang="es-ES" sz="3600" b="1" dirty="0" smtClean="0"/>
              <a:t>Arquitectura J2EE</a:t>
            </a:r>
            <a:endParaRPr lang="es-ES" sz="3600" dirty="0" smtClean="0"/>
          </a:p>
        </p:txBody>
      </p:sp>
      <p:cxnSp>
        <p:nvCxnSpPr>
          <p:cNvPr id="20" name="19 Conector recto de flecha"/>
          <p:cNvCxnSpPr/>
          <p:nvPr/>
        </p:nvCxnSpPr>
        <p:spPr>
          <a:xfrm>
            <a:off x="6228184" y="4077072"/>
            <a:ext cx="432048"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6876256" y="4797152"/>
            <a:ext cx="1008112" cy="307777"/>
          </a:xfrm>
          <a:prstGeom prst="rect">
            <a:avLst/>
          </a:prstGeom>
          <a:noFill/>
        </p:spPr>
        <p:txBody>
          <a:bodyPr wrap="square" rtlCol="0">
            <a:spAutoFit/>
          </a:bodyPr>
          <a:lstStyle/>
          <a:p>
            <a:r>
              <a:rPr lang="es-ES" sz="1400" b="1" dirty="0" smtClean="0">
                <a:latin typeface="Times New Roman" pitchFamily="18" charset="0"/>
                <a:cs typeface="Times New Roman" pitchFamily="18" charset="0"/>
              </a:rPr>
              <a:t>MySQL</a:t>
            </a:r>
            <a:endParaRPr lang="es-ES" sz="1400" b="1" dirty="0">
              <a:latin typeface="Times New Roman" pitchFamily="18" charset="0"/>
              <a:cs typeface="Times New Roman" pitchFamily="18" charset="0"/>
            </a:endParaRPr>
          </a:p>
        </p:txBody>
      </p:sp>
      <p:cxnSp>
        <p:nvCxnSpPr>
          <p:cNvPr id="23" name="22 Conector recto de flecha"/>
          <p:cNvCxnSpPr/>
          <p:nvPr/>
        </p:nvCxnSpPr>
        <p:spPr>
          <a:xfrm>
            <a:off x="2411760" y="3789040"/>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a:off x="2411760" y="4293096"/>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2411760" y="3385275"/>
            <a:ext cx="720080" cy="403765"/>
          </a:xfrm>
          <a:prstGeom prst="rect">
            <a:avLst/>
          </a:prstGeom>
          <a:noFill/>
        </p:spPr>
        <p:txBody>
          <a:bodyPr wrap="square" rtlCol="0">
            <a:spAutoFit/>
          </a:bodyPr>
          <a:lstStyle/>
          <a:p>
            <a:pPr>
              <a:lnSpc>
                <a:spcPts val="1200"/>
              </a:lnSpc>
            </a:pPr>
            <a:r>
              <a:rPr lang="es-ES" sz="1200" dirty="0" smtClean="0">
                <a:latin typeface="Times New Roman" pitchFamily="18" charset="0"/>
                <a:cs typeface="Times New Roman" pitchFamily="18" charset="0"/>
              </a:rPr>
              <a:t>HTTP</a:t>
            </a:r>
          </a:p>
          <a:p>
            <a:pPr>
              <a:lnSpc>
                <a:spcPts val="1200"/>
              </a:lnSpc>
            </a:pPr>
            <a:r>
              <a:rPr lang="es-ES" sz="1400" dirty="0" err="1" smtClean="0">
                <a:latin typeface="Times New Roman" pitchFamily="18" charset="0"/>
                <a:cs typeface="Times New Roman" pitchFamily="18" charset="0"/>
              </a:rPr>
              <a:t>request</a:t>
            </a:r>
            <a:endParaRPr lang="es-ES" sz="1400" dirty="0">
              <a:latin typeface="Times New Roman" pitchFamily="18" charset="0"/>
              <a:cs typeface="Times New Roman" pitchFamily="18" charset="0"/>
            </a:endParaRPr>
          </a:p>
        </p:txBody>
      </p:sp>
      <p:sp>
        <p:nvSpPr>
          <p:cNvPr id="29" name="28 CuadroTexto"/>
          <p:cNvSpPr txBox="1"/>
          <p:nvPr/>
        </p:nvSpPr>
        <p:spPr>
          <a:xfrm>
            <a:off x="2555776" y="3892986"/>
            <a:ext cx="936104" cy="400110"/>
          </a:xfrm>
          <a:prstGeom prst="rect">
            <a:avLst/>
          </a:prstGeom>
          <a:noFill/>
        </p:spPr>
        <p:txBody>
          <a:bodyPr wrap="square" rtlCol="0">
            <a:spAutoFit/>
          </a:bodyPr>
          <a:lstStyle/>
          <a:p>
            <a:pPr>
              <a:lnSpc>
                <a:spcPts val="1200"/>
              </a:lnSpc>
            </a:pPr>
            <a:r>
              <a:rPr lang="es-ES" sz="1200" dirty="0" smtClean="0">
                <a:latin typeface="Times New Roman" pitchFamily="18" charset="0"/>
                <a:cs typeface="Times New Roman" pitchFamily="18" charset="0"/>
              </a:rPr>
              <a:t>HTTP</a:t>
            </a:r>
          </a:p>
          <a:p>
            <a:pPr>
              <a:lnSpc>
                <a:spcPts val="1200"/>
              </a:lnSpc>
            </a:pPr>
            <a:r>
              <a:rPr lang="es-ES" sz="1400" dirty="0" smtClean="0">
                <a:latin typeface="Times New Roman" pitchFamily="18" charset="0"/>
                <a:cs typeface="Times New Roman" pitchFamily="18" charset="0"/>
              </a:rPr>
              <a:t>response</a:t>
            </a:r>
            <a:endParaRPr lang="es-ES" sz="1400" dirty="0">
              <a:latin typeface="Times New Roman" pitchFamily="18" charset="0"/>
              <a:cs typeface="Times New Roman" pitchFamily="18" charset="0"/>
            </a:endParaRPr>
          </a:p>
        </p:txBody>
      </p:sp>
      <p:sp>
        <p:nvSpPr>
          <p:cNvPr id="30" name="29 CuadroTexto"/>
          <p:cNvSpPr txBox="1"/>
          <p:nvPr/>
        </p:nvSpPr>
        <p:spPr>
          <a:xfrm>
            <a:off x="1475656" y="4725144"/>
            <a:ext cx="936104" cy="307777"/>
          </a:xfrm>
          <a:prstGeom prst="rect">
            <a:avLst/>
          </a:prstGeom>
          <a:noFill/>
        </p:spPr>
        <p:txBody>
          <a:bodyPr wrap="square" rtlCol="0">
            <a:spAutoFit/>
          </a:bodyPr>
          <a:lstStyle/>
          <a:p>
            <a:r>
              <a:rPr lang="es-ES" sz="1400" b="1" dirty="0" smtClean="0">
                <a:latin typeface="Times New Roman" pitchFamily="18" charset="0"/>
                <a:cs typeface="Times New Roman" pitchFamily="18" charset="0"/>
              </a:rPr>
              <a:t>Browser</a:t>
            </a:r>
            <a:endParaRPr lang="es-ES" sz="1400" b="1" dirty="0">
              <a:latin typeface="Times New Roman" pitchFamily="18" charset="0"/>
              <a:cs typeface="Times New Roman" pitchFamily="18" charset="0"/>
            </a:endParaRPr>
          </a:p>
        </p:txBody>
      </p:sp>
      <p:pic>
        <p:nvPicPr>
          <p:cNvPr id="19" name="~PP3628.WAV">
            <a:hlinkClick r:id="" action="ppaction://media"/>
          </p:cNvPr>
          <p:cNvPicPr>
            <a:picLocks noRot="1" noChangeAspect="1"/>
          </p:cNvPicPr>
          <p:nvPr>
            <a:wavAudioFile r:embed="rId1" name="~PP3628.WAV"/>
          </p:nvPr>
        </p:nvPicPr>
        <p:blipFill>
          <a:blip r:embed="rId7" cstate="print"/>
          <a:stretch>
            <a:fillRect/>
          </a:stretch>
        </p:blipFill>
        <p:spPr>
          <a:xfrm>
            <a:off x="8639175" y="6353175"/>
            <a:ext cx="304800" cy="304800"/>
          </a:xfrm>
          <a:prstGeom prst="rect">
            <a:avLst/>
          </a:prstGeom>
        </p:spPr>
      </p:pic>
    </p:spTree>
  </p:cSld>
  <p:clrMapOvr>
    <a:masterClrMapping/>
  </p:clrMapOvr>
  <p:transition advTm="4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srcRect/>
          <a:stretch>
            <a:fillRect/>
          </a:stretch>
        </p:blipFill>
        <p:spPr bwMode="auto">
          <a:xfrm>
            <a:off x="0" y="-4992"/>
            <a:ext cx="1115616" cy="1129736"/>
          </a:xfrm>
          <a:prstGeom prst="rect">
            <a:avLst/>
          </a:prstGeom>
          <a:noFill/>
          <a:ln w="9525">
            <a:noFill/>
            <a:miter lim="800000"/>
            <a:headEnd/>
            <a:tailEnd/>
          </a:ln>
        </p:spPr>
      </p:pic>
      <p:pic>
        <p:nvPicPr>
          <p:cNvPr id="6" name="5 Imagen"/>
          <p:cNvPicPr/>
          <p:nvPr/>
        </p:nvPicPr>
        <p:blipFill>
          <a:blip r:embed="rId5" cstate="print"/>
          <a:srcRect/>
          <a:stretch>
            <a:fillRect/>
          </a:stretch>
        </p:blipFill>
        <p:spPr bwMode="auto">
          <a:xfrm>
            <a:off x="107504" y="6160343"/>
            <a:ext cx="965200" cy="581025"/>
          </a:xfrm>
          <a:prstGeom prst="rect">
            <a:avLst/>
          </a:prstGeom>
          <a:noFill/>
          <a:ln w="9525">
            <a:noFill/>
            <a:miter lim="800000"/>
            <a:headEnd/>
            <a:tailEnd/>
          </a:ln>
        </p:spPr>
      </p:pic>
      <p:sp>
        <p:nvSpPr>
          <p:cNvPr id="7" name="6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sp>
        <p:nvSpPr>
          <p:cNvPr id="9" name="8 Título"/>
          <p:cNvSpPr>
            <a:spLocks noGrp="1"/>
          </p:cNvSpPr>
          <p:nvPr>
            <p:ph type="title"/>
          </p:nvPr>
        </p:nvSpPr>
        <p:spPr/>
        <p:txBody>
          <a:bodyPr>
            <a:normAutofit/>
          </a:bodyPr>
          <a:lstStyle/>
          <a:p>
            <a:r>
              <a:rPr lang="es-ES" b="1" dirty="0" smtClean="0"/>
              <a:t>Modelo de datos</a:t>
            </a:r>
            <a:endParaRPr lang="es-ES" b="1" dirty="0"/>
          </a:p>
        </p:txBody>
      </p:sp>
      <p:sp>
        <p:nvSpPr>
          <p:cNvPr id="10" name="9 Marcador de contenido"/>
          <p:cNvSpPr>
            <a:spLocks noGrp="1"/>
          </p:cNvSpPr>
          <p:nvPr>
            <p:ph idx="1"/>
          </p:nvPr>
        </p:nvSpPr>
        <p:spPr>
          <a:xfrm>
            <a:off x="683568" y="1600200"/>
            <a:ext cx="8003232" cy="4525963"/>
          </a:xfrm>
        </p:spPr>
        <p:txBody>
          <a:bodyPr>
            <a:noAutofit/>
          </a:bodyPr>
          <a:lstStyle/>
          <a:p>
            <a:pPr>
              <a:spcBef>
                <a:spcPts val="1800"/>
              </a:spcBef>
            </a:pPr>
            <a:r>
              <a:rPr lang="es-ES" sz="3600" dirty="0" smtClean="0"/>
              <a:t>Diagrama de entidades</a:t>
            </a:r>
          </a:p>
          <a:p>
            <a:pPr>
              <a:spcBef>
                <a:spcPts val="1800"/>
              </a:spcBef>
            </a:pPr>
            <a:endParaRPr lang="es-ES" dirty="0" smtClean="0"/>
          </a:p>
          <a:p>
            <a:pPr>
              <a:spcBef>
                <a:spcPts val="1800"/>
              </a:spcBef>
            </a:pPr>
            <a:endParaRPr lang="es-ES" dirty="0" smtClean="0"/>
          </a:p>
          <a:p>
            <a:pPr>
              <a:spcBef>
                <a:spcPts val="1800"/>
              </a:spcBef>
            </a:pPr>
            <a:endParaRPr lang="es-ES" dirty="0" smtClean="0"/>
          </a:p>
          <a:p>
            <a:pPr>
              <a:spcBef>
                <a:spcPts val="1800"/>
              </a:spcBef>
            </a:pPr>
            <a:endParaRPr lang="es-ES" dirty="0" smtClean="0"/>
          </a:p>
          <a:p>
            <a:pPr lvl="1" indent="-379413">
              <a:spcBef>
                <a:spcPts val="1800"/>
              </a:spcBef>
              <a:buFont typeface="Wingdings" pitchFamily="2" charset="2"/>
              <a:buChar char="Ø"/>
            </a:pPr>
            <a:r>
              <a:rPr lang="es-ES" dirty="0" smtClean="0"/>
              <a:t>Características, campos, tipos, claves primarias, secundarias y referenciales </a:t>
            </a:r>
            <a:endParaRPr lang="es-ES" dirty="0"/>
          </a:p>
        </p:txBody>
      </p:sp>
      <p:pic>
        <p:nvPicPr>
          <p:cNvPr id="8" name="7 Imagen"/>
          <p:cNvPicPr/>
          <p:nvPr/>
        </p:nvPicPr>
        <p:blipFill>
          <a:blip r:embed="rId6" cstate="print"/>
          <a:srcRect/>
          <a:stretch>
            <a:fillRect/>
          </a:stretch>
        </p:blipFill>
        <p:spPr bwMode="auto">
          <a:xfrm>
            <a:off x="1943708" y="2276872"/>
            <a:ext cx="5256584" cy="2664296"/>
          </a:xfrm>
          <a:prstGeom prst="rect">
            <a:avLst/>
          </a:prstGeom>
          <a:noFill/>
          <a:ln w="9525" cap="flat">
            <a:solidFill>
              <a:schemeClr val="tx1"/>
            </a:solidFill>
            <a:miter lim="800000"/>
            <a:headEnd/>
            <a:tailEnd/>
          </a:ln>
          <a:effectLst>
            <a:outerShdw blurRad="50800" dist="50800" dir="2400000" algn="tl" rotWithShape="0">
              <a:prstClr val="black">
                <a:alpha val="40000"/>
              </a:prstClr>
            </a:outerShdw>
          </a:effectLst>
        </p:spPr>
      </p:pic>
      <p:pic>
        <p:nvPicPr>
          <p:cNvPr id="14" name="~PP2318.WAV">
            <a:hlinkClick r:id="" action="ppaction://media"/>
          </p:cNvPr>
          <p:cNvPicPr>
            <a:picLocks noRot="1" noChangeAspect="1"/>
          </p:cNvPicPr>
          <p:nvPr>
            <a:wavAudioFile r:embed="rId1" name="~PP2318.WAV"/>
          </p:nvPr>
        </p:nvPicPr>
        <p:blipFill>
          <a:blip r:embed="rId7" cstate="print"/>
          <a:stretch>
            <a:fillRect/>
          </a:stretch>
        </p:blipFill>
        <p:spPr>
          <a:xfrm>
            <a:off x="8639175" y="6353175"/>
            <a:ext cx="304800" cy="304800"/>
          </a:xfrm>
          <a:prstGeom prst="rect">
            <a:avLst/>
          </a:prstGeom>
        </p:spPr>
      </p:pic>
    </p:spTree>
  </p:cSld>
  <p:clrMapOvr>
    <a:masterClrMapping/>
  </p:clrMapOvr>
  <p:transition advTm="5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srcRect/>
          <a:stretch>
            <a:fillRect/>
          </a:stretch>
        </p:blipFill>
        <p:spPr bwMode="auto">
          <a:xfrm>
            <a:off x="0" y="-4992"/>
            <a:ext cx="1115616" cy="1129736"/>
          </a:xfrm>
          <a:prstGeom prst="rect">
            <a:avLst/>
          </a:prstGeom>
          <a:noFill/>
          <a:ln w="9525">
            <a:noFill/>
            <a:miter lim="800000"/>
            <a:headEnd/>
            <a:tailEnd/>
          </a:ln>
        </p:spPr>
      </p:pic>
      <p:pic>
        <p:nvPicPr>
          <p:cNvPr id="6" name="5 Imagen"/>
          <p:cNvPicPr/>
          <p:nvPr/>
        </p:nvPicPr>
        <p:blipFill>
          <a:blip r:embed="rId5" cstate="print"/>
          <a:srcRect/>
          <a:stretch>
            <a:fillRect/>
          </a:stretch>
        </p:blipFill>
        <p:spPr bwMode="auto">
          <a:xfrm>
            <a:off x="107504" y="6160343"/>
            <a:ext cx="965200" cy="581025"/>
          </a:xfrm>
          <a:prstGeom prst="rect">
            <a:avLst/>
          </a:prstGeom>
          <a:noFill/>
          <a:ln w="9525">
            <a:noFill/>
            <a:miter lim="800000"/>
            <a:headEnd/>
            <a:tailEnd/>
          </a:ln>
        </p:spPr>
      </p:pic>
      <p:sp>
        <p:nvSpPr>
          <p:cNvPr id="7" name="6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sp>
        <p:nvSpPr>
          <p:cNvPr id="9" name="8 Título"/>
          <p:cNvSpPr>
            <a:spLocks noGrp="1"/>
          </p:cNvSpPr>
          <p:nvPr>
            <p:ph type="title"/>
          </p:nvPr>
        </p:nvSpPr>
        <p:spPr/>
        <p:txBody>
          <a:bodyPr>
            <a:normAutofit/>
          </a:bodyPr>
          <a:lstStyle/>
          <a:p>
            <a:r>
              <a:rPr lang="es-ES" b="1" dirty="0" smtClean="0"/>
              <a:t>Diseño software</a:t>
            </a:r>
            <a:endParaRPr lang="es-ES" b="1" dirty="0"/>
          </a:p>
        </p:txBody>
      </p:sp>
      <p:sp>
        <p:nvSpPr>
          <p:cNvPr id="10" name="9 Marcador de contenido"/>
          <p:cNvSpPr>
            <a:spLocks noGrp="1"/>
          </p:cNvSpPr>
          <p:nvPr>
            <p:ph idx="1"/>
          </p:nvPr>
        </p:nvSpPr>
        <p:spPr>
          <a:xfrm>
            <a:off x="611560" y="1600200"/>
            <a:ext cx="8075240" cy="4525963"/>
          </a:xfrm>
        </p:spPr>
        <p:txBody>
          <a:bodyPr/>
          <a:lstStyle/>
          <a:p>
            <a:pPr lvl="0">
              <a:spcBef>
                <a:spcPts val="1800"/>
              </a:spcBef>
            </a:pPr>
            <a:r>
              <a:rPr lang="es-ES" sz="3600" dirty="0" smtClean="0"/>
              <a:t>Diagrama de paquetes</a:t>
            </a:r>
          </a:p>
          <a:p>
            <a:pPr lvl="1" indent="-379413">
              <a:spcBef>
                <a:spcPts val="1800"/>
              </a:spcBef>
              <a:buFont typeface="Wingdings" pitchFamily="2" charset="2"/>
              <a:buChar char="Ø"/>
            </a:pPr>
            <a:r>
              <a:rPr lang="es-ES" dirty="0" err="1" smtClean="0"/>
              <a:t>entity</a:t>
            </a:r>
            <a:endParaRPr lang="es-ES" dirty="0" smtClean="0"/>
          </a:p>
          <a:p>
            <a:pPr lvl="1" indent="-379413">
              <a:spcBef>
                <a:spcPts val="1800"/>
              </a:spcBef>
              <a:buFont typeface="Wingdings" pitchFamily="2" charset="2"/>
              <a:buChar char="Ø"/>
            </a:pPr>
            <a:r>
              <a:rPr lang="es-ES" dirty="0" smtClean="0"/>
              <a:t>control</a:t>
            </a:r>
          </a:p>
          <a:p>
            <a:pPr lvl="1" indent="-379413">
              <a:spcBef>
                <a:spcPts val="1800"/>
              </a:spcBef>
              <a:buFont typeface="Wingdings" pitchFamily="2" charset="2"/>
              <a:buChar char="Ø"/>
            </a:pPr>
            <a:r>
              <a:rPr lang="es-ES" dirty="0" err="1" smtClean="0"/>
              <a:t>database</a:t>
            </a:r>
            <a:endParaRPr lang="es-ES" dirty="0" smtClean="0"/>
          </a:p>
          <a:p>
            <a:pPr lvl="1" indent="-379413">
              <a:spcBef>
                <a:spcPts val="1800"/>
              </a:spcBef>
              <a:buFont typeface="Wingdings" pitchFamily="2" charset="2"/>
              <a:buChar char="Ø"/>
            </a:pPr>
            <a:r>
              <a:rPr lang="es-ES" dirty="0" err="1" smtClean="0"/>
              <a:t>usecase</a:t>
            </a:r>
            <a:endParaRPr lang="es-ES" dirty="0" smtClean="0"/>
          </a:p>
          <a:p>
            <a:pPr lvl="1" indent="-379413">
              <a:spcBef>
                <a:spcPts val="1800"/>
              </a:spcBef>
              <a:buFont typeface="Wingdings" pitchFamily="2" charset="2"/>
              <a:buChar char="Ø"/>
            </a:pPr>
            <a:r>
              <a:rPr lang="es-ES" dirty="0" err="1" smtClean="0"/>
              <a:t>layouts</a:t>
            </a:r>
            <a:endParaRPr lang="es-ES" dirty="0" smtClean="0"/>
          </a:p>
          <a:p>
            <a:pPr>
              <a:buNone/>
            </a:pPr>
            <a:endParaRPr lang="es-ES" dirty="0"/>
          </a:p>
        </p:txBody>
      </p:sp>
      <p:pic>
        <p:nvPicPr>
          <p:cNvPr id="8" name="7 Imagen"/>
          <p:cNvPicPr/>
          <p:nvPr/>
        </p:nvPicPr>
        <p:blipFill>
          <a:blip r:embed="rId6" cstate="print"/>
          <a:srcRect/>
          <a:stretch>
            <a:fillRect/>
          </a:stretch>
        </p:blipFill>
        <p:spPr bwMode="auto">
          <a:xfrm>
            <a:off x="3037449" y="2708920"/>
            <a:ext cx="5566999" cy="2664296"/>
          </a:xfrm>
          <a:prstGeom prst="rect">
            <a:avLst/>
          </a:prstGeom>
          <a:noFill/>
          <a:ln w="9525" cap="flat">
            <a:solidFill>
              <a:schemeClr val="tx1"/>
            </a:solidFill>
            <a:miter lim="800000"/>
            <a:headEnd/>
            <a:tailEnd/>
          </a:ln>
          <a:effectLst>
            <a:outerShdw blurRad="50800" dist="50800" dir="2400000" algn="tl" rotWithShape="0">
              <a:prstClr val="black">
                <a:alpha val="40000"/>
              </a:prstClr>
            </a:outerShdw>
          </a:effectLst>
        </p:spPr>
      </p:pic>
      <p:pic>
        <p:nvPicPr>
          <p:cNvPr id="15" name="~PP2249.WAV">
            <a:hlinkClick r:id="" action="ppaction://media"/>
          </p:cNvPr>
          <p:cNvPicPr>
            <a:picLocks noRot="1" noChangeAspect="1"/>
          </p:cNvPicPr>
          <p:nvPr>
            <a:wavAudioFile r:embed="rId1" name="~PP2249.WAV"/>
          </p:nvPr>
        </p:nvPicPr>
        <p:blipFill>
          <a:blip r:embed="rId7" cstate="print"/>
          <a:stretch>
            <a:fillRect/>
          </a:stretch>
        </p:blipFill>
        <p:spPr>
          <a:xfrm>
            <a:off x="8639175" y="6353175"/>
            <a:ext cx="304800" cy="304800"/>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srcRect/>
          <a:stretch>
            <a:fillRect/>
          </a:stretch>
        </p:blipFill>
        <p:spPr bwMode="auto">
          <a:xfrm>
            <a:off x="0" y="-4992"/>
            <a:ext cx="1115616" cy="1129736"/>
          </a:xfrm>
          <a:prstGeom prst="rect">
            <a:avLst/>
          </a:prstGeom>
          <a:noFill/>
          <a:ln w="9525">
            <a:noFill/>
            <a:miter lim="800000"/>
            <a:headEnd/>
            <a:tailEnd/>
          </a:ln>
        </p:spPr>
      </p:pic>
      <p:pic>
        <p:nvPicPr>
          <p:cNvPr id="6" name="5 Imagen"/>
          <p:cNvPicPr/>
          <p:nvPr/>
        </p:nvPicPr>
        <p:blipFill>
          <a:blip r:embed="rId5" cstate="print"/>
          <a:srcRect/>
          <a:stretch>
            <a:fillRect/>
          </a:stretch>
        </p:blipFill>
        <p:spPr bwMode="auto">
          <a:xfrm>
            <a:off x="107504" y="6160343"/>
            <a:ext cx="965200" cy="581025"/>
          </a:xfrm>
          <a:prstGeom prst="rect">
            <a:avLst/>
          </a:prstGeom>
          <a:noFill/>
          <a:ln w="9525">
            <a:noFill/>
            <a:miter lim="800000"/>
            <a:headEnd/>
            <a:tailEnd/>
          </a:ln>
        </p:spPr>
      </p:pic>
      <p:sp>
        <p:nvSpPr>
          <p:cNvPr id="7" name="6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sp>
        <p:nvSpPr>
          <p:cNvPr id="9" name="8 Título"/>
          <p:cNvSpPr>
            <a:spLocks noGrp="1"/>
          </p:cNvSpPr>
          <p:nvPr>
            <p:ph type="title"/>
          </p:nvPr>
        </p:nvSpPr>
        <p:spPr/>
        <p:txBody>
          <a:bodyPr>
            <a:normAutofit/>
          </a:bodyPr>
          <a:lstStyle/>
          <a:p>
            <a:r>
              <a:rPr lang="es-ES" b="1" dirty="0" smtClean="0"/>
              <a:t>Diseño software</a:t>
            </a:r>
            <a:endParaRPr lang="es-ES" b="1" dirty="0"/>
          </a:p>
        </p:txBody>
      </p:sp>
      <p:sp>
        <p:nvSpPr>
          <p:cNvPr id="8" name="7 Marcador de contenido"/>
          <p:cNvSpPr>
            <a:spLocks noGrp="1"/>
          </p:cNvSpPr>
          <p:nvPr>
            <p:ph idx="1"/>
          </p:nvPr>
        </p:nvSpPr>
        <p:spPr>
          <a:xfrm>
            <a:off x="611560" y="1600200"/>
            <a:ext cx="8075240" cy="4525963"/>
          </a:xfrm>
        </p:spPr>
        <p:txBody>
          <a:bodyPr/>
          <a:lstStyle/>
          <a:p>
            <a:pPr>
              <a:spcBef>
                <a:spcPts val="1800"/>
              </a:spcBef>
            </a:pPr>
            <a:r>
              <a:rPr lang="es-ES" sz="3600" dirty="0" smtClean="0"/>
              <a:t>Diagrama de componentes</a:t>
            </a:r>
          </a:p>
        </p:txBody>
      </p:sp>
      <p:pic>
        <p:nvPicPr>
          <p:cNvPr id="10" name="9 Imagen"/>
          <p:cNvPicPr/>
          <p:nvPr/>
        </p:nvPicPr>
        <p:blipFill>
          <a:blip r:embed="rId6" cstate="print"/>
          <a:srcRect/>
          <a:stretch>
            <a:fillRect/>
          </a:stretch>
        </p:blipFill>
        <p:spPr bwMode="auto">
          <a:xfrm>
            <a:off x="1115616" y="2204864"/>
            <a:ext cx="6912768" cy="3888432"/>
          </a:xfrm>
          <a:prstGeom prst="rect">
            <a:avLst/>
          </a:prstGeom>
          <a:noFill/>
          <a:ln w="9525" cap="flat">
            <a:solidFill>
              <a:schemeClr val="tx1"/>
            </a:solidFill>
            <a:miter lim="800000"/>
            <a:headEnd/>
            <a:tailEnd/>
          </a:ln>
          <a:effectLst>
            <a:outerShdw blurRad="50800" dist="50800" dir="2400000" algn="tl" rotWithShape="0">
              <a:prstClr val="black">
                <a:alpha val="40000"/>
              </a:prstClr>
            </a:outerShdw>
          </a:effectLst>
        </p:spPr>
      </p:pic>
      <p:sp>
        <p:nvSpPr>
          <p:cNvPr id="11" name="10 Rectángulo"/>
          <p:cNvSpPr/>
          <p:nvPr/>
        </p:nvSpPr>
        <p:spPr>
          <a:xfrm>
            <a:off x="5250125" y="3068960"/>
            <a:ext cx="2850267" cy="400110"/>
          </a:xfrm>
          <a:prstGeom prst="rect">
            <a:avLst/>
          </a:prstGeom>
        </p:spPr>
        <p:txBody>
          <a:bodyPr wrap="none">
            <a:spAutoFit/>
          </a:bodyPr>
          <a:lstStyle/>
          <a:p>
            <a:pPr lvl="1" indent="-379413">
              <a:spcBef>
                <a:spcPts val="1800"/>
              </a:spcBef>
            </a:pPr>
            <a:r>
              <a:rPr lang="es-ES" sz="2000" b="1" dirty="0" smtClean="0">
                <a:solidFill>
                  <a:srgbClr val="C00000"/>
                </a:solidFill>
              </a:rPr>
              <a:t>Componentes entidades</a:t>
            </a:r>
          </a:p>
        </p:txBody>
      </p:sp>
      <p:sp>
        <p:nvSpPr>
          <p:cNvPr id="12" name="11 Rectángulo"/>
          <p:cNvSpPr/>
          <p:nvPr/>
        </p:nvSpPr>
        <p:spPr>
          <a:xfrm>
            <a:off x="1043608" y="2708920"/>
            <a:ext cx="4878288" cy="400110"/>
          </a:xfrm>
          <a:prstGeom prst="rect">
            <a:avLst/>
          </a:prstGeom>
        </p:spPr>
        <p:txBody>
          <a:bodyPr wrap="square">
            <a:spAutoFit/>
          </a:bodyPr>
          <a:lstStyle/>
          <a:p>
            <a:pPr lvl="1" indent="-379413">
              <a:spcBef>
                <a:spcPts val="1800"/>
              </a:spcBef>
            </a:pPr>
            <a:r>
              <a:rPr lang="es-ES" sz="2000" b="1" dirty="0" smtClean="0">
                <a:solidFill>
                  <a:srgbClr val="C00000"/>
                </a:solidFill>
              </a:rPr>
              <a:t>Componentes de acceso a la BBDD</a:t>
            </a:r>
          </a:p>
        </p:txBody>
      </p:sp>
      <p:sp>
        <p:nvSpPr>
          <p:cNvPr id="13" name="12 Rectángulo"/>
          <p:cNvSpPr/>
          <p:nvPr/>
        </p:nvSpPr>
        <p:spPr>
          <a:xfrm>
            <a:off x="4638482" y="4901098"/>
            <a:ext cx="3461910" cy="400110"/>
          </a:xfrm>
          <a:prstGeom prst="rect">
            <a:avLst/>
          </a:prstGeom>
        </p:spPr>
        <p:txBody>
          <a:bodyPr wrap="none">
            <a:spAutoFit/>
          </a:bodyPr>
          <a:lstStyle/>
          <a:p>
            <a:pPr lvl="1" indent="-379413">
              <a:spcBef>
                <a:spcPts val="1800"/>
              </a:spcBef>
            </a:pPr>
            <a:r>
              <a:rPr lang="es-ES" sz="2000" b="1" dirty="0" smtClean="0">
                <a:solidFill>
                  <a:srgbClr val="C00000"/>
                </a:solidFill>
              </a:rPr>
              <a:t>Componentes de casos de uso</a:t>
            </a:r>
          </a:p>
        </p:txBody>
      </p:sp>
      <p:sp>
        <p:nvSpPr>
          <p:cNvPr id="14" name="13 Rectángulo"/>
          <p:cNvSpPr/>
          <p:nvPr/>
        </p:nvSpPr>
        <p:spPr>
          <a:xfrm>
            <a:off x="1122909" y="5085184"/>
            <a:ext cx="3089051" cy="400110"/>
          </a:xfrm>
          <a:prstGeom prst="rect">
            <a:avLst/>
          </a:prstGeom>
        </p:spPr>
        <p:txBody>
          <a:bodyPr wrap="none">
            <a:spAutoFit/>
          </a:bodyPr>
          <a:lstStyle/>
          <a:p>
            <a:pPr lvl="1" indent="-379413">
              <a:spcBef>
                <a:spcPts val="1800"/>
              </a:spcBef>
            </a:pPr>
            <a:r>
              <a:rPr lang="es-ES" sz="2000" b="1" dirty="0" smtClean="0">
                <a:solidFill>
                  <a:srgbClr val="C00000"/>
                </a:solidFill>
              </a:rPr>
              <a:t>Componentes de ventanas</a:t>
            </a:r>
          </a:p>
        </p:txBody>
      </p:sp>
      <p:pic>
        <p:nvPicPr>
          <p:cNvPr id="17" name="~PP2106.WAV">
            <a:hlinkClick r:id="" action="ppaction://media"/>
          </p:cNvPr>
          <p:cNvPicPr>
            <a:picLocks noRot="1" noChangeAspect="1"/>
          </p:cNvPicPr>
          <p:nvPr>
            <a:wavAudioFile r:embed="rId1" name="~PP2106.WAV"/>
          </p:nvPr>
        </p:nvPicPr>
        <p:blipFill>
          <a:blip r:embed="rId7" cstate="print"/>
          <a:stretch>
            <a:fillRect/>
          </a:stretch>
        </p:blipFill>
        <p:spPr>
          <a:xfrm>
            <a:off x="8639175" y="6353175"/>
            <a:ext cx="304800" cy="304800"/>
          </a:xfrm>
          <a:prstGeom prst="rect">
            <a:avLst/>
          </a:prstGeom>
        </p:spPr>
      </p:pic>
    </p:spTree>
  </p:cSld>
  <p:clrMapOvr>
    <a:masterClrMapping/>
  </p:clrMapOvr>
  <p:transition advTm="3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srcRect/>
          <a:stretch>
            <a:fillRect/>
          </a:stretch>
        </p:blipFill>
        <p:spPr bwMode="auto">
          <a:xfrm>
            <a:off x="0" y="-4992"/>
            <a:ext cx="1115616" cy="1129736"/>
          </a:xfrm>
          <a:prstGeom prst="rect">
            <a:avLst/>
          </a:prstGeom>
          <a:noFill/>
          <a:ln w="9525">
            <a:noFill/>
            <a:miter lim="800000"/>
            <a:headEnd/>
            <a:tailEnd/>
          </a:ln>
        </p:spPr>
      </p:pic>
      <p:pic>
        <p:nvPicPr>
          <p:cNvPr id="6" name="5 Imagen"/>
          <p:cNvPicPr/>
          <p:nvPr/>
        </p:nvPicPr>
        <p:blipFill>
          <a:blip r:embed="rId5" cstate="print"/>
          <a:srcRect/>
          <a:stretch>
            <a:fillRect/>
          </a:stretch>
        </p:blipFill>
        <p:spPr bwMode="auto">
          <a:xfrm>
            <a:off x="107504" y="6160343"/>
            <a:ext cx="965200" cy="581025"/>
          </a:xfrm>
          <a:prstGeom prst="rect">
            <a:avLst/>
          </a:prstGeom>
          <a:noFill/>
          <a:ln w="9525">
            <a:noFill/>
            <a:miter lim="800000"/>
            <a:headEnd/>
            <a:tailEnd/>
          </a:ln>
        </p:spPr>
      </p:pic>
      <p:sp>
        <p:nvSpPr>
          <p:cNvPr id="7" name="6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sp>
        <p:nvSpPr>
          <p:cNvPr id="9" name="8 Título"/>
          <p:cNvSpPr>
            <a:spLocks noGrp="1"/>
          </p:cNvSpPr>
          <p:nvPr>
            <p:ph type="title"/>
          </p:nvPr>
        </p:nvSpPr>
        <p:spPr/>
        <p:txBody>
          <a:bodyPr>
            <a:normAutofit/>
          </a:bodyPr>
          <a:lstStyle/>
          <a:p>
            <a:r>
              <a:rPr lang="es-ES" b="1" dirty="0" smtClean="0"/>
              <a:t>Plan de Pruebas</a:t>
            </a:r>
            <a:endParaRPr lang="es-ES" b="1" dirty="0"/>
          </a:p>
        </p:txBody>
      </p:sp>
      <p:sp>
        <p:nvSpPr>
          <p:cNvPr id="8" name="7 Marcador de contenido"/>
          <p:cNvSpPr>
            <a:spLocks noGrp="1"/>
          </p:cNvSpPr>
          <p:nvPr>
            <p:ph idx="1"/>
          </p:nvPr>
        </p:nvSpPr>
        <p:spPr>
          <a:xfrm>
            <a:off x="755576" y="1600200"/>
            <a:ext cx="7931224" cy="4525963"/>
          </a:xfrm>
        </p:spPr>
        <p:txBody>
          <a:bodyPr>
            <a:normAutofit lnSpcReduction="10000"/>
          </a:bodyPr>
          <a:lstStyle/>
          <a:p>
            <a:pPr>
              <a:spcBef>
                <a:spcPts val="1800"/>
              </a:spcBef>
            </a:pPr>
            <a:r>
              <a:rPr lang="es-ES" sz="3600" dirty="0" smtClean="0"/>
              <a:t>Para cada prueba</a:t>
            </a:r>
          </a:p>
          <a:p>
            <a:pPr lvl="1" indent="-379413">
              <a:spcBef>
                <a:spcPts val="1800"/>
              </a:spcBef>
              <a:buFont typeface="Wingdings" pitchFamily="2" charset="2"/>
              <a:buChar char="Ø"/>
            </a:pPr>
            <a:r>
              <a:rPr lang="es-ES" dirty="0" smtClean="0"/>
              <a:t>Requerimiento</a:t>
            </a:r>
          </a:p>
          <a:p>
            <a:pPr lvl="1" indent="-379413">
              <a:spcBef>
                <a:spcPts val="1800"/>
              </a:spcBef>
              <a:buFont typeface="Wingdings" pitchFamily="2" charset="2"/>
              <a:buChar char="Ø"/>
            </a:pPr>
            <a:r>
              <a:rPr lang="es-ES" dirty="0" smtClean="0"/>
              <a:t>Caso de uso</a:t>
            </a:r>
          </a:p>
          <a:p>
            <a:pPr lvl="1" indent="-379413">
              <a:spcBef>
                <a:spcPts val="1800"/>
              </a:spcBef>
              <a:buFont typeface="Wingdings" pitchFamily="2" charset="2"/>
              <a:buChar char="Ø"/>
            </a:pPr>
            <a:r>
              <a:rPr lang="es-ES" dirty="0" smtClean="0"/>
              <a:t>Precondiciones</a:t>
            </a:r>
          </a:p>
          <a:p>
            <a:pPr lvl="1" indent="-379413">
              <a:spcBef>
                <a:spcPts val="1800"/>
              </a:spcBef>
              <a:buFont typeface="Wingdings" pitchFamily="2" charset="2"/>
              <a:buChar char="Ø"/>
            </a:pPr>
            <a:r>
              <a:rPr lang="es-ES" dirty="0" smtClean="0"/>
              <a:t>Acciones</a:t>
            </a:r>
          </a:p>
          <a:p>
            <a:pPr lvl="1" indent="-379413">
              <a:spcBef>
                <a:spcPts val="1800"/>
              </a:spcBef>
              <a:buFont typeface="Wingdings" pitchFamily="2" charset="2"/>
              <a:buChar char="Ø"/>
            </a:pPr>
            <a:r>
              <a:rPr lang="es-ES" dirty="0" smtClean="0"/>
              <a:t>Resultado</a:t>
            </a:r>
          </a:p>
          <a:p>
            <a:pPr lvl="1" indent="-379413">
              <a:spcBef>
                <a:spcPts val="1800"/>
              </a:spcBef>
              <a:buFont typeface="Wingdings" pitchFamily="2" charset="2"/>
              <a:buChar char="Ø"/>
            </a:pPr>
            <a:r>
              <a:rPr lang="es-ES" dirty="0" smtClean="0"/>
              <a:t>Estado</a:t>
            </a:r>
            <a:endParaRPr lang="es-ES" dirty="0"/>
          </a:p>
        </p:txBody>
      </p:sp>
      <p:pic>
        <p:nvPicPr>
          <p:cNvPr id="11" name="~PP416.WAV">
            <a:hlinkClick r:id="" action="ppaction://media"/>
          </p:cNvPr>
          <p:cNvPicPr>
            <a:picLocks noRot="1" noChangeAspect="1"/>
          </p:cNvPicPr>
          <p:nvPr>
            <a:wavAudioFile r:embed="rId1" name="~PP416.WAV"/>
          </p:nvPr>
        </p:nvPicPr>
        <p:blipFill>
          <a:blip r:embed="rId6" cstate="print"/>
          <a:stretch>
            <a:fillRect/>
          </a:stretch>
        </p:blipFill>
        <p:spPr>
          <a:xfrm>
            <a:off x="8639175" y="6353175"/>
            <a:ext cx="304800" cy="304800"/>
          </a:xfrm>
          <a:prstGeom prst="rect">
            <a:avLst/>
          </a:prstGeom>
        </p:spPr>
      </p:pic>
    </p:spTree>
  </p:cSld>
  <p:clrMapOvr>
    <a:masterClrMapping/>
  </p:clrMapOvr>
  <p:transition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srcRect/>
          <a:stretch>
            <a:fillRect/>
          </a:stretch>
        </p:blipFill>
        <p:spPr bwMode="auto">
          <a:xfrm>
            <a:off x="0" y="-4992"/>
            <a:ext cx="1115616" cy="1129736"/>
          </a:xfrm>
          <a:prstGeom prst="rect">
            <a:avLst/>
          </a:prstGeom>
          <a:noFill/>
          <a:ln w="9525">
            <a:noFill/>
            <a:miter lim="800000"/>
            <a:headEnd/>
            <a:tailEnd/>
          </a:ln>
        </p:spPr>
      </p:pic>
      <p:pic>
        <p:nvPicPr>
          <p:cNvPr id="6" name="5 Imagen"/>
          <p:cNvPicPr/>
          <p:nvPr/>
        </p:nvPicPr>
        <p:blipFill>
          <a:blip r:embed="rId5" cstate="print"/>
          <a:srcRect/>
          <a:stretch>
            <a:fillRect/>
          </a:stretch>
        </p:blipFill>
        <p:spPr bwMode="auto">
          <a:xfrm>
            <a:off x="107504" y="6160343"/>
            <a:ext cx="965200" cy="581025"/>
          </a:xfrm>
          <a:prstGeom prst="rect">
            <a:avLst/>
          </a:prstGeom>
          <a:noFill/>
          <a:ln w="9525">
            <a:noFill/>
            <a:miter lim="800000"/>
            <a:headEnd/>
            <a:tailEnd/>
          </a:ln>
        </p:spPr>
      </p:pic>
      <p:sp>
        <p:nvSpPr>
          <p:cNvPr id="7" name="6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sp>
        <p:nvSpPr>
          <p:cNvPr id="9" name="8 Título"/>
          <p:cNvSpPr>
            <a:spLocks noGrp="1"/>
          </p:cNvSpPr>
          <p:nvPr>
            <p:ph type="title"/>
          </p:nvPr>
        </p:nvSpPr>
        <p:spPr/>
        <p:txBody>
          <a:bodyPr>
            <a:normAutofit/>
          </a:bodyPr>
          <a:lstStyle/>
          <a:p>
            <a:r>
              <a:rPr lang="es-ES" b="1" dirty="0" smtClean="0"/>
              <a:t>Conclusiones</a:t>
            </a:r>
            <a:endParaRPr lang="es-ES" b="1" dirty="0"/>
          </a:p>
        </p:txBody>
      </p:sp>
      <p:sp>
        <p:nvSpPr>
          <p:cNvPr id="8" name="7 Marcador de contenido"/>
          <p:cNvSpPr>
            <a:spLocks noGrp="1"/>
          </p:cNvSpPr>
          <p:nvPr>
            <p:ph idx="1"/>
          </p:nvPr>
        </p:nvSpPr>
        <p:spPr>
          <a:xfrm>
            <a:off x="683568" y="1600200"/>
            <a:ext cx="8136904" cy="4525963"/>
          </a:xfrm>
        </p:spPr>
        <p:txBody>
          <a:bodyPr>
            <a:normAutofit/>
          </a:bodyPr>
          <a:lstStyle/>
          <a:p>
            <a:pPr>
              <a:spcBef>
                <a:spcPts val="1800"/>
              </a:spcBef>
            </a:pPr>
            <a:r>
              <a:rPr lang="es-ES" dirty="0" smtClean="0"/>
              <a:t>Detección del negocio de una aplicación web para compartir experiencias de aparcamiento</a:t>
            </a:r>
          </a:p>
          <a:p>
            <a:pPr>
              <a:spcBef>
                <a:spcPts val="1800"/>
              </a:spcBef>
            </a:pPr>
            <a:r>
              <a:rPr lang="es-ES" dirty="0" smtClean="0"/>
              <a:t>Solucionado como proyecto de empresa J2EE</a:t>
            </a:r>
          </a:p>
          <a:p>
            <a:pPr>
              <a:spcBef>
                <a:spcPts val="1800"/>
              </a:spcBef>
            </a:pPr>
            <a:r>
              <a:rPr lang="es-ES" dirty="0" smtClean="0"/>
              <a:t>Estructura compleja. Modelo MVC</a:t>
            </a:r>
          </a:p>
          <a:p>
            <a:pPr>
              <a:spcBef>
                <a:spcPts val="1800"/>
              </a:spcBef>
            </a:pPr>
            <a:r>
              <a:rPr lang="es-ES" dirty="0" smtClean="0"/>
              <a:t>Ventajas: mantenimiento y ampliación</a:t>
            </a:r>
            <a:endParaRPr lang="es-ES" dirty="0"/>
          </a:p>
        </p:txBody>
      </p:sp>
      <p:pic>
        <p:nvPicPr>
          <p:cNvPr id="12" name="~PP1843.WAV">
            <a:hlinkClick r:id="" action="ppaction://media"/>
          </p:cNvPr>
          <p:cNvPicPr>
            <a:picLocks noRot="1" noChangeAspect="1"/>
          </p:cNvPicPr>
          <p:nvPr>
            <a:wavAudioFile r:embed="rId1" name="~PP1843.WAV"/>
          </p:nvPr>
        </p:nvPicPr>
        <p:blipFill>
          <a:blip r:embed="rId6" cstate="print"/>
          <a:stretch>
            <a:fillRect/>
          </a:stretch>
        </p:blipFill>
        <p:spPr>
          <a:xfrm>
            <a:off x="8639175" y="6353175"/>
            <a:ext cx="304800" cy="304800"/>
          </a:xfrm>
          <a:prstGeom prst="rect">
            <a:avLst/>
          </a:prstGeom>
        </p:spPr>
      </p:pic>
    </p:spTree>
  </p:cSld>
  <p:clrMapOvr>
    <a:masterClrMapping/>
  </p:clrMapOvr>
  <p:transition advTm="4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srcRect/>
          <a:stretch>
            <a:fillRect/>
          </a:stretch>
        </p:blipFill>
        <p:spPr bwMode="auto">
          <a:xfrm>
            <a:off x="0" y="-4992"/>
            <a:ext cx="1115616" cy="1129736"/>
          </a:xfrm>
          <a:prstGeom prst="rect">
            <a:avLst/>
          </a:prstGeom>
          <a:noFill/>
          <a:ln w="9525">
            <a:noFill/>
            <a:miter lim="800000"/>
            <a:headEnd/>
            <a:tailEnd/>
          </a:ln>
        </p:spPr>
      </p:pic>
      <p:pic>
        <p:nvPicPr>
          <p:cNvPr id="6" name="5 Imagen"/>
          <p:cNvPicPr/>
          <p:nvPr/>
        </p:nvPicPr>
        <p:blipFill>
          <a:blip r:embed="rId5" cstate="print"/>
          <a:srcRect/>
          <a:stretch>
            <a:fillRect/>
          </a:stretch>
        </p:blipFill>
        <p:spPr bwMode="auto">
          <a:xfrm>
            <a:off x="107504" y="6160343"/>
            <a:ext cx="965200" cy="581025"/>
          </a:xfrm>
          <a:prstGeom prst="rect">
            <a:avLst/>
          </a:prstGeom>
          <a:noFill/>
          <a:ln w="9525">
            <a:noFill/>
            <a:miter lim="800000"/>
            <a:headEnd/>
            <a:tailEnd/>
          </a:ln>
        </p:spPr>
      </p:pic>
      <p:sp>
        <p:nvSpPr>
          <p:cNvPr id="7" name="6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sp>
        <p:nvSpPr>
          <p:cNvPr id="9" name="8 Título"/>
          <p:cNvSpPr>
            <a:spLocks noGrp="1"/>
          </p:cNvSpPr>
          <p:nvPr>
            <p:ph type="title"/>
          </p:nvPr>
        </p:nvSpPr>
        <p:spPr/>
        <p:txBody>
          <a:bodyPr>
            <a:normAutofit/>
          </a:bodyPr>
          <a:lstStyle/>
          <a:p>
            <a:r>
              <a:rPr lang="es-ES" b="1" dirty="0" smtClean="0"/>
              <a:t>Líneas futuras</a:t>
            </a:r>
            <a:endParaRPr lang="es-ES" b="1" dirty="0"/>
          </a:p>
        </p:txBody>
      </p:sp>
      <p:sp>
        <p:nvSpPr>
          <p:cNvPr id="8" name="7 Marcador de contenido"/>
          <p:cNvSpPr>
            <a:spLocks noGrp="1"/>
          </p:cNvSpPr>
          <p:nvPr>
            <p:ph idx="1"/>
          </p:nvPr>
        </p:nvSpPr>
        <p:spPr>
          <a:xfrm>
            <a:off x="755576" y="1600200"/>
            <a:ext cx="7931224" cy="4525963"/>
          </a:xfrm>
        </p:spPr>
        <p:txBody>
          <a:bodyPr>
            <a:normAutofit/>
          </a:bodyPr>
          <a:lstStyle/>
          <a:p>
            <a:pPr>
              <a:spcBef>
                <a:spcPts val="3600"/>
              </a:spcBef>
            </a:pPr>
            <a:r>
              <a:rPr lang="es-ES" sz="3500" dirty="0" smtClean="0"/>
              <a:t>Nuevos requerimientos, ampliación del modelo de datos</a:t>
            </a:r>
          </a:p>
          <a:p>
            <a:pPr>
              <a:spcBef>
                <a:spcPts val="3600"/>
              </a:spcBef>
            </a:pPr>
            <a:r>
              <a:rPr lang="es-ES" sz="3500" dirty="0" smtClean="0"/>
              <a:t>Aplicación para móvil, navegadores GPS</a:t>
            </a:r>
            <a:endParaRPr lang="es-ES" sz="3500" dirty="0"/>
          </a:p>
        </p:txBody>
      </p:sp>
      <p:pic>
        <p:nvPicPr>
          <p:cNvPr id="6147" name="Picture 3" descr="C:\D\Mazel\UOC\Semestre 2013 febrero\TFC\imagenes\movil.jpg"/>
          <p:cNvPicPr>
            <a:picLocks noChangeAspect="1" noChangeArrowheads="1"/>
          </p:cNvPicPr>
          <p:nvPr/>
        </p:nvPicPr>
        <p:blipFill>
          <a:blip r:embed="rId6" cstate="print"/>
          <a:srcRect/>
          <a:stretch>
            <a:fillRect/>
          </a:stretch>
        </p:blipFill>
        <p:spPr bwMode="auto">
          <a:xfrm>
            <a:off x="3425763" y="3736123"/>
            <a:ext cx="2292474" cy="2429181"/>
          </a:xfrm>
          <a:prstGeom prst="rect">
            <a:avLst/>
          </a:prstGeom>
          <a:noFill/>
        </p:spPr>
      </p:pic>
      <p:pic>
        <p:nvPicPr>
          <p:cNvPr id="12" name="~PP898.WAV">
            <a:hlinkClick r:id="" action="ppaction://media"/>
          </p:cNvPr>
          <p:cNvPicPr>
            <a:picLocks noRot="1" noChangeAspect="1"/>
          </p:cNvPicPr>
          <p:nvPr>
            <a:wavAudioFile r:embed="rId1" name="~PP898.WAV"/>
          </p:nvPr>
        </p:nvPicPr>
        <p:blipFill>
          <a:blip r:embed="rId7" cstate="print"/>
          <a:stretch>
            <a:fillRect/>
          </a:stretch>
        </p:blipFill>
        <p:spPr>
          <a:xfrm>
            <a:off x="8639175" y="6353175"/>
            <a:ext cx="304800" cy="304800"/>
          </a:xfrm>
          <a:prstGeom prst="rect">
            <a:avLst/>
          </a:prstGeom>
        </p:spPr>
      </p:pic>
    </p:spTree>
  </p:cSld>
  <p:clrMapOvr>
    <a:masterClrMapping/>
  </p:clrMapOvr>
  <p:transition advTm="3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srcRect/>
          <a:stretch>
            <a:fillRect/>
          </a:stretch>
        </p:blipFill>
        <p:spPr bwMode="auto">
          <a:xfrm>
            <a:off x="0" y="-4992"/>
            <a:ext cx="1115616" cy="1129736"/>
          </a:xfrm>
          <a:prstGeom prst="rect">
            <a:avLst/>
          </a:prstGeom>
          <a:noFill/>
          <a:ln w="9525">
            <a:noFill/>
            <a:miter lim="800000"/>
            <a:headEnd/>
            <a:tailEnd/>
          </a:ln>
        </p:spPr>
      </p:pic>
      <p:pic>
        <p:nvPicPr>
          <p:cNvPr id="6" name="5 Imagen"/>
          <p:cNvPicPr/>
          <p:nvPr/>
        </p:nvPicPr>
        <p:blipFill>
          <a:blip r:embed="rId5" cstate="print"/>
          <a:srcRect/>
          <a:stretch>
            <a:fillRect/>
          </a:stretch>
        </p:blipFill>
        <p:spPr bwMode="auto">
          <a:xfrm>
            <a:off x="107504" y="6160343"/>
            <a:ext cx="965200" cy="581025"/>
          </a:xfrm>
          <a:prstGeom prst="rect">
            <a:avLst/>
          </a:prstGeom>
          <a:noFill/>
          <a:ln w="9525">
            <a:noFill/>
            <a:miter lim="800000"/>
            <a:headEnd/>
            <a:tailEnd/>
          </a:ln>
        </p:spPr>
      </p:pic>
      <p:sp>
        <p:nvSpPr>
          <p:cNvPr id="7" name="6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sp>
        <p:nvSpPr>
          <p:cNvPr id="9" name="8 Título"/>
          <p:cNvSpPr>
            <a:spLocks noGrp="1"/>
          </p:cNvSpPr>
          <p:nvPr>
            <p:ph type="title"/>
          </p:nvPr>
        </p:nvSpPr>
        <p:spPr>
          <a:xfrm>
            <a:off x="457200" y="2857500"/>
            <a:ext cx="8229600" cy="1143000"/>
          </a:xfrm>
        </p:spPr>
        <p:txBody>
          <a:bodyPr>
            <a:normAutofit/>
          </a:bodyPr>
          <a:lstStyle/>
          <a:p>
            <a:r>
              <a:rPr lang="es-ES" dirty="0" smtClean="0"/>
              <a:t>Muchas gracias</a:t>
            </a:r>
            <a:endParaRPr lang="es-ES" dirty="0"/>
          </a:p>
        </p:txBody>
      </p:sp>
      <p:pic>
        <p:nvPicPr>
          <p:cNvPr id="11" name="~PP3914.WAV">
            <a:hlinkClick r:id="" action="ppaction://media"/>
          </p:cNvPr>
          <p:cNvPicPr>
            <a:picLocks noRot="1" noChangeAspect="1"/>
          </p:cNvPicPr>
          <p:nvPr>
            <a:wavAudioFile r:embed="rId1" name="~PP3914.WAV"/>
          </p:nvPr>
        </p:nvPicPr>
        <p:blipFill>
          <a:blip r:embed="rId6" cstate="print"/>
          <a:stretch>
            <a:fillRect/>
          </a:stretch>
        </p:blipFill>
        <p:spPr>
          <a:xfrm>
            <a:off x="8639175" y="6353175"/>
            <a:ext cx="304800" cy="304800"/>
          </a:xfrm>
          <a:prstGeom prst="rect">
            <a:avLst/>
          </a:prstGeom>
        </p:spPr>
      </p:pic>
    </p:spTree>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srcRect/>
          <a:stretch>
            <a:fillRect/>
          </a:stretch>
        </p:blipFill>
        <p:spPr bwMode="auto">
          <a:xfrm>
            <a:off x="0" y="-4992"/>
            <a:ext cx="1115616" cy="1129736"/>
          </a:xfrm>
          <a:prstGeom prst="rect">
            <a:avLst/>
          </a:prstGeom>
          <a:noFill/>
          <a:ln w="9525">
            <a:noFill/>
            <a:miter lim="800000"/>
            <a:headEnd/>
            <a:tailEnd/>
          </a:ln>
        </p:spPr>
      </p:pic>
      <p:pic>
        <p:nvPicPr>
          <p:cNvPr id="6" name="5 Imagen"/>
          <p:cNvPicPr/>
          <p:nvPr/>
        </p:nvPicPr>
        <p:blipFill>
          <a:blip r:embed="rId5" cstate="print"/>
          <a:srcRect/>
          <a:stretch>
            <a:fillRect/>
          </a:stretch>
        </p:blipFill>
        <p:spPr bwMode="auto">
          <a:xfrm>
            <a:off x="107504" y="6160343"/>
            <a:ext cx="965200" cy="581025"/>
          </a:xfrm>
          <a:prstGeom prst="rect">
            <a:avLst/>
          </a:prstGeom>
          <a:noFill/>
          <a:ln w="9525">
            <a:noFill/>
            <a:miter lim="800000"/>
            <a:headEnd/>
            <a:tailEnd/>
          </a:ln>
        </p:spPr>
      </p:pic>
      <p:sp>
        <p:nvSpPr>
          <p:cNvPr id="7" name="6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sp>
        <p:nvSpPr>
          <p:cNvPr id="9" name="8 Título"/>
          <p:cNvSpPr>
            <a:spLocks noGrp="1"/>
          </p:cNvSpPr>
          <p:nvPr>
            <p:ph type="title"/>
          </p:nvPr>
        </p:nvSpPr>
        <p:spPr/>
        <p:txBody>
          <a:bodyPr/>
          <a:lstStyle/>
          <a:p>
            <a:r>
              <a:rPr lang="es-ES" b="1" dirty="0" smtClean="0"/>
              <a:t>Índice</a:t>
            </a:r>
            <a:endParaRPr lang="es-ES" b="1" dirty="0"/>
          </a:p>
        </p:txBody>
      </p:sp>
      <p:sp>
        <p:nvSpPr>
          <p:cNvPr id="8" name="7 Marcador de contenido"/>
          <p:cNvSpPr>
            <a:spLocks noGrp="1"/>
          </p:cNvSpPr>
          <p:nvPr>
            <p:ph idx="1"/>
          </p:nvPr>
        </p:nvSpPr>
        <p:spPr>
          <a:xfrm>
            <a:off x="683568" y="1340768"/>
            <a:ext cx="8003232" cy="4680520"/>
          </a:xfrm>
        </p:spPr>
        <p:txBody>
          <a:bodyPr>
            <a:noAutofit/>
          </a:bodyPr>
          <a:lstStyle/>
          <a:p>
            <a:pPr>
              <a:spcBef>
                <a:spcPts val="1800"/>
              </a:spcBef>
            </a:pPr>
            <a:r>
              <a:rPr lang="es-ES" sz="2800" dirty="0" smtClean="0"/>
              <a:t>Introducción, objetivos principales y beneficios</a:t>
            </a:r>
          </a:p>
          <a:p>
            <a:pPr>
              <a:spcBef>
                <a:spcPts val="1800"/>
              </a:spcBef>
            </a:pPr>
            <a:r>
              <a:rPr lang="es-ES" sz="2800" dirty="0" smtClean="0"/>
              <a:t>Estado del arte: Aparcar en Barcelona y proyectos tecnológicos</a:t>
            </a:r>
          </a:p>
          <a:p>
            <a:pPr>
              <a:spcBef>
                <a:spcPts val="1800"/>
              </a:spcBef>
            </a:pPr>
            <a:r>
              <a:rPr lang="es-ES" sz="2800" dirty="0" smtClean="0"/>
              <a:t>Diseño: casos de uso y interfaz gráfica de usuario</a:t>
            </a:r>
          </a:p>
          <a:p>
            <a:pPr>
              <a:spcBef>
                <a:spcPts val="1800"/>
              </a:spcBef>
            </a:pPr>
            <a:r>
              <a:rPr lang="es-ES" sz="2800" dirty="0" smtClean="0"/>
              <a:t>Implementación: arquitectura, modelo de datos y diseño software</a:t>
            </a:r>
          </a:p>
          <a:p>
            <a:pPr>
              <a:spcBef>
                <a:spcPts val="1800"/>
              </a:spcBef>
            </a:pPr>
            <a:r>
              <a:rPr lang="es-ES" sz="2800" dirty="0" smtClean="0"/>
              <a:t>Demostración: plan de pruebas</a:t>
            </a:r>
          </a:p>
          <a:p>
            <a:pPr>
              <a:spcBef>
                <a:spcPts val="1800"/>
              </a:spcBef>
            </a:pPr>
            <a:r>
              <a:rPr lang="es-ES" sz="2800" dirty="0" smtClean="0"/>
              <a:t>Conclusiones y líneas futuras</a:t>
            </a:r>
          </a:p>
        </p:txBody>
      </p:sp>
      <p:pic>
        <p:nvPicPr>
          <p:cNvPr id="12" name="~PP870.WAV">
            <a:hlinkClick r:id="" action="ppaction://media"/>
          </p:cNvPr>
          <p:cNvPicPr>
            <a:picLocks noRot="1" noChangeAspect="1"/>
          </p:cNvPicPr>
          <p:nvPr>
            <a:wavAudioFile r:embed="rId1" name="~PP870.WAV"/>
          </p:nvPr>
        </p:nvPicPr>
        <p:blipFill>
          <a:blip r:embed="rId6" cstate="print"/>
          <a:stretch>
            <a:fillRect/>
          </a:stretch>
        </p:blipFill>
        <p:spPr>
          <a:xfrm>
            <a:off x="8639175" y="6353175"/>
            <a:ext cx="304800" cy="304800"/>
          </a:xfrm>
          <a:prstGeom prst="rect">
            <a:avLst/>
          </a:prstGeom>
        </p:spPr>
      </p:pic>
    </p:spTree>
  </p:cSld>
  <p:clrMapOvr>
    <a:masterClrMapping/>
  </p:clrMapOvr>
  <p:transition advTm="3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srcRect/>
          <a:stretch>
            <a:fillRect/>
          </a:stretch>
        </p:blipFill>
        <p:spPr bwMode="auto">
          <a:xfrm>
            <a:off x="0" y="-4992"/>
            <a:ext cx="1115616" cy="1129736"/>
          </a:xfrm>
          <a:prstGeom prst="rect">
            <a:avLst/>
          </a:prstGeom>
          <a:noFill/>
          <a:ln w="9525">
            <a:noFill/>
            <a:miter lim="800000"/>
            <a:headEnd/>
            <a:tailEnd/>
          </a:ln>
        </p:spPr>
      </p:pic>
      <p:pic>
        <p:nvPicPr>
          <p:cNvPr id="6" name="5 Imagen"/>
          <p:cNvPicPr/>
          <p:nvPr/>
        </p:nvPicPr>
        <p:blipFill>
          <a:blip r:embed="rId5" cstate="print"/>
          <a:srcRect/>
          <a:stretch>
            <a:fillRect/>
          </a:stretch>
        </p:blipFill>
        <p:spPr bwMode="auto">
          <a:xfrm>
            <a:off x="107504" y="6160343"/>
            <a:ext cx="965200" cy="581025"/>
          </a:xfrm>
          <a:prstGeom prst="rect">
            <a:avLst/>
          </a:prstGeom>
          <a:noFill/>
          <a:ln w="9525">
            <a:noFill/>
            <a:miter lim="800000"/>
            <a:headEnd/>
            <a:tailEnd/>
          </a:ln>
        </p:spPr>
      </p:pic>
      <p:sp>
        <p:nvSpPr>
          <p:cNvPr id="7" name="6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sp>
        <p:nvSpPr>
          <p:cNvPr id="9" name="8 Título"/>
          <p:cNvSpPr>
            <a:spLocks noGrp="1"/>
          </p:cNvSpPr>
          <p:nvPr>
            <p:ph type="title"/>
          </p:nvPr>
        </p:nvSpPr>
        <p:spPr/>
        <p:txBody>
          <a:bodyPr/>
          <a:lstStyle/>
          <a:p>
            <a:r>
              <a:rPr lang="es-ES" b="1" dirty="0" smtClean="0"/>
              <a:t>Introducción</a:t>
            </a:r>
            <a:endParaRPr lang="es-ES" b="1" dirty="0"/>
          </a:p>
        </p:txBody>
      </p:sp>
      <p:sp>
        <p:nvSpPr>
          <p:cNvPr id="8" name="7 Marcador de contenido"/>
          <p:cNvSpPr>
            <a:spLocks noGrp="1"/>
          </p:cNvSpPr>
          <p:nvPr>
            <p:ph idx="1"/>
          </p:nvPr>
        </p:nvSpPr>
        <p:spPr>
          <a:xfrm>
            <a:off x="683568" y="1772815"/>
            <a:ext cx="8003232" cy="3456385"/>
          </a:xfrm>
        </p:spPr>
        <p:txBody>
          <a:bodyPr/>
          <a:lstStyle/>
          <a:p>
            <a:pPr>
              <a:spcBef>
                <a:spcPts val="1800"/>
              </a:spcBef>
            </a:pPr>
            <a:r>
              <a:rPr lang="es-ES" dirty="0" smtClean="0"/>
              <a:t>Proyecto de empresa “Aparcar en Barcelona”</a:t>
            </a:r>
          </a:p>
          <a:p>
            <a:pPr>
              <a:spcBef>
                <a:spcPts val="1800"/>
              </a:spcBef>
            </a:pPr>
            <a:r>
              <a:rPr lang="es-ES" dirty="0" smtClean="0"/>
              <a:t>Aplicación web</a:t>
            </a:r>
          </a:p>
          <a:p>
            <a:pPr lvl="1" indent="-379413">
              <a:spcBef>
                <a:spcPts val="1800"/>
              </a:spcBef>
              <a:buFont typeface="Wingdings" pitchFamily="2" charset="2"/>
              <a:buChar char="Ø"/>
            </a:pPr>
            <a:r>
              <a:rPr lang="es-ES" dirty="0" smtClean="0"/>
              <a:t>Contenidos multimedia</a:t>
            </a:r>
          </a:p>
          <a:p>
            <a:pPr lvl="1" indent="-379413">
              <a:spcBef>
                <a:spcPts val="1800"/>
              </a:spcBef>
              <a:buFont typeface="Wingdings" pitchFamily="2" charset="2"/>
              <a:buChar char="Ø"/>
            </a:pPr>
            <a:r>
              <a:rPr lang="es-ES" dirty="0" smtClean="0"/>
              <a:t>Comentarios de usuarios</a:t>
            </a:r>
          </a:p>
          <a:p>
            <a:pPr lvl="1" indent="-379413">
              <a:spcBef>
                <a:spcPts val="1800"/>
              </a:spcBef>
              <a:buFont typeface="Wingdings" pitchFamily="2" charset="2"/>
              <a:buChar char="Ø"/>
            </a:pPr>
            <a:r>
              <a:rPr lang="es-ES" dirty="0" smtClean="0"/>
              <a:t>Búsquedas</a:t>
            </a:r>
            <a:endParaRPr lang="es-ES" dirty="0"/>
          </a:p>
        </p:txBody>
      </p:sp>
      <p:pic>
        <p:nvPicPr>
          <p:cNvPr id="1027" name="Picture 3"/>
          <p:cNvPicPr>
            <a:picLocks noChangeAspect="1" noChangeArrowheads="1"/>
          </p:cNvPicPr>
          <p:nvPr/>
        </p:nvPicPr>
        <p:blipFill>
          <a:blip r:embed="rId6" cstate="print"/>
          <a:srcRect/>
          <a:stretch>
            <a:fillRect/>
          </a:stretch>
        </p:blipFill>
        <p:spPr bwMode="auto">
          <a:xfrm>
            <a:off x="5251469" y="2636912"/>
            <a:ext cx="3280971" cy="3312368"/>
          </a:xfrm>
          <a:prstGeom prst="rect">
            <a:avLst/>
          </a:prstGeom>
          <a:noFill/>
          <a:ln w="9525">
            <a:noFill/>
            <a:miter lim="800000"/>
            <a:headEnd/>
            <a:tailEnd/>
          </a:ln>
        </p:spPr>
      </p:pic>
      <p:pic>
        <p:nvPicPr>
          <p:cNvPr id="12" name="~PP2781.WAV">
            <a:hlinkClick r:id="" action="ppaction://media"/>
          </p:cNvPr>
          <p:cNvPicPr>
            <a:picLocks noRot="1" noChangeAspect="1"/>
          </p:cNvPicPr>
          <p:nvPr>
            <a:wavAudioFile r:embed="rId1" name="~PP2781.WAV"/>
          </p:nvPr>
        </p:nvPicPr>
        <p:blipFill>
          <a:blip r:embed="rId7" cstate="print"/>
          <a:stretch>
            <a:fillRect/>
          </a:stretch>
        </p:blipFill>
        <p:spPr>
          <a:xfrm>
            <a:off x="8639175" y="6353175"/>
            <a:ext cx="304800" cy="304800"/>
          </a:xfrm>
          <a:prstGeom prst="rect">
            <a:avLst/>
          </a:prstGeom>
        </p:spPr>
      </p:pic>
    </p:spTree>
  </p:cSld>
  <p:clrMapOvr>
    <a:masterClrMapping/>
  </p:clrMapOvr>
  <p:transition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srcRect/>
          <a:stretch>
            <a:fillRect/>
          </a:stretch>
        </p:blipFill>
        <p:spPr bwMode="auto">
          <a:xfrm>
            <a:off x="0" y="-4992"/>
            <a:ext cx="1115616" cy="1129736"/>
          </a:xfrm>
          <a:prstGeom prst="rect">
            <a:avLst/>
          </a:prstGeom>
          <a:noFill/>
          <a:ln w="9525">
            <a:noFill/>
            <a:miter lim="800000"/>
            <a:headEnd/>
            <a:tailEnd/>
          </a:ln>
        </p:spPr>
      </p:pic>
      <p:pic>
        <p:nvPicPr>
          <p:cNvPr id="6" name="5 Imagen"/>
          <p:cNvPicPr/>
          <p:nvPr/>
        </p:nvPicPr>
        <p:blipFill>
          <a:blip r:embed="rId5" cstate="print"/>
          <a:srcRect/>
          <a:stretch>
            <a:fillRect/>
          </a:stretch>
        </p:blipFill>
        <p:spPr bwMode="auto">
          <a:xfrm>
            <a:off x="107504" y="6160343"/>
            <a:ext cx="965200" cy="581025"/>
          </a:xfrm>
          <a:prstGeom prst="rect">
            <a:avLst/>
          </a:prstGeom>
          <a:noFill/>
          <a:ln w="9525">
            <a:noFill/>
            <a:miter lim="800000"/>
            <a:headEnd/>
            <a:tailEnd/>
          </a:ln>
        </p:spPr>
      </p:pic>
      <p:sp>
        <p:nvSpPr>
          <p:cNvPr id="7" name="6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sp>
        <p:nvSpPr>
          <p:cNvPr id="9" name="8 Título"/>
          <p:cNvSpPr>
            <a:spLocks noGrp="1"/>
          </p:cNvSpPr>
          <p:nvPr>
            <p:ph type="title"/>
          </p:nvPr>
        </p:nvSpPr>
        <p:spPr/>
        <p:txBody>
          <a:bodyPr/>
          <a:lstStyle/>
          <a:p>
            <a:r>
              <a:rPr lang="es-ES" b="1" dirty="0" smtClean="0"/>
              <a:t>Objetivos principales</a:t>
            </a:r>
            <a:endParaRPr lang="es-ES" b="1" dirty="0"/>
          </a:p>
        </p:txBody>
      </p:sp>
      <p:sp>
        <p:nvSpPr>
          <p:cNvPr id="8" name="7 Marcador de contenido"/>
          <p:cNvSpPr>
            <a:spLocks noGrp="1"/>
          </p:cNvSpPr>
          <p:nvPr>
            <p:ph idx="1"/>
          </p:nvPr>
        </p:nvSpPr>
        <p:spPr>
          <a:xfrm>
            <a:off x="683568" y="1772817"/>
            <a:ext cx="8064896" cy="4176464"/>
          </a:xfrm>
        </p:spPr>
        <p:txBody>
          <a:bodyPr>
            <a:normAutofit/>
          </a:bodyPr>
          <a:lstStyle/>
          <a:p>
            <a:pPr>
              <a:spcBef>
                <a:spcPts val="1800"/>
              </a:spcBef>
            </a:pPr>
            <a:r>
              <a:rPr lang="es-ES" dirty="0" smtClean="0"/>
              <a:t>Requerimientos</a:t>
            </a:r>
          </a:p>
          <a:p>
            <a:pPr lvl="1" indent="-379413">
              <a:spcBef>
                <a:spcPts val="1800"/>
              </a:spcBef>
              <a:buFont typeface="Wingdings" pitchFamily="2" charset="2"/>
              <a:buChar char="Ø"/>
            </a:pPr>
            <a:r>
              <a:rPr lang="es-ES" dirty="0" smtClean="0"/>
              <a:t>Registro y acceso de usuarios</a:t>
            </a:r>
          </a:p>
          <a:p>
            <a:pPr lvl="1" indent="-379413">
              <a:spcBef>
                <a:spcPts val="1800"/>
              </a:spcBef>
              <a:buFont typeface="Wingdings" pitchFamily="2" charset="2"/>
              <a:buChar char="Ø"/>
            </a:pPr>
            <a:r>
              <a:rPr lang="es-ES" dirty="0" smtClean="0"/>
              <a:t>Publicar comentarios</a:t>
            </a:r>
          </a:p>
          <a:p>
            <a:pPr lvl="1" indent="-379413">
              <a:spcBef>
                <a:spcPts val="1800"/>
              </a:spcBef>
              <a:buFont typeface="Wingdings" pitchFamily="2" charset="2"/>
              <a:buChar char="Ø"/>
            </a:pPr>
            <a:r>
              <a:rPr lang="es-ES" dirty="0" smtClean="0"/>
              <a:t>Interaccionar entre ellos</a:t>
            </a:r>
          </a:p>
          <a:p>
            <a:pPr lvl="1" indent="-379413">
              <a:spcBef>
                <a:spcPts val="1800"/>
              </a:spcBef>
              <a:buFont typeface="Wingdings" pitchFamily="2" charset="2"/>
              <a:buChar char="Ø"/>
            </a:pPr>
            <a:r>
              <a:rPr lang="es-ES" dirty="0" smtClean="0"/>
              <a:t>Seguimiento de otros usuarios </a:t>
            </a:r>
          </a:p>
          <a:p>
            <a:pPr lvl="1" indent="-379413">
              <a:spcBef>
                <a:spcPts val="1800"/>
              </a:spcBef>
              <a:buFont typeface="Wingdings" pitchFamily="2" charset="2"/>
              <a:buChar char="Ø"/>
            </a:pPr>
            <a:r>
              <a:rPr lang="es-ES" dirty="0" smtClean="0"/>
              <a:t>Búsqueda de aparcamiento </a:t>
            </a:r>
            <a:endParaRPr lang="es-ES" dirty="0"/>
          </a:p>
        </p:txBody>
      </p:sp>
      <p:pic>
        <p:nvPicPr>
          <p:cNvPr id="13" name="~PP753.WAV">
            <a:hlinkClick r:id="" action="ppaction://media"/>
          </p:cNvPr>
          <p:cNvPicPr>
            <a:picLocks noRot="1" noChangeAspect="1"/>
          </p:cNvPicPr>
          <p:nvPr>
            <a:wavAudioFile r:embed="rId1" name="~PP753.WAV"/>
          </p:nvPr>
        </p:nvPicPr>
        <p:blipFill>
          <a:blip r:embed="rId6" cstate="print"/>
          <a:stretch>
            <a:fillRect/>
          </a:stretch>
        </p:blipFill>
        <p:spPr>
          <a:xfrm>
            <a:off x="8639175" y="6353175"/>
            <a:ext cx="304800" cy="304800"/>
          </a:xfrm>
          <a:prstGeom prst="rect">
            <a:avLst/>
          </a:prstGeom>
        </p:spPr>
      </p:pic>
    </p:spTree>
  </p:cSld>
  <p:clrMapOvr>
    <a:masterClrMapping/>
  </p:clrMapOvr>
  <p:transition advTm="5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descr="C:\D\Mazel\UOC\Semestre 2013 febrero\TFC\imagenes\images4.jpg"/>
          <p:cNvPicPr>
            <a:picLocks noChangeAspect="1" noChangeArrowheads="1"/>
          </p:cNvPicPr>
          <p:nvPr/>
        </p:nvPicPr>
        <p:blipFill>
          <a:blip r:embed="rId4" cstate="print"/>
          <a:srcRect/>
          <a:stretch>
            <a:fillRect/>
          </a:stretch>
        </p:blipFill>
        <p:spPr bwMode="auto">
          <a:xfrm>
            <a:off x="1115616" y="4005063"/>
            <a:ext cx="3096344" cy="2168421"/>
          </a:xfrm>
          <a:prstGeom prst="rect">
            <a:avLst/>
          </a:prstGeom>
          <a:noFill/>
        </p:spPr>
      </p:pic>
      <p:pic>
        <p:nvPicPr>
          <p:cNvPr id="5" name="Picture 2"/>
          <p:cNvPicPr>
            <a:picLocks noChangeAspect="1" noChangeArrowheads="1"/>
          </p:cNvPicPr>
          <p:nvPr/>
        </p:nvPicPr>
        <p:blipFill>
          <a:blip r:embed="rId5" cstate="print"/>
          <a:srcRect/>
          <a:stretch>
            <a:fillRect/>
          </a:stretch>
        </p:blipFill>
        <p:spPr bwMode="auto">
          <a:xfrm>
            <a:off x="0" y="-4992"/>
            <a:ext cx="1115616" cy="1129736"/>
          </a:xfrm>
          <a:prstGeom prst="rect">
            <a:avLst/>
          </a:prstGeom>
          <a:noFill/>
          <a:ln w="9525">
            <a:noFill/>
            <a:miter lim="800000"/>
            <a:headEnd/>
            <a:tailEnd/>
          </a:ln>
        </p:spPr>
      </p:pic>
      <p:pic>
        <p:nvPicPr>
          <p:cNvPr id="6" name="5 Imagen"/>
          <p:cNvPicPr/>
          <p:nvPr/>
        </p:nvPicPr>
        <p:blipFill>
          <a:blip r:embed="rId6" cstate="print"/>
          <a:srcRect/>
          <a:stretch>
            <a:fillRect/>
          </a:stretch>
        </p:blipFill>
        <p:spPr bwMode="auto">
          <a:xfrm>
            <a:off x="107504" y="6160343"/>
            <a:ext cx="965200" cy="581025"/>
          </a:xfrm>
          <a:prstGeom prst="rect">
            <a:avLst/>
          </a:prstGeom>
          <a:noFill/>
          <a:ln w="9525">
            <a:noFill/>
            <a:miter lim="800000"/>
            <a:headEnd/>
            <a:tailEnd/>
          </a:ln>
        </p:spPr>
      </p:pic>
      <p:sp>
        <p:nvSpPr>
          <p:cNvPr id="7" name="6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sp>
        <p:nvSpPr>
          <p:cNvPr id="9" name="8 Título"/>
          <p:cNvSpPr>
            <a:spLocks noGrp="1"/>
          </p:cNvSpPr>
          <p:nvPr>
            <p:ph type="title"/>
          </p:nvPr>
        </p:nvSpPr>
        <p:spPr/>
        <p:txBody>
          <a:bodyPr/>
          <a:lstStyle/>
          <a:p>
            <a:r>
              <a:rPr lang="es-ES" b="1" dirty="0" smtClean="0"/>
              <a:t>Beneficios</a:t>
            </a:r>
            <a:endParaRPr lang="es-ES" b="1" dirty="0"/>
          </a:p>
        </p:txBody>
      </p:sp>
      <p:pic>
        <p:nvPicPr>
          <p:cNvPr id="8" name="7 Imagen" descr="Balanza-de-pagos.jpg"/>
          <p:cNvPicPr>
            <a:picLocks noChangeAspect="1"/>
          </p:cNvPicPr>
          <p:nvPr/>
        </p:nvPicPr>
        <p:blipFill>
          <a:blip r:embed="rId7" cstate="print"/>
          <a:stretch>
            <a:fillRect/>
          </a:stretch>
        </p:blipFill>
        <p:spPr>
          <a:xfrm>
            <a:off x="1187624" y="1412776"/>
            <a:ext cx="3024336" cy="2272129"/>
          </a:xfrm>
          <a:prstGeom prst="rect">
            <a:avLst/>
          </a:prstGeom>
        </p:spPr>
        <p:style>
          <a:lnRef idx="0">
            <a:schemeClr val="accent2"/>
          </a:lnRef>
          <a:fillRef idx="3">
            <a:schemeClr val="accent2"/>
          </a:fillRef>
          <a:effectRef idx="3">
            <a:schemeClr val="accent2"/>
          </a:effectRef>
          <a:fontRef idx="minor">
            <a:schemeClr val="lt1"/>
          </a:fontRef>
        </p:style>
      </p:pic>
      <p:pic>
        <p:nvPicPr>
          <p:cNvPr id="1039" name="Picture 15" descr="C:\D\Mazel\UOC\Semestre 2013 febrero\TFC\imagenes\images5.jpg"/>
          <p:cNvPicPr>
            <a:picLocks noChangeAspect="1" noChangeArrowheads="1"/>
          </p:cNvPicPr>
          <p:nvPr/>
        </p:nvPicPr>
        <p:blipFill>
          <a:blip r:embed="rId8" cstate="print"/>
          <a:srcRect/>
          <a:stretch>
            <a:fillRect/>
          </a:stretch>
        </p:blipFill>
        <p:spPr bwMode="auto">
          <a:xfrm>
            <a:off x="5076056" y="4109081"/>
            <a:ext cx="3102247" cy="2064404"/>
          </a:xfrm>
          <a:prstGeom prst="rect">
            <a:avLst/>
          </a:prstGeom>
        </p:spPr>
        <p:style>
          <a:lnRef idx="0">
            <a:schemeClr val="accent2"/>
          </a:lnRef>
          <a:fillRef idx="3">
            <a:schemeClr val="accent2"/>
          </a:fillRef>
          <a:effectRef idx="3">
            <a:schemeClr val="accent2"/>
          </a:effectRef>
          <a:fontRef idx="minor">
            <a:schemeClr val="lt1"/>
          </a:fontRef>
        </p:style>
      </p:pic>
      <p:pic>
        <p:nvPicPr>
          <p:cNvPr id="1045" name="Picture 21" descr="C:\D\Mazel\UOC\Semestre 2013 febrero\TFC\imagenes\transporte-sostenible-barcelona.jpg"/>
          <p:cNvPicPr>
            <a:picLocks noChangeAspect="1" noChangeArrowheads="1"/>
          </p:cNvPicPr>
          <p:nvPr/>
        </p:nvPicPr>
        <p:blipFill>
          <a:blip r:embed="rId9" cstate="print"/>
          <a:srcRect/>
          <a:stretch>
            <a:fillRect/>
          </a:stretch>
        </p:blipFill>
        <p:spPr bwMode="auto">
          <a:xfrm>
            <a:off x="5655071" y="1412776"/>
            <a:ext cx="1944216" cy="2592288"/>
          </a:xfrm>
          <a:prstGeom prst="rect">
            <a:avLst/>
          </a:prstGeom>
          <a:ln>
            <a:solidFill>
              <a:srgbClr val="C00000"/>
            </a:solidFill>
          </a:ln>
        </p:spPr>
        <p:style>
          <a:lnRef idx="0">
            <a:schemeClr val="accent1"/>
          </a:lnRef>
          <a:fillRef idx="3">
            <a:schemeClr val="accent1"/>
          </a:fillRef>
          <a:effectRef idx="3">
            <a:schemeClr val="accent1"/>
          </a:effectRef>
          <a:fontRef idx="minor">
            <a:schemeClr val="lt1"/>
          </a:fontRef>
        </p:style>
      </p:pic>
      <p:pic>
        <p:nvPicPr>
          <p:cNvPr id="13" name="~PP166.WAV">
            <a:hlinkClick r:id="" action="ppaction://media"/>
          </p:cNvPr>
          <p:cNvPicPr>
            <a:picLocks noRot="1" noChangeAspect="1"/>
          </p:cNvPicPr>
          <p:nvPr>
            <a:wavAudioFile r:embed="rId1" name="~PP166.WAV"/>
          </p:nvPr>
        </p:nvPicPr>
        <p:blipFill>
          <a:blip r:embed="rId10" cstate="print"/>
          <a:stretch>
            <a:fillRect/>
          </a:stretch>
        </p:blipFill>
        <p:spPr>
          <a:xfrm>
            <a:off x="8639175" y="6353175"/>
            <a:ext cx="304800" cy="304800"/>
          </a:xfrm>
          <a:prstGeom prst="rect">
            <a:avLst/>
          </a:prstGeom>
        </p:spPr>
      </p:pic>
    </p:spTree>
  </p:cSld>
  <p:clrMapOvr>
    <a:masterClrMapping/>
  </p:clrMapOvr>
  <p:transition advTm="4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D\Mazel\UOC\Semestre 2013 febrero\TFC\imagenes\www.jpg"/>
          <p:cNvPicPr>
            <a:picLocks noChangeAspect="1" noChangeArrowheads="1"/>
          </p:cNvPicPr>
          <p:nvPr/>
        </p:nvPicPr>
        <p:blipFill>
          <a:blip r:embed="rId4" cstate="print"/>
          <a:srcRect/>
          <a:stretch>
            <a:fillRect/>
          </a:stretch>
        </p:blipFill>
        <p:spPr bwMode="auto">
          <a:xfrm>
            <a:off x="899592" y="3501008"/>
            <a:ext cx="3888432" cy="2916324"/>
          </a:xfrm>
          <a:prstGeom prst="rect">
            <a:avLst/>
          </a:prstGeom>
          <a:noFill/>
        </p:spPr>
      </p:pic>
      <p:pic>
        <p:nvPicPr>
          <p:cNvPr id="4" name="3 Imagen"/>
          <p:cNvPicPr/>
          <p:nvPr/>
        </p:nvPicPr>
        <p:blipFill>
          <a:blip r:embed="rId5" cstate="print"/>
          <a:srcRect/>
          <a:stretch>
            <a:fillRect/>
          </a:stretch>
        </p:blipFill>
        <p:spPr bwMode="auto">
          <a:xfrm>
            <a:off x="107504" y="6160343"/>
            <a:ext cx="965200" cy="581025"/>
          </a:xfrm>
          <a:prstGeom prst="rect">
            <a:avLst/>
          </a:prstGeom>
          <a:noFill/>
          <a:ln w="9525">
            <a:noFill/>
            <a:miter lim="800000"/>
            <a:headEnd/>
            <a:tailEnd/>
          </a:ln>
        </p:spPr>
      </p:pic>
      <p:sp>
        <p:nvSpPr>
          <p:cNvPr id="5" name="4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pic>
        <p:nvPicPr>
          <p:cNvPr id="1026" name="Picture 2"/>
          <p:cNvPicPr>
            <a:picLocks noChangeAspect="1" noChangeArrowheads="1"/>
          </p:cNvPicPr>
          <p:nvPr/>
        </p:nvPicPr>
        <p:blipFill>
          <a:blip r:embed="rId6" cstate="print"/>
          <a:srcRect/>
          <a:stretch>
            <a:fillRect/>
          </a:stretch>
        </p:blipFill>
        <p:spPr bwMode="auto">
          <a:xfrm>
            <a:off x="0" y="-4992"/>
            <a:ext cx="1115616" cy="1129736"/>
          </a:xfrm>
          <a:prstGeom prst="rect">
            <a:avLst/>
          </a:prstGeom>
          <a:noFill/>
          <a:ln w="9525">
            <a:noFill/>
            <a:miter lim="800000"/>
            <a:headEnd/>
            <a:tailEnd/>
          </a:ln>
        </p:spPr>
      </p:pic>
      <p:sp>
        <p:nvSpPr>
          <p:cNvPr id="6" name="5 Título"/>
          <p:cNvSpPr>
            <a:spLocks noGrp="1"/>
          </p:cNvSpPr>
          <p:nvPr>
            <p:ph type="title"/>
          </p:nvPr>
        </p:nvSpPr>
        <p:spPr/>
        <p:txBody>
          <a:bodyPr>
            <a:normAutofit/>
          </a:bodyPr>
          <a:lstStyle/>
          <a:p>
            <a:r>
              <a:rPr lang="es-ES" b="1" dirty="0" smtClean="0"/>
              <a:t>Estado del arte</a:t>
            </a:r>
            <a:endParaRPr lang="es-ES" b="1" dirty="0"/>
          </a:p>
        </p:txBody>
      </p:sp>
      <p:pic>
        <p:nvPicPr>
          <p:cNvPr id="2055" name="Picture 7" descr="C:\D\Mazel\UOC\Semestre 2013 febrero\TFC\imagenes\parking-in-barcelona.jpg"/>
          <p:cNvPicPr>
            <a:picLocks noChangeAspect="1" noChangeArrowheads="1"/>
          </p:cNvPicPr>
          <p:nvPr/>
        </p:nvPicPr>
        <p:blipFill>
          <a:blip r:embed="rId7" cstate="print"/>
          <a:srcRect/>
          <a:stretch>
            <a:fillRect/>
          </a:stretch>
        </p:blipFill>
        <p:spPr bwMode="auto">
          <a:xfrm>
            <a:off x="3491880" y="1412776"/>
            <a:ext cx="4680520" cy="2444192"/>
          </a:xfrm>
          <a:prstGeom prst="rect">
            <a:avLst/>
          </a:prstGeom>
        </p:spPr>
        <p:style>
          <a:lnRef idx="0">
            <a:schemeClr val="accent2"/>
          </a:lnRef>
          <a:fillRef idx="3">
            <a:schemeClr val="accent2"/>
          </a:fillRef>
          <a:effectRef idx="3">
            <a:schemeClr val="accent2"/>
          </a:effectRef>
          <a:fontRef idx="minor">
            <a:schemeClr val="lt1"/>
          </a:fontRef>
        </p:style>
      </p:pic>
      <p:pic>
        <p:nvPicPr>
          <p:cNvPr id="11" name="~PP376.WAV">
            <a:hlinkClick r:id="" action="ppaction://media"/>
          </p:cNvPr>
          <p:cNvPicPr>
            <a:picLocks noRot="1" noChangeAspect="1"/>
          </p:cNvPicPr>
          <p:nvPr>
            <a:wavAudioFile r:embed="rId1" name="~PP376.WAV"/>
          </p:nvPr>
        </p:nvPicPr>
        <p:blipFill>
          <a:blip r:embed="rId8" cstate="print"/>
          <a:stretch>
            <a:fillRect/>
          </a:stretch>
        </p:blipFill>
        <p:spPr>
          <a:xfrm>
            <a:off x="8639175" y="6353175"/>
            <a:ext cx="304800" cy="304800"/>
          </a:xfrm>
          <a:prstGeom prst="rect">
            <a:avLst/>
          </a:prstGeom>
        </p:spPr>
      </p:pic>
    </p:spTree>
  </p:cSld>
  <p:clrMapOvr>
    <a:masterClrMapping/>
  </p:clrMapOvr>
  <p:transition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4" cstate="print"/>
          <a:srcRect/>
          <a:stretch>
            <a:fillRect/>
          </a:stretch>
        </p:blipFill>
        <p:spPr bwMode="auto">
          <a:xfrm>
            <a:off x="107504" y="6160343"/>
            <a:ext cx="965200" cy="581025"/>
          </a:xfrm>
          <a:prstGeom prst="rect">
            <a:avLst/>
          </a:prstGeom>
          <a:noFill/>
          <a:ln w="9525">
            <a:noFill/>
            <a:miter lim="800000"/>
            <a:headEnd/>
            <a:tailEnd/>
          </a:ln>
        </p:spPr>
      </p:pic>
      <p:sp>
        <p:nvSpPr>
          <p:cNvPr id="5" name="4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pic>
        <p:nvPicPr>
          <p:cNvPr id="1026" name="Picture 2"/>
          <p:cNvPicPr>
            <a:picLocks noChangeAspect="1" noChangeArrowheads="1"/>
          </p:cNvPicPr>
          <p:nvPr/>
        </p:nvPicPr>
        <p:blipFill>
          <a:blip r:embed="rId5" cstate="print"/>
          <a:srcRect/>
          <a:stretch>
            <a:fillRect/>
          </a:stretch>
        </p:blipFill>
        <p:spPr bwMode="auto">
          <a:xfrm>
            <a:off x="0" y="-4992"/>
            <a:ext cx="1115616" cy="1129736"/>
          </a:xfrm>
          <a:prstGeom prst="rect">
            <a:avLst/>
          </a:prstGeom>
          <a:noFill/>
          <a:ln w="9525">
            <a:noFill/>
            <a:miter lim="800000"/>
            <a:headEnd/>
            <a:tailEnd/>
          </a:ln>
        </p:spPr>
      </p:pic>
      <p:sp>
        <p:nvSpPr>
          <p:cNvPr id="6" name="5 Título"/>
          <p:cNvSpPr>
            <a:spLocks noGrp="1"/>
          </p:cNvSpPr>
          <p:nvPr>
            <p:ph type="title"/>
          </p:nvPr>
        </p:nvSpPr>
        <p:spPr/>
        <p:txBody>
          <a:bodyPr>
            <a:normAutofit/>
          </a:bodyPr>
          <a:lstStyle/>
          <a:p>
            <a:r>
              <a:rPr lang="es-ES" b="1" dirty="0" smtClean="0"/>
              <a:t>Aparcar en Barcelona</a:t>
            </a:r>
            <a:endParaRPr lang="es-ES" b="1" dirty="0"/>
          </a:p>
        </p:txBody>
      </p:sp>
      <p:sp>
        <p:nvSpPr>
          <p:cNvPr id="7" name="7 Marcador de contenido"/>
          <p:cNvSpPr txBox="1">
            <a:spLocks/>
          </p:cNvSpPr>
          <p:nvPr/>
        </p:nvSpPr>
        <p:spPr>
          <a:xfrm>
            <a:off x="683568" y="1628800"/>
            <a:ext cx="8280920" cy="4176464"/>
          </a:xfrm>
          <a:prstGeom prst="rect">
            <a:avLst/>
          </a:prstGeom>
        </p:spPr>
        <p:txBody>
          <a:bodyPr>
            <a:normAutofit/>
          </a:bodyPr>
          <a:lstStyle/>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En general</a:t>
            </a:r>
          </a:p>
          <a:p>
            <a:pPr marL="711200" marR="0" lvl="1" indent="-347663" algn="l" defTabSz="914400" rtl="0" eaLnBrk="1" fontAlgn="auto" latinLnBrk="0" hangingPunct="1">
              <a:lnSpc>
                <a:spcPct val="100000"/>
              </a:lnSpc>
              <a:spcBef>
                <a:spcPts val="1800"/>
              </a:spcBef>
              <a:spcAft>
                <a:spcPts val="0"/>
              </a:spcAft>
              <a:buClrTx/>
              <a:buSzTx/>
              <a:buFont typeface="Wingdings" pitchFamily="2" charset="2"/>
              <a:buChar char="Ø"/>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rPr>
              <a:t>Estudios,</a:t>
            </a:r>
            <a:r>
              <a:rPr kumimoji="0" lang="es-ES" sz="2600" b="0" i="0" u="none" strike="noStrike" kern="1200" cap="none" spc="0" normalizeH="0" noProof="0" dirty="0" smtClean="0">
                <a:ln>
                  <a:noFill/>
                </a:ln>
                <a:solidFill>
                  <a:schemeClr val="tx1"/>
                </a:solidFill>
                <a:effectLst/>
                <a:uLnTx/>
                <a:uFillTx/>
                <a:latin typeface="+mn-lt"/>
                <a:ea typeface="+mn-ea"/>
                <a:cs typeface="+mn-cs"/>
              </a:rPr>
              <a:t> guías turística</a:t>
            </a:r>
            <a:r>
              <a:rPr lang="es-ES" sz="2600" dirty="0" smtClean="0"/>
              <a:t>s, blogs, foros, </a:t>
            </a:r>
            <a:r>
              <a:rPr lang="es-ES" sz="2600" dirty="0" err="1" smtClean="0"/>
              <a:t>etc</a:t>
            </a:r>
            <a:endParaRPr lang="es-ES" sz="2600" dirty="0" smtClean="0"/>
          </a:p>
          <a:p>
            <a:pPr marL="285750" indent="-285750">
              <a:spcBef>
                <a:spcPts val="1800"/>
              </a:spcBef>
              <a:buFont typeface="Arial" pitchFamily="34" charset="0"/>
              <a:buChar char="•"/>
            </a:pPr>
            <a:r>
              <a:rPr lang="es-ES" sz="3200" dirty="0" smtClean="0"/>
              <a:t>Aplicaciones tecnológicas</a:t>
            </a:r>
          </a:p>
          <a:p>
            <a:pPr marL="711200" lvl="1" indent="-347663">
              <a:spcBef>
                <a:spcPts val="1800"/>
              </a:spcBef>
              <a:buFont typeface="Wingdings" pitchFamily="2" charset="2"/>
              <a:buChar char="Ø"/>
            </a:pPr>
            <a:r>
              <a:rPr lang="es-ES" sz="2600" dirty="0" smtClean="0"/>
              <a:t>Ayuntamiento de Barcelona, </a:t>
            </a:r>
            <a:r>
              <a:rPr lang="es-ES" sz="2600" dirty="0" err="1" smtClean="0"/>
              <a:t>AparcaYa</a:t>
            </a:r>
            <a:r>
              <a:rPr lang="es-ES" sz="2600" dirty="0" smtClean="0"/>
              <a:t>, </a:t>
            </a:r>
            <a:r>
              <a:rPr lang="es-ES" sz="2600" dirty="0" err="1" smtClean="0"/>
              <a:t>etc</a:t>
            </a:r>
            <a:endParaRPr lang="es-ES" sz="2600" dirty="0" smtClean="0"/>
          </a:p>
          <a:p>
            <a:pPr marL="285750" indent="-285750">
              <a:spcBef>
                <a:spcPts val="1800"/>
              </a:spcBef>
              <a:buFont typeface="Arial" pitchFamily="34" charset="0"/>
              <a:buChar char="•"/>
            </a:pPr>
            <a:r>
              <a:rPr lang="es-ES" sz="3200" dirty="0" smtClean="0"/>
              <a:t>Soluciones ingeniosas</a:t>
            </a:r>
          </a:p>
          <a:p>
            <a:pPr marL="742950" lvl="1" indent="-379413">
              <a:spcBef>
                <a:spcPts val="1800"/>
              </a:spcBef>
              <a:buFont typeface="Wingdings" pitchFamily="2" charset="2"/>
              <a:buChar char="Ø"/>
            </a:pPr>
            <a:r>
              <a:rPr lang="es-ES" sz="2600" dirty="0" err="1" smtClean="0"/>
              <a:t>Aparkarma</a:t>
            </a:r>
            <a:r>
              <a:rPr lang="es-ES" sz="2600" dirty="0" smtClean="0"/>
              <a:t>, </a:t>
            </a:r>
            <a:r>
              <a:rPr lang="es-ES" sz="2600" dirty="0" err="1" smtClean="0"/>
              <a:t>WeSmartPark</a:t>
            </a:r>
            <a:r>
              <a:rPr lang="es-ES" sz="2600" dirty="0" smtClean="0"/>
              <a:t> , </a:t>
            </a:r>
            <a:r>
              <a:rPr lang="es-ES" sz="2600" dirty="0" err="1" smtClean="0"/>
              <a:t>Parkopedia</a:t>
            </a:r>
            <a:r>
              <a:rPr lang="es-ES" sz="2600" dirty="0" smtClean="0"/>
              <a:t>, </a:t>
            </a:r>
            <a:r>
              <a:rPr lang="es-ES" sz="2600" dirty="0" err="1" smtClean="0"/>
              <a:t>MyPark</a:t>
            </a:r>
            <a:r>
              <a:rPr lang="es-ES" sz="2600" dirty="0" smtClean="0"/>
              <a:t> </a:t>
            </a:r>
          </a:p>
        </p:txBody>
      </p:sp>
      <p:pic>
        <p:nvPicPr>
          <p:cNvPr id="10" name="~PP3516.WAV">
            <a:hlinkClick r:id="" action="ppaction://media"/>
          </p:cNvPr>
          <p:cNvPicPr>
            <a:picLocks noRot="1" noChangeAspect="1"/>
          </p:cNvPicPr>
          <p:nvPr>
            <a:wavAudioFile r:embed="rId1" name="~PP3516.WAV"/>
          </p:nvPr>
        </p:nvPicPr>
        <p:blipFill>
          <a:blip r:embed="rId6" cstate="print"/>
          <a:stretch>
            <a:fillRect/>
          </a:stretch>
        </p:blipFill>
        <p:spPr>
          <a:xfrm>
            <a:off x="8639175" y="6353175"/>
            <a:ext cx="304800" cy="304800"/>
          </a:xfrm>
          <a:prstGeom prst="rect">
            <a:avLst/>
          </a:prstGeom>
        </p:spPr>
      </p:pic>
    </p:spTree>
  </p:cSld>
  <p:clrMapOvr>
    <a:masterClrMapping/>
  </p:clrMapOvr>
  <p:transition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4" cstate="print"/>
          <a:srcRect/>
          <a:stretch>
            <a:fillRect/>
          </a:stretch>
        </p:blipFill>
        <p:spPr bwMode="auto">
          <a:xfrm>
            <a:off x="107504" y="6160343"/>
            <a:ext cx="965200" cy="581025"/>
          </a:xfrm>
          <a:prstGeom prst="rect">
            <a:avLst/>
          </a:prstGeom>
          <a:noFill/>
          <a:ln w="9525">
            <a:noFill/>
            <a:miter lim="800000"/>
            <a:headEnd/>
            <a:tailEnd/>
          </a:ln>
        </p:spPr>
      </p:pic>
      <p:sp>
        <p:nvSpPr>
          <p:cNvPr id="5" name="4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pic>
        <p:nvPicPr>
          <p:cNvPr id="1026" name="Picture 2"/>
          <p:cNvPicPr>
            <a:picLocks noChangeAspect="1" noChangeArrowheads="1"/>
          </p:cNvPicPr>
          <p:nvPr/>
        </p:nvPicPr>
        <p:blipFill>
          <a:blip r:embed="rId5" cstate="print"/>
          <a:srcRect/>
          <a:stretch>
            <a:fillRect/>
          </a:stretch>
        </p:blipFill>
        <p:spPr bwMode="auto">
          <a:xfrm>
            <a:off x="0" y="-4992"/>
            <a:ext cx="1115616" cy="1129736"/>
          </a:xfrm>
          <a:prstGeom prst="rect">
            <a:avLst/>
          </a:prstGeom>
          <a:noFill/>
          <a:ln w="9525">
            <a:noFill/>
            <a:miter lim="800000"/>
            <a:headEnd/>
            <a:tailEnd/>
          </a:ln>
        </p:spPr>
      </p:pic>
      <p:sp>
        <p:nvSpPr>
          <p:cNvPr id="6" name="5 Título"/>
          <p:cNvSpPr>
            <a:spLocks noGrp="1"/>
          </p:cNvSpPr>
          <p:nvPr>
            <p:ph type="title"/>
          </p:nvPr>
        </p:nvSpPr>
        <p:spPr/>
        <p:txBody>
          <a:bodyPr>
            <a:normAutofit/>
          </a:bodyPr>
          <a:lstStyle/>
          <a:p>
            <a:r>
              <a:rPr lang="es-ES" b="1" dirty="0" smtClean="0"/>
              <a:t>Proyectos tecnológicos</a:t>
            </a:r>
            <a:endParaRPr lang="es-ES" b="1" dirty="0"/>
          </a:p>
        </p:txBody>
      </p:sp>
      <p:pic>
        <p:nvPicPr>
          <p:cNvPr id="3076" name="Picture 4"/>
          <p:cNvPicPr>
            <a:picLocks noChangeAspect="1" noChangeArrowheads="1"/>
          </p:cNvPicPr>
          <p:nvPr/>
        </p:nvPicPr>
        <p:blipFill>
          <a:blip r:embed="rId6" cstate="print"/>
          <a:srcRect/>
          <a:stretch>
            <a:fillRect/>
          </a:stretch>
        </p:blipFill>
        <p:spPr bwMode="auto">
          <a:xfrm>
            <a:off x="971599" y="1651342"/>
            <a:ext cx="7200801" cy="3865890"/>
          </a:xfrm>
          <a:prstGeom prst="rect">
            <a:avLst/>
          </a:prstGeom>
          <a:ln>
            <a:headEnd/>
            <a:tailEnd/>
          </a:ln>
        </p:spPr>
        <p:style>
          <a:lnRef idx="0">
            <a:schemeClr val="accent2"/>
          </a:lnRef>
          <a:fillRef idx="1001">
            <a:schemeClr val="lt1"/>
          </a:fillRef>
          <a:effectRef idx="3">
            <a:schemeClr val="accent2"/>
          </a:effectRef>
          <a:fontRef idx="minor">
            <a:schemeClr val="lt1"/>
          </a:fontRef>
        </p:style>
      </p:pic>
      <p:pic>
        <p:nvPicPr>
          <p:cNvPr id="10" name="~PP3681.WAV">
            <a:hlinkClick r:id="" action="ppaction://media"/>
          </p:cNvPr>
          <p:cNvPicPr>
            <a:picLocks noRot="1" noChangeAspect="1"/>
          </p:cNvPicPr>
          <p:nvPr>
            <a:wavAudioFile r:embed="rId1" name="~PP3681.WAV"/>
          </p:nvPr>
        </p:nvPicPr>
        <p:blipFill>
          <a:blip r:embed="rId7" cstate="print"/>
          <a:stretch>
            <a:fillRect/>
          </a:stretch>
        </p:blipFill>
        <p:spPr>
          <a:xfrm>
            <a:off x="8639175" y="6353175"/>
            <a:ext cx="304800" cy="304800"/>
          </a:xfrm>
          <a:prstGeom prst="rect">
            <a:avLst/>
          </a:prstGeom>
        </p:spPr>
      </p:pic>
    </p:spTree>
  </p:cSld>
  <p:clrMapOvr>
    <a:masterClrMapping/>
  </p:clrMapOvr>
  <p:transition advTm="6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4" cstate="print"/>
          <a:srcRect/>
          <a:stretch>
            <a:fillRect/>
          </a:stretch>
        </p:blipFill>
        <p:spPr bwMode="auto">
          <a:xfrm>
            <a:off x="107504" y="6160343"/>
            <a:ext cx="965200" cy="581025"/>
          </a:xfrm>
          <a:prstGeom prst="rect">
            <a:avLst/>
          </a:prstGeom>
          <a:noFill/>
          <a:ln w="9525">
            <a:noFill/>
            <a:miter lim="800000"/>
            <a:headEnd/>
            <a:tailEnd/>
          </a:ln>
        </p:spPr>
      </p:pic>
      <p:sp>
        <p:nvSpPr>
          <p:cNvPr id="5" name="4 CuadroTexto"/>
          <p:cNvSpPr txBox="1"/>
          <p:nvPr/>
        </p:nvSpPr>
        <p:spPr>
          <a:xfrm>
            <a:off x="7343800" y="6237312"/>
            <a:ext cx="1800200" cy="800219"/>
          </a:xfrm>
          <a:prstGeom prst="rect">
            <a:avLst/>
          </a:prstGeom>
          <a:noFill/>
        </p:spPr>
        <p:txBody>
          <a:bodyPr wrap="square" rtlCol="0">
            <a:spAutoFit/>
          </a:bodyPr>
          <a:lstStyle/>
          <a:p>
            <a:r>
              <a:rPr lang="es-ES" sz="1400" dirty="0" smtClean="0">
                <a:latin typeface="Times New Roman" pitchFamily="18" charset="0"/>
                <a:cs typeface="Times New Roman" pitchFamily="18" charset="0"/>
              </a:rPr>
              <a:t>Fina Cara Fernández</a:t>
            </a:r>
          </a:p>
          <a:p>
            <a:r>
              <a:rPr lang="es-ES" sz="1400" dirty="0" smtClean="0">
                <a:latin typeface="Times New Roman" pitchFamily="18" charset="0"/>
                <a:cs typeface="Times New Roman" pitchFamily="18" charset="0"/>
              </a:rPr>
              <a:t>Junio de 2013</a:t>
            </a:r>
          </a:p>
          <a:p>
            <a:endParaRPr lang="es-ES" dirty="0"/>
          </a:p>
        </p:txBody>
      </p:sp>
      <p:pic>
        <p:nvPicPr>
          <p:cNvPr id="1026" name="Picture 2"/>
          <p:cNvPicPr>
            <a:picLocks noChangeAspect="1" noChangeArrowheads="1"/>
          </p:cNvPicPr>
          <p:nvPr/>
        </p:nvPicPr>
        <p:blipFill>
          <a:blip r:embed="rId5" cstate="print"/>
          <a:srcRect/>
          <a:stretch>
            <a:fillRect/>
          </a:stretch>
        </p:blipFill>
        <p:spPr bwMode="auto">
          <a:xfrm>
            <a:off x="0" y="-4992"/>
            <a:ext cx="1115616" cy="1129736"/>
          </a:xfrm>
          <a:prstGeom prst="rect">
            <a:avLst/>
          </a:prstGeom>
          <a:noFill/>
          <a:ln w="9525">
            <a:noFill/>
            <a:miter lim="800000"/>
            <a:headEnd/>
            <a:tailEnd/>
          </a:ln>
        </p:spPr>
      </p:pic>
      <p:sp>
        <p:nvSpPr>
          <p:cNvPr id="6" name="5 Título"/>
          <p:cNvSpPr>
            <a:spLocks noGrp="1"/>
          </p:cNvSpPr>
          <p:nvPr>
            <p:ph type="title"/>
          </p:nvPr>
        </p:nvSpPr>
        <p:spPr/>
        <p:txBody>
          <a:bodyPr>
            <a:normAutofit/>
          </a:bodyPr>
          <a:lstStyle/>
          <a:p>
            <a:r>
              <a:rPr lang="es-ES" b="1" dirty="0" smtClean="0"/>
              <a:t>Diseño</a:t>
            </a:r>
            <a:endParaRPr lang="es-ES" b="1" dirty="0"/>
          </a:p>
        </p:txBody>
      </p:sp>
      <p:sp>
        <p:nvSpPr>
          <p:cNvPr id="8" name="7 Marcador de contenido"/>
          <p:cNvSpPr>
            <a:spLocks noGrp="1"/>
          </p:cNvSpPr>
          <p:nvPr>
            <p:ph idx="1"/>
          </p:nvPr>
        </p:nvSpPr>
        <p:spPr>
          <a:xfrm>
            <a:off x="683568" y="1600200"/>
            <a:ext cx="8003232" cy="4525963"/>
          </a:xfrm>
        </p:spPr>
        <p:txBody>
          <a:bodyPr>
            <a:normAutofit/>
          </a:bodyPr>
          <a:lstStyle/>
          <a:p>
            <a:pPr>
              <a:spcBef>
                <a:spcPts val="1800"/>
              </a:spcBef>
            </a:pPr>
            <a:r>
              <a:rPr lang="es-ES" sz="3600" dirty="0" smtClean="0"/>
              <a:t>Paradigma UML </a:t>
            </a:r>
          </a:p>
        </p:txBody>
      </p:sp>
      <p:pic>
        <p:nvPicPr>
          <p:cNvPr id="4098" name="Picture 2" descr="C:\D\Mazel\UOC\Semestre 2013 febrero\TFC\imagenes\create_class_diagram_10024.png"/>
          <p:cNvPicPr>
            <a:picLocks noChangeAspect="1" noChangeArrowheads="1"/>
          </p:cNvPicPr>
          <p:nvPr/>
        </p:nvPicPr>
        <p:blipFill>
          <a:blip r:embed="rId6" cstate="print"/>
          <a:srcRect/>
          <a:stretch>
            <a:fillRect/>
          </a:stretch>
        </p:blipFill>
        <p:spPr bwMode="auto">
          <a:xfrm>
            <a:off x="2411760" y="2276872"/>
            <a:ext cx="5472608" cy="3896259"/>
          </a:xfrm>
          <a:prstGeom prst="rect">
            <a:avLst/>
          </a:prstGeom>
        </p:spPr>
        <p:style>
          <a:lnRef idx="0">
            <a:schemeClr val="accent2"/>
          </a:lnRef>
          <a:fillRef idx="3">
            <a:schemeClr val="accent2"/>
          </a:fillRef>
          <a:effectRef idx="3">
            <a:schemeClr val="accent2"/>
          </a:effectRef>
          <a:fontRef idx="minor">
            <a:schemeClr val="lt1"/>
          </a:fontRef>
        </p:style>
      </p:pic>
      <p:pic>
        <p:nvPicPr>
          <p:cNvPr id="10" name="~PP3020.WAV">
            <a:hlinkClick r:id="" action="ppaction://media"/>
          </p:cNvPr>
          <p:cNvPicPr>
            <a:picLocks noRot="1" noChangeAspect="1"/>
          </p:cNvPicPr>
          <p:nvPr>
            <a:wavAudioFile r:embed="rId1" name="~PP3020.WAV"/>
          </p:nvPr>
        </p:nvPicPr>
        <p:blipFill>
          <a:blip r:embed="rId7" cstate="print"/>
          <a:stretch>
            <a:fillRect/>
          </a:stretch>
        </p:blipFill>
        <p:spPr>
          <a:xfrm>
            <a:off x="8639175" y="6353175"/>
            <a:ext cx="304800" cy="304800"/>
          </a:xfrm>
          <a:prstGeom prst="rect">
            <a:avLst/>
          </a:prstGeom>
        </p:spPr>
      </p:pic>
    </p:spTree>
  </p:cSld>
  <p:clrMapOvr>
    <a:masterClrMapping/>
  </p:clrMapOvr>
  <p:transition advTm="3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2172</TotalTime>
  <Words>2815</Words>
  <Application>Microsoft Office PowerPoint</Application>
  <PresentationFormat>Presentación en pantalla (4:3)</PresentationFormat>
  <Paragraphs>267</Paragraphs>
  <Slides>19</Slides>
  <Notes>19</Notes>
  <HiddenSlides>0</HiddenSlides>
  <MMClips>19</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APARBAR Aparcar en Barcelona</vt:lpstr>
      <vt:lpstr>Índice</vt:lpstr>
      <vt:lpstr>Introducción</vt:lpstr>
      <vt:lpstr>Objetivos principales</vt:lpstr>
      <vt:lpstr>Beneficios</vt:lpstr>
      <vt:lpstr>Estado del arte</vt:lpstr>
      <vt:lpstr>Aparcar en Barcelona</vt:lpstr>
      <vt:lpstr>Proyectos tecnológicos</vt:lpstr>
      <vt:lpstr>Diseño</vt:lpstr>
      <vt:lpstr>Casos de uso</vt:lpstr>
      <vt:lpstr>Interfaz gráfica de usuario</vt:lpstr>
      <vt:lpstr>Implementación</vt:lpstr>
      <vt:lpstr>Modelo de datos</vt:lpstr>
      <vt:lpstr>Diseño software</vt:lpstr>
      <vt:lpstr>Diseño software</vt:lpstr>
      <vt:lpstr>Plan de Pruebas</vt:lpstr>
      <vt:lpstr>Conclusiones</vt:lpstr>
      <vt:lpstr>Líneas futuras</vt:lpstr>
      <vt:lpstr>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PAC5 Presentación</dc:title>
  <cp:lastModifiedBy>jcara</cp:lastModifiedBy>
  <cp:revision>216</cp:revision>
  <dcterms:modified xsi:type="dcterms:W3CDTF">2013-06-25T20:02:42Z</dcterms:modified>
</cp:coreProperties>
</file>