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lvl="0"/>
          </a:p>
        </p:txBody>
      </p:sp>
      <p:sp>
        <p:nvSpPr>
          <p:cNvPr id="36" name="Shape 3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Başlık ve Altyazı">
    <p:bg>
      <p:bgPr>
        <a:solidFill>
          <a:srgbClr val="F9F9F9"/>
        </a:solidFill>
      </p:bgPr>
    </p:bg>
    <p:spTree>
      <p:nvGrpSpPr>
        <p:cNvPr id="1" name=""/>
        <p:cNvGrpSpPr/>
        <p:nvPr/>
      </p:nvGrpSpPr>
      <p:grpSpPr>
        <a:xfrm>
          <a:off x="0" y="0"/>
          <a:ext cx="0" cy="0"/>
          <a:chOff x="0" y="0"/>
          <a:chExt cx="0" cy="0"/>
        </a:xfrm>
      </p:grpSpPr>
      <p:sp>
        <p:nvSpPr>
          <p:cNvPr id="5" name="Shape 5"/>
          <p:cNvSpPr/>
          <p:nvPr/>
        </p:nvSpPr>
        <p:spPr>
          <a:xfrm>
            <a:off x="0" y="12721745"/>
            <a:ext cx="24512026" cy="1018839"/>
          </a:xfrm>
          <a:prstGeom prst="rect">
            <a:avLst/>
          </a:prstGeom>
          <a:solidFill>
            <a:srgbClr val="EDEDED"/>
          </a:solidFill>
          <a:ln w="12700">
            <a:miter lim="400000"/>
          </a:ln>
        </p:spPr>
        <p:txBody>
          <a:bodyPr lIns="0" tIns="0" rIns="0" bIns="0" anchor="ctr"/>
          <a:lstStyle/>
          <a:p>
            <a:pPr lvl="0">
              <a:defRPr sz="3200"/>
            </a:pPr>
          </a:p>
        </p:txBody>
      </p:sp>
      <p:sp>
        <p:nvSpPr>
          <p:cNvPr id="6" name="Shape 6"/>
          <p:cNvSpPr/>
          <p:nvPr/>
        </p:nvSpPr>
        <p:spPr>
          <a:xfrm>
            <a:off x="-117175" y="-69880"/>
            <a:ext cx="24618349" cy="2742087"/>
          </a:xfrm>
          <a:prstGeom prst="rect">
            <a:avLst/>
          </a:prstGeom>
          <a:solidFill>
            <a:srgbClr val="EDEDED"/>
          </a:solidFill>
          <a:ln w="12700">
            <a:miter lim="400000"/>
          </a:ln>
        </p:spPr>
        <p:txBody>
          <a:bodyPr lIns="0" tIns="0" rIns="0" bIns="0" anchor="ctr"/>
          <a:lstStyle/>
          <a:p>
            <a:pPr lvl="0">
              <a:defRPr sz="3200"/>
            </a:pPr>
          </a:p>
        </p:txBody>
      </p:sp>
      <p:sp>
        <p:nvSpPr>
          <p:cNvPr id="7" name="Shape 7"/>
          <p:cNvSpPr/>
          <p:nvPr>
            <p:ph type="sldNum" sz="quarter" idx="2"/>
          </p:nvPr>
        </p:nvSpPr>
        <p:spPr>
          <a:xfrm>
            <a:off x="23333512" y="12996214"/>
            <a:ext cx="467869" cy="469901"/>
          </a:xfrm>
          <a:prstGeom prst="rect">
            <a:avLst/>
          </a:prstGeom>
          <a:ln w="12700">
            <a:miter lim="400000"/>
          </a:ln>
        </p:spPr>
        <p:txBody>
          <a:bodyPr wrap="none" lIns="0" tIns="0" rIns="0" bIns="0">
            <a:spAutoFit/>
          </a:bodyPr>
          <a:lstStyle>
            <a:lvl1pPr>
              <a:defRPr sz="2400">
                <a:solidFill>
                  <a:srgbClr val="4F5663"/>
                </a:solidFill>
                <a:latin typeface="Lato"/>
                <a:ea typeface="Lato"/>
                <a:cs typeface="Lato"/>
                <a:sym typeface="Lato"/>
              </a:defRPr>
            </a:lvl1p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bg>
      <p:bgPr>
        <a:solidFill>
          <a:srgbClr val="353942"/>
        </a:solidFill>
      </p:bgPr>
    </p:bg>
    <p:spTree>
      <p:nvGrpSpPr>
        <p:cNvPr id="1" name=""/>
        <p:cNvGrpSpPr/>
        <p:nvPr/>
      </p:nvGrpSpPr>
      <p:grpSpPr>
        <a:xfrm>
          <a:off x="0" y="0"/>
          <a:ext cx="0" cy="0"/>
          <a:chOff x="0" y="0"/>
          <a:chExt cx="0" cy="0"/>
        </a:xfrm>
      </p:grpSpPr>
      <p:sp>
        <p:nvSpPr>
          <p:cNvPr id="30" name="Shape 30"/>
          <p:cNvSpPr/>
          <p:nvPr/>
        </p:nvSpPr>
        <p:spPr>
          <a:xfrm>
            <a:off x="40769" y="12612"/>
            <a:ext cx="8128441" cy="13716002"/>
          </a:xfrm>
          <a:prstGeom prst="rect">
            <a:avLst/>
          </a:prstGeom>
          <a:solidFill>
            <a:srgbClr val="2C8652">
              <a:alpha val="45667"/>
            </a:srgbClr>
          </a:solidFill>
          <a:ln w="12700">
            <a:miter lim="400000"/>
          </a:ln>
        </p:spPr>
        <p:txBody>
          <a:bodyPr lIns="0" tIns="0" rIns="0" bIns="0" anchor="ctr"/>
          <a:lstStyle/>
          <a:p>
            <a:pPr lvl="0">
              <a:defRPr sz="3200"/>
            </a:pP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bg>
      <p:bgPr>
        <a:solidFill>
          <a:srgbClr val="353942"/>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spTree>
      <p:nvGrpSpPr>
        <p:cNvPr id="1" name=""/>
        <p:cNvGrpSpPr/>
        <p:nvPr/>
      </p:nvGrpSpPr>
      <p:grpSpPr>
        <a:xfrm>
          <a:off x="0" y="0"/>
          <a:ext cx="0" cy="0"/>
          <a:chOff x="0" y="0"/>
          <a:chExt cx="0" cy="0"/>
        </a:xfrm>
      </p:grpSpPr>
      <p:sp>
        <p:nvSpPr>
          <p:cNvPr id="33" name="Shape 33"/>
          <p:cNvSpPr/>
          <p:nvPr>
            <p:ph type="title"/>
          </p:nvPr>
        </p:nvSpPr>
        <p:spPr>
          <a:xfrm>
            <a:off x="1778000" y="4533900"/>
            <a:ext cx="20828000" cy="4648200"/>
          </a:xfrm>
          <a:prstGeom prst="rect">
            <a:avLst/>
          </a:prstGeom>
        </p:spPr>
        <p:txBody>
          <a:bodyPr/>
          <a:lstStyle/>
          <a:p>
            <a:pPr lvl="0">
              <a:defRPr sz="1800"/>
            </a:pPr>
            <a:r>
              <a:rPr sz="11200"/>
              <a:t>Texto del título</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bg>
      <p:bgPr>
        <a:solidFill>
          <a:srgbClr val="262626"/>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spTree>
      <p:nvGrpSpPr>
        <p:cNvPr id="1" name=""/>
        <p:cNvGrpSpPr/>
        <p:nvPr/>
      </p:nvGrpSpPr>
      <p:grpSpPr>
        <a:xfrm>
          <a:off x="0" y="0"/>
          <a:ext cx="0" cy="0"/>
          <a:chOff x="0" y="0"/>
          <a:chExt cx="0" cy="0"/>
        </a:xfrm>
      </p:grpSpPr>
      <p:sp>
        <p:nvSpPr>
          <p:cNvPr id="9" name="Shape 9"/>
          <p:cNvSpPr/>
          <p:nvPr>
            <p:ph type="title"/>
          </p:nvPr>
        </p:nvSpPr>
        <p:spPr>
          <a:xfrm>
            <a:off x="635000" y="9448800"/>
            <a:ext cx="23114000" cy="2006600"/>
          </a:xfrm>
          <a:prstGeom prst="rect">
            <a:avLst/>
          </a:prstGeom>
        </p:spPr>
        <p:txBody>
          <a:bodyPr anchor="b"/>
          <a:lstStyle/>
          <a:p>
            <a:pPr lvl="0">
              <a:defRPr sz="1800"/>
            </a:pPr>
            <a:r>
              <a:rPr sz="11200"/>
              <a:t>Texto del título</a:t>
            </a:r>
          </a:p>
        </p:txBody>
      </p:sp>
      <p:sp>
        <p:nvSpPr>
          <p:cNvPr id="10" name="Shape 10"/>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Nivel de texto 1</a:t>
            </a:r>
            <a:endParaRPr sz="4400"/>
          </a:p>
          <a:p>
            <a:pPr lvl="1">
              <a:defRPr sz="1800"/>
            </a:pPr>
            <a:r>
              <a:rPr sz="4400"/>
              <a:t>Nivel de texto 2</a:t>
            </a:r>
            <a:endParaRPr sz="4400"/>
          </a:p>
          <a:p>
            <a:pPr lvl="2">
              <a:defRPr sz="1800"/>
            </a:pPr>
            <a:r>
              <a:rPr sz="4400"/>
              <a:t>Nivel de texto 3</a:t>
            </a:r>
            <a:endParaRPr sz="4400"/>
          </a:p>
          <a:p>
            <a:pPr lvl="3">
              <a:defRPr sz="1800"/>
            </a:pPr>
            <a:r>
              <a:rPr sz="4400"/>
              <a:t>Nivel de texto 4</a:t>
            </a:r>
            <a:endParaRPr sz="4400"/>
          </a:p>
          <a:p>
            <a:pPr lvl="4">
              <a:defRPr sz="1800"/>
            </a:pPr>
            <a:r>
              <a:rPr sz="4400"/>
              <a:t>Nivel de texto 5</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bg>
      <p:bgPr>
        <a:solidFill>
          <a:srgbClr val="F9F9F9"/>
        </a:solidFill>
      </p:bgPr>
    </p:bg>
    <p:spTree>
      <p:nvGrpSpPr>
        <p:cNvPr id="1" name=""/>
        <p:cNvGrpSpPr/>
        <p:nvPr/>
      </p:nvGrpSpPr>
      <p:grpSpPr>
        <a:xfrm>
          <a:off x="0" y="0"/>
          <a:ext cx="0" cy="0"/>
          <a:chOff x="0" y="0"/>
          <a:chExt cx="0" cy="0"/>
        </a:xfrm>
      </p:grpSpPr>
      <p:sp>
        <p:nvSpPr>
          <p:cNvPr id="12" name="Shape 12"/>
          <p:cNvSpPr/>
          <p:nvPr>
            <p:ph type="sldNum" sz="quarter" idx="2"/>
          </p:nvPr>
        </p:nvSpPr>
        <p:spPr>
          <a:xfrm>
            <a:off x="23535498" y="13053353"/>
            <a:ext cx="467869" cy="469901"/>
          </a:xfrm>
          <a:prstGeom prst="rect">
            <a:avLst/>
          </a:prstGeom>
          <a:ln w="12700">
            <a:miter lim="400000"/>
          </a:ln>
        </p:spPr>
        <p:txBody>
          <a:bodyPr wrap="none" lIns="0" tIns="0" rIns="0" bIns="0">
            <a:spAutoFit/>
          </a:bodyPr>
          <a:lstStyle>
            <a:lvl1pPr>
              <a:defRPr b="1" sz="2400">
                <a:solidFill>
                  <a:srgbClr val="FFFFFF"/>
                </a:solidFill>
                <a:latin typeface="Lato"/>
                <a:ea typeface="Lato"/>
                <a:cs typeface="Lato"/>
                <a:sym typeface="Lato"/>
              </a:defRPr>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spTree>
      <p:nvGrpSpPr>
        <p:cNvPr id="1" name=""/>
        <p:cNvGrpSpPr/>
        <p:nvPr/>
      </p:nvGrpSpPr>
      <p:grpSpPr>
        <a:xfrm>
          <a:off x="0" y="0"/>
          <a:ext cx="0" cy="0"/>
          <a:chOff x="0" y="0"/>
          <a:chExt cx="0" cy="0"/>
        </a:xfrm>
      </p:grpSpPr>
      <p:sp>
        <p:nvSpPr>
          <p:cNvPr id="14" name="Shape 14"/>
          <p:cNvSpPr/>
          <p:nvPr>
            <p:ph type="title"/>
          </p:nvPr>
        </p:nvSpPr>
        <p:spPr>
          <a:xfrm>
            <a:off x="1651000" y="1104900"/>
            <a:ext cx="10223500" cy="5613400"/>
          </a:xfrm>
          <a:prstGeom prst="rect">
            <a:avLst/>
          </a:prstGeom>
        </p:spPr>
        <p:txBody>
          <a:bodyPr anchor="b"/>
          <a:lstStyle>
            <a:lvl1pPr>
              <a:defRPr sz="8400"/>
            </a:lvl1pPr>
          </a:lstStyle>
          <a:p>
            <a:pPr lvl="0">
              <a:defRPr sz="1800"/>
            </a:pPr>
            <a:r>
              <a:rPr sz="8400"/>
              <a:t>Texto del título</a:t>
            </a:r>
          </a:p>
        </p:txBody>
      </p:sp>
      <p:sp>
        <p:nvSpPr>
          <p:cNvPr id="15" name="Shape 15"/>
          <p:cNvSpPr/>
          <p:nvPr>
            <p:ph type="body"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Nivel de texto 1</a:t>
            </a:r>
            <a:endParaRPr sz="4400"/>
          </a:p>
          <a:p>
            <a:pPr lvl="1">
              <a:defRPr sz="1800"/>
            </a:pPr>
            <a:r>
              <a:rPr sz="4400"/>
              <a:t>Nivel de texto 2</a:t>
            </a:r>
            <a:endParaRPr sz="4400"/>
          </a:p>
          <a:p>
            <a:pPr lvl="2">
              <a:defRPr sz="1800"/>
            </a:pPr>
            <a:r>
              <a:rPr sz="4400"/>
              <a:t>Nivel de texto 3</a:t>
            </a:r>
            <a:endParaRPr sz="4400"/>
          </a:p>
          <a:p>
            <a:pPr lvl="3">
              <a:defRPr sz="1800"/>
            </a:pPr>
            <a:r>
              <a:rPr sz="4400"/>
              <a:t>Nivel de texto 4</a:t>
            </a:r>
            <a:endParaRPr sz="4400"/>
          </a:p>
          <a:p>
            <a:pPr lvl="4">
              <a:defRPr sz="1800"/>
            </a:pPr>
            <a:r>
              <a:rPr sz="4400"/>
              <a:t>Nivel de texto 5</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bg>
      <p:bgPr>
        <a:solidFill>
          <a:srgbClr val="F9F9F9"/>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 İşaretleri">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11200"/>
              <a:t>Texto del título</a:t>
            </a:r>
          </a:p>
        </p:txBody>
      </p:sp>
      <p:sp>
        <p:nvSpPr>
          <p:cNvPr id="19" name="Shape 19"/>
          <p:cNvSpPr/>
          <p:nvPr>
            <p:ph type="body" idx="1"/>
          </p:nvPr>
        </p:nvSpPr>
        <p:spPr>
          <a:prstGeom prst="rect">
            <a:avLst/>
          </a:prstGeom>
        </p:spPr>
        <p:txBody>
          <a:bodyPr/>
          <a:lstStyle/>
          <a:p>
            <a:pPr lvl="0">
              <a:defRPr sz="1800"/>
            </a:pPr>
            <a:r>
              <a:rPr sz="5200"/>
              <a:t>Nivel de texto 1</a:t>
            </a:r>
            <a:endParaRPr sz="5200"/>
          </a:p>
          <a:p>
            <a:pPr lvl="1">
              <a:defRPr sz="1800"/>
            </a:pPr>
            <a:r>
              <a:rPr sz="5200"/>
              <a:t>Nivel de texto 2</a:t>
            </a:r>
            <a:endParaRPr sz="5200"/>
          </a:p>
          <a:p>
            <a:pPr lvl="2">
              <a:defRPr sz="1800"/>
            </a:pPr>
            <a:r>
              <a:rPr sz="5200"/>
              <a:t>Nivel de texto 3</a:t>
            </a:r>
            <a:endParaRPr sz="5200"/>
          </a:p>
          <a:p>
            <a:pPr lvl="3">
              <a:defRPr sz="1800"/>
            </a:pPr>
            <a:r>
              <a:rPr sz="5200"/>
              <a:t>Nivel de texto 4</a:t>
            </a:r>
            <a:endParaRPr sz="5200"/>
          </a:p>
          <a:p>
            <a:pPr lvl="4">
              <a:defRPr sz="1800"/>
            </a:pPr>
            <a:r>
              <a:rPr sz="5200"/>
              <a:t>Nivel de texto 5</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 İşaretleri ve Fotoğraf">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11200"/>
              <a:t>Texto del título</a:t>
            </a:r>
          </a:p>
        </p:txBody>
      </p:sp>
      <p:sp>
        <p:nvSpPr>
          <p:cNvPr id="22" name="Shape 22"/>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Nivel de texto 1</a:t>
            </a:r>
            <a:endParaRPr sz="4500"/>
          </a:p>
          <a:p>
            <a:pPr lvl="1">
              <a:defRPr sz="1800"/>
            </a:pPr>
            <a:r>
              <a:rPr sz="4500"/>
              <a:t>Nivel de texto 2</a:t>
            </a:r>
            <a:endParaRPr sz="4500"/>
          </a:p>
          <a:p>
            <a:pPr lvl="2">
              <a:defRPr sz="1800"/>
            </a:pPr>
            <a:r>
              <a:rPr sz="4500"/>
              <a:t>Nivel de texto 3</a:t>
            </a:r>
            <a:endParaRPr sz="4500"/>
          </a:p>
          <a:p>
            <a:pPr lvl="3">
              <a:defRPr sz="1800"/>
            </a:pPr>
            <a:r>
              <a:rPr sz="4500"/>
              <a:t>Nivel de texto 4</a:t>
            </a:r>
            <a:endParaRPr sz="4500"/>
          </a:p>
          <a:p>
            <a:pPr lvl="4">
              <a:defRPr sz="1800"/>
            </a:pPr>
            <a:r>
              <a:rPr sz="4500"/>
              <a:t>Nivel de texto 5</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 İşaretleri">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47300"/>
          </a:xfrm>
          <a:prstGeom prst="rect">
            <a:avLst/>
          </a:prstGeom>
        </p:spPr>
        <p:txBody>
          <a:bodyPr/>
          <a:lstStyle/>
          <a:p>
            <a:pPr lvl="0">
              <a:defRPr sz="1800"/>
            </a:pPr>
            <a:r>
              <a:rPr sz="5200"/>
              <a:t>Nivel de texto 1</a:t>
            </a:r>
            <a:endParaRPr sz="5200"/>
          </a:p>
          <a:p>
            <a:pPr lvl="1">
              <a:defRPr sz="1800"/>
            </a:pPr>
            <a:r>
              <a:rPr sz="5200"/>
              <a:t>Nivel de texto 2</a:t>
            </a:r>
            <a:endParaRPr sz="5200"/>
          </a:p>
          <a:p>
            <a:pPr lvl="2">
              <a:defRPr sz="1800"/>
            </a:pPr>
            <a:r>
              <a:rPr sz="5200"/>
              <a:t>Nivel de texto 3</a:t>
            </a:r>
            <a:endParaRPr sz="5200"/>
          </a:p>
          <a:p>
            <a:pPr lvl="3">
              <a:defRPr sz="1800"/>
            </a:pPr>
            <a:r>
              <a:rPr sz="5200"/>
              <a:t>Nivel de texto 4</a:t>
            </a:r>
            <a:endParaRPr sz="5200"/>
          </a:p>
          <a:p>
            <a:pPr lvl="4">
              <a:defRPr sz="1800"/>
            </a:pPr>
            <a:r>
              <a:rPr sz="5200"/>
              <a:t>Nivel de texto 5</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11200"/>
              <a:t>Texto del título</a:t>
            </a:r>
          </a:p>
        </p:txBody>
      </p:sp>
      <p:sp>
        <p:nvSpPr>
          <p:cNvPr id="3" name="Shape 3"/>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5200"/>
              <a:t>Nivel de texto 1</a:t>
            </a:r>
            <a:endParaRPr sz="5200"/>
          </a:p>
          <a:p>
            <a:pPr lvl="1">
              <a:defRPr sz="1800"/>
            </a:pPr>
            <a:r>
              <a:rPr sz="5200"/>
              <a:t>Nivel de texto 2</a:t>
            </a:r>
            <a:endParaRPr sz="5200"/>
          </a:p>
          <a:p>
            <a:pPr lvl="2">
              <a:defRPr sz="1800"/>
            </a:pPr>
            <a:r>
              <a:rPr sz="5200"/>
              <a:t>Nivel de texto 3</a:t>
            </a:r>
            <a:endParaRPr sz="5200"/>
          </a:p>
          <a:p>
            <a:pPr lvl="3">
              <a:defRPr sz="1800"/>
            </a:pPr>
            <a:r>
              <a:rPr sz="5200"/>
              <a:t>Nivel de texto 4</a:t>
            </a:r>
            <a:endParaRPr sz="5200"/>
          </a:p>
          <a:p>
            <a:pPr lvl="4">
              <a:defRPr sz="1800"/>
            </a:pPr>
            <a:r>
              <a:rPr sz="5200"/>
              <a:t>Nivel de texto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825500">
        <a:defRPr sz="11200">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900"/>
        </a:spcBef>
        <a:buSzPct val="75000"/>
        <a:buChar char="•"/>
        <a:defRPr sz="5200">
          <a:latin typeface="+mn-lt"/>
          <a:ea typeface="+mn-ea"/>
          <a:cs typeface="+mn-cs"/>
          <a:sym typeface="Helvetica Light"/>
        </a:defRPr>
      </a:lvl1pPr>
      <a:lvl2pPr marL="1270000" indent="-635000" defTabSz="825500">
        <a:spcBef>
          <a:spcPts val="5900"/>
        </a:spcBef>
        <a:buSzPct val="75000"/>
        <a:buChar char="•"/>
        <a:defRPr sz="5200">
          <a:latin typeface="+mn-lt"/>
          <a:ea typeface="+mn-ea"/>
          <a:cs typeface="+mn-cs"/>
          <a:sym typeface="Helvetica Light"/>
        </a:defRPr>
      </a:lvl2pPr>
      <a:lvl3pPr marL="1905000" indent="-635000" defTabSz="825500">
        <a:spcBef>
          <a:spcPts val="5900"/>
        </a:spcBef>
        <a:buSzPct val="75000"/>
        <a:buChar char="•"/>
        <a:defRPr sz="5200">
          <a:latin typeface="+mn-lt"/>
          <a:ea typeface="+mn-ea"/>
          <a:cs typeface="+mn-cs"/>
          <a:sym typeface="Helvetica Light"/>
        </a:defRPr>
      </a:lvl3pPr>
      <a:lvl4pPr marL="2540000" indent="-635000" defTabSz="825500">
        <a:spcBef>
          <a:spcPts val="5900"/>
        </a:spcBef>
        <a:buSzPct val="75000"/>
        <a:buChar char="•"/>
        <a:defRPr sz="5200">
          <a:latin typeface="+mn-lt"/>
          <a:ea typeface="+mn-ea"/>
          <a:cs typeface="+mn-cs"/>
          <a:sym typeface="Helvetica Light"/>
        </a:defRPr>
      </a:lvl4pPr>
      <a:lvl5pPr marL="3175000" indent="-635000" defTabSz="825500">
        <a:spcBef>
          <a:spcPts val="5900"/>
        </a:spcBef>
        <a:buSzPct val="75000"/>
        <a:buChar char="•"/>
        <a:defRPr sz="5200">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 Id="rId5" Type="http://schemas.openxmlformats.org/officeDocument/2006/relationships/image" Target="../media/image5.tif"/><Relationship Id="rId6" Type="http://schemas.openxmlformats.org/officeDocument/2006/relationships/image" Target="../media/image6.tif"/><Relationship Id="rId7" Type="http://schemas.openxmlformats.org/officeDocument/2006/relationships/image" Target="../media/image7.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8.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Relationship Id="rId3" Type="http://schemas.openxmlformats.org/officeDocument/2006/relationships/image" Target="../media/image10.tif"/><Relationship Id="rId4" Type="http://schemas.openxmlformats.org/officeDocument/2006/relationships/image" Target="../media/image1.tif"/><Relationship Id="rId5" Type="http://schemas.openxmlformats.org/officeDocument/2006/relationships/image" Target="../media/image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nvSpPr>
        <p:spPr>
          <a:xfrm>
            <a:off x="16671844" y="5968163"/>
            <a:ext cx="3454528"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6000">
                <a:solidFill>
                  <a:srgbClr val="4F5663"/>
                </a:solidFill>
                <a:latin typeface="Lato Light"/>
                <a:ea typeface="Lato Light"/>
                <a:cs typeface="Lato Light"/>
                <a:sym typeface="Lato Light"/>
              </a:defRPr>
            </a:lvl1pPr>
          </a:lstStyle>
          <a:p>
            <a:pPr lvl="0">
              <a:defRPr sz="1800">
                <a:solidFill>
                  <a:srgbClr val="000000"/>
                </a:solidFill>
              </a:defRPr>
            </a:pPr>
            <a:r>
              <a:rPr sz="6000">
                <a:solidFill>
                  <a:srgbClr val="4F5663"/>
                </a:solidFill>
              </a:rPr>
              <a:t>MyKennel</a:t>
            </a:r>
          </a:p>
        </p:txBody>
      </p:sp>
      <p:sp>
        <p:nvSpPr>
          <p:cNvPr id="39" name="Shape 39"/>
          <p:cNvSpPr/>
          <p:nvPr/>
        </p:nvSpPr>
        <p:spPr>
          <a:xfrm>
            <a:off x="17683412" y="6922335"/>
            <a:ext cx="2589347"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1800">
                <a:solidFill>
                  <a:srgbClr val="4F5663"/>
                </a:solidFill>
                <a:latin typeface="Lato Light"/>
                <a:ea typeface="Lato Light"/>
                <a:cs typeface="Lato Light"/>
                <a:sym typeface="Lato Light"/>
              </a:defRPr>
            </a:lvl1pPr>
          </a:lstStyle>
          <a:p>
            <a:pPr lvl="0">
              <a:defRPr>
                <a:solidFill>
                  <a:srgbClr val="000000"/>
                </a:solidFill>
              </a:defRPr>
            </a:pPr>
            <a:r>
              <a:rPr>
                <a:solidFill>
                  <a:srgbClr val="4F5663"/>
                </a:solidFill>
              </a:rPr>
              <a:t>APLICACIÓN PARA LA GESTIÓN DE UN CRIADERO CANINO</a:t>
            </a:r>
          </a:p>
        </p:txBody>
      </p:sp>
      <p:sp>
        <p:nvSpPr>
          <p:cNvPr id="40" name="Shape 40"/>
          <p:cNvSpPr/>
          <p:nvPr/>
        </p:nvSpPr>
        <p:spPr>
          <a:xfrm>
            <a:off x="4111242" y="6648450"/>
            <a:ext cx="11737131" cy="53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2800">
                <a:solidFill>
                  <a:srgbClr val="4F5663"/>
                </a:solidFill>
                <a:latin typeface="Lato Light"/>
                <a:ea typeface="Lato Light"/>
                <a:cs typeface="Lato Light"/>
                <a:sym typeface="Lato Light"/>
              </a:defRPr>
            </a:lvl1pPr>
          </a:lstStyle>
          <a:p>
            <a:pPr lvl="0">
              <a:defRPr sz="1800">
                <a:solidFill>
                  <a:srgbClr val="000000"/>
                </a:solidFill>
              </a:defRPr>
            </a:pPr>
            <a:r>
              <a:rPr sz="2800">
                <a:solidFill>
                  <a:srgbClr val="4F5663"/>
                </a:solidFill>
              </a:rPr>
              <a:t>Diseño e Implementación de una Aplicación para iOS</a:t>
            </a:r>
          </a:p>
        </p:txBody>
      </p:sp>
      <p:grpSp>
        <p:nvGrpSpPr>
          <p:cNvPr id="43" name="Group 43"/>
          <p:cNvGrpSpPr/>
          <p:nvPr/>
        </p:nvGrpSpPr>
        <p:grpSpPr>
          <a:xfrm>
            <a:off x="-304228" y="-3667"/>
            <a:ext cx="5326410" cy="2902659"/>
            <a:chOff x="0" y="0"/>
            <a:chExt cx="5326408" cy="2902657"/>
          </a:xfrm>
        </p:grpSpPr>
        <p:sp>
          <p:nvSpPr>
            <p:cNvPr id="41" name="Shape 41"/>
            <p:cNvSpPr/>
            <p:nvPr/>
          </p:nvSpPr>
          <p:spPr>
            <a:xfrm>
              <a:off x="1527592" y="0"/>
              <a:ext cx="2271225" cy="2145619"/>
            </a:xfrm>
            <a:prstGeom prst="rect">
              <a:avLst/>
            </a:prstGeom>
            <a:solidFill>
              <a:srgbClr val="51A7F9"/>
            </a:solidFill>
            <a:ln w="12700" cap="flat">
              <a:noFill/>
              <a:miter lim="400000"/>
            </a:ln>
            <a:effectLst/>
          </p:spPr>
          <p:txBody>
            <a:bodyPr wrap="square" lIns="0" tIns="0" rIns="0" bIns="0" numCol="1" anchor="ctr">
              <a:noAutofit/>
            </a:bodyPr>
            <a:lstStyle/>
            <a:p>
              <a:pPr lvl="0">
                <a:defRPr sz="3200">
                  <a:solidFill>
                    <a:srgbClr val="FFFFFF"/>
                  </a:solidFill>
                </a:defRPr>
              </a:pPr>
            </a:p>
          </p:txBody>
        </p:sp>
        <p:sp>
          <p:nvSpPr>
            <p:cNvPr id="42" name="Shape 42"/>
            <p:cNvSpPr/>
            <p:nvPr/>
          </p:nvSpPr>
          <p:spPr>
            <a:xfrm>
              <a:off x="0" y="1295674"/>
              <a:ext cx="5326409" cy="16069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F9F9F9"/>
            </a:solidFill>
            <a:ln w="12700" cap="flat">
              <a:noFill/>
              <a:miter lim="400000"/>
            </a:ln>
            <a:effectLst/>
          </p:spPr>
          <p:txBody>
            <a:bodyPr wrap="square" lIns="0" tIns="0" rIns="0" bIns="0" numCol="1" anchor="ctr">
              <a:noAutofit/>
            </a:bodyPr>
            <a:lstStyle/>
            <a:p>
              <a:pPr lvl="0">
                <a:defRPr sz="3200">
                  <a:solidFill>
                    <a:srgbClr val="FFFFFF"/>
                  </a:solidFill>
                </a:defRPr>
              </a:pPr>
            </a:p>
          </p:txBody>
        </p:sp>
      </p:grpSp>
      <p:sp>
        <p:nvSpPr>
          <p:cNvPr id="44" name="Shape 44"/>
          <p:cNvSpPr/>
          <p:nvPr/>
        </p:nvSpPr>
        <p:spPr>
          <a:xfrm>
            <a:off x="16764053" y="6960435"/>
            <a:ext cx="82187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115" name="Shape 115"/>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116" name="Shape 116"/>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117" name="Shape 117"/>
          <p:cNvSpPr/>
          <p:nvPr/>
        </p:nvSpPr>
        <p:spPr>
          <a:xfrm>
            <a:off x="10740231" y="4770800"/>
            <a:ext cx="2903538"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5000">
                <a:solidFill>
                  <a:srgbClr val="3E4450"/>
                </a:solidFill>
                <a:latin typeface="Lato Light"/>
                <a:ea typeface="Lato Light"/>
                <a:cs typeface="Lato Light"/>
                <a:sym typeface="Lato Light"/>
              </a:rPr>
              <a:t>ANÁLISIS</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Y</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DISEÑO</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15"/>
                                        </p:tgtEl>
                                        <p:attrNameLst>
                                          <p:attrName>style.visibility</p:attrName>
                                        </p:attrNameLst>
                                      </p:cBhvr>
                                      <p:to>
                                        <p:strVal val="visible"/>
                                      </p:to>
                                    </p:set>
                                    <p:animEffect filter="wipe(left)" transition="in">
                                      <p:cBhvr>
                                        <p:cTn id="7" dur="700"/>
                                        <p:tgtEl>
                                          <p:spTgt spid="115"/>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117"/>
                                        </p:tgtEl>
                                        <p:attrNameLst>
                                          <p:attrName>style.visibility</p:attrName>
                                        </p:attrNameLst>
                                      </p:cBhvr>
                                      <p:to>
                                        <p:strVal val="visible"/>
                                      </p:to>
                                    </p:set>
                                    <p:animEffect filter="dissolve(right)" transition="in">
                                      <p:cBhvr>
                                        <p:cTn id="11"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2"/>
      <p:bldP build="whole" bldLvl="1" animBg="1" rev="0" advAuto="0" spid="115"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20" name="Shape 120"/>
          <p:cNvSpPr/>
          <p:nvPr/>
        </p:nvSpPr>
        <p:spPr>
          <a:xfrm>
            <a:off x="862963" y="667167"/>
            <a:ext cx="7484568"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ANÁLISIS DE FUNCIONALIDADES</a:t>
            </a:r>
          </a:p>
        </p:txBody>
      </p:sp>
      <p:sp>
        <p:nvSpPr>
          <p:cNvPr id="121" name="Shape 121"/>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22" name="Shape 122"/>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23" name="Shape 123"/>
          <p:cNvSpPr/>
          <p:nvPr/>
        </p:nvSpPr>
        <p:spPr>
          <a:xfrm>
            <a:off x="1698954" y="2784963"/>
            <a:ext cx="20168299"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Preocúpate por la calidad, mucha gente no está preparada para un entorno donde la excelencia es lo que se espera.</a:t>
            </a:r>
            <a:r>
              <a:rPr sz="2800">
                <a:solidFill>
                  <a:srgbClr val="4F5663"/>
                </a:solidFill>
                <a:latin typeface="FontAwesome"/>
                <a:ea typeface="FontAwesome"/>
                <a:cs typeface="FontAwesome"/>
                <a:sym typeface="FontAwesome"/>
              </a:rPr>
              <a:t> - Steve Jobs</a:t>
            </a:r>
          </a:p>
        </p:txBody>
      </p:sp>
      <p:sp>
        <p:nvSpPr>
          <p:cNvPr id="124" name="Shape 124"/>
          <p:cNvSpPr/>
          <p:nvPr/>
        </p:nvSpPr>
        <p:spPr>
          <a:xfrm>
            <a:off x="22543389" y="970963"/>
            <a:ext cx="1138291"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
        <p:nvSpPr>
          <p:cNvPr id="125" name="Shape 125"/>
          <p:cNvSpPr/>
          <p:nvPr/>
        </p:nvSpPr>
        <p:spPr>
          <a:xfrm>
            <a:off x="1698954" y="3775500"/>
            <a:ext cx="20168299"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Ya tenemos nuestra elección, ahora hay que decidir que es lo que va a hacer, cuales son las características que debe de tener nuestra aplicación para que sea aceptada por el público al que va destinado.</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En esta parte, debemos tener en cuenta que es un diseño centrado en el usuario, por lo que, quien mejor que los futuros usuarios para darnos a grandes rasgos lo que debe incluir nuestra aplicación.</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Utilizamos dos vías completamente distintas para obtener dicha información, por un lado, una pregunta abierta en las redes sociales, y por otro lado, entrevistas personales con criadores conocidos.</a:t>
            </a:r>
          </a:p>
        </p:txBody>
      </p:sp>
      <p:pic>
        <p:nvPicPr>
          <p:cNvPr id="126" name="pasted-image.tif"/>
          <p:cNvPicPr/>
          <p:nvPr/>
        </p:nvPicPr>
        <p:blipFill>
          <a:blip r:embed="rId2">
            <a:extLst/>
          </a:blip>
          <a:stretch>
            <a:fillRect/>
          </a:stretch>
        </p:blipFill>
        <p:spPr>
          <a:xfrm>
            <a:off x="1741459" y="6875133"/>
            <a:ext cx="6389357" cy="974871"/>
          </a:xfrm>
          <a:prstGeom prst="rect">
            <a:avLst/>
          </a:prstGeom>
          <a:ln w="25400">
            <a:miter lim="400000"/>
          </a:ln>
          <a:effectLst>
            <a:outerShdw sx="100000" sy="100000" kx="0" ky="0" algn="b" rotWithShape="0" blurRad="76200" dist="25400" dir="5400000">
              <a:srgbClr val="000000">
                <a:alpha val="60000"/>
              </a:srgbClr>
            </a:outerShdw>
          </a:effectLst>
        </p:spPr>
      </p:pic>
      <p:pic>
        <p:nvPicPr>
          <p:cNvPr id="127" name="pasted-image.tif"/>
          <p:cNvPicPr/>
          <p:nvPr/>
        </p:nvPicPr>
        <p:blipFill>
          <a:blip r:embed="rId3">
            <a:extLst/>
          </a:blip>
          <a:stretch>
            <a:fillRect/>
          </a:stretch>
        </p:blipFill>
        <p:spPr>
          <a:xfrm>
            <a:off x="1712002" y="8104835"/>
            <a:ext cx="4881136" cy="4362079"/>
          </a:xfrm>
          <a:prstGeom prst="rect">
            <a:avLst/>
          </a:prstGeom>
          <a:ln w="25400">
            <a:miter lim="400000"/>
          </a:ln>
          <a:effectLst>
            <a:outerShdw sx="100000" sy="100000" kx="0" ky="0" algn="b" rotWithShape="0" blurRad="76200" dist="25400" dir="5400000">
              <a:srgbClr val="000000">
                <a:alpha val="60000"/>
              </a:srgbClr>
            </a:outerShdw>
          </a:effectLst>
        </p:spPr>
      </p:pic>
      <p:pic>
        <p:nvPicPr>
          <p:cNvPr id="128" name="pasted-image.tif"/>
          <p:cNvPicPr/>
          <p:nvPr/>
        </p:nvPicPr>
        <p:blipFill>
          <a:blip r:embed="rId4">
            <a:extLst/>
          </a:blip>
          <a:stretch>
            <a:fillRect/>
          </a:stretch>
        </p:blipFill>
        <p:spPr>
          <a:xfrm>
            <a:off x="8303666" y="6875133"/>
            <a:ext cx="5067049" cy="4570685"/>
          </a:xfrm>
          <a:prstGeom prst="rect">
            <a:avLst/>
          </a:prstGeom>
          <a:ln w="25400">
            <a:miter lim="400000"/>
          </a:ln>
          <a:effectLst>
            <a:outerShdw sx="100000" sy="100000" kx="0" ky="0" algn="b" rotWithShape="0" blurRad="76200" dist="25400" dir="5400000">
              <a:srgbClr val="000000">
                <a:alpha val="60000"/>
              </a:srgbClr>
            </a:outerShdw>
          </a:effectLst>
        </p:spPr>
      </p:pic>
      <p:pic>
        <p:nvPicPr>
          <p:cNvPr id="129" name="pasted-image.tif"/>
          <p:cNvPicPr/>
          <p:nvPr/>
        </p:nvPicPr>
        <p:blipFill>
          <a:blip r:embed="rId5">
            <a:extLst/>
          </a:blip>
          <a:stretch>
            <a:fillRect/>
          </a:stretch>
        </p:blipFill>
        <p:spPr>
          <a:xfrm>
            <a:off x="13543567" y="6875133"/>
            <a:ext cx="5243468" cy="1830880"/>
          </a:xfrm>
          <a:prstGeom prst="rect">
            <a:avLst/>
          </a:prstGeom>
          <a:ln w="25400">
            <a:miter lim="400000"/>
          </a:ln>
          <a:effectLst>
            <a:outerShdw sx="100000" sy="100000" kx="0" ky="0" algn="b" rotWithShape="0" blurRad="76200" dist="25400" dir="5400000">
              <a:srgbClr val="000000">
                <a:alpha val="60000"/>
              </a:srgbClr>
            </a:outerShdw>
          </a:effectLst>
        </p:spPr>
      </p:pic>
      <p:pic>
        <p:nvPicPr>
          <p:cNvPr id="130" name="pasted-image.tif"/>
          <p:cNvPicPr/>
          <p:nvPr/>
        </p:nvPicPr>
        <p:blipFill>
          <a:blip r:embed="rId6">
            <a:extLst/>
          </a:blip>
          <a:stretch>
            <a:fillRect/>
          </a:stretch>
        </p:blipFill>
        <p:spPr>
          <a:xfrm>
            <a:off x="18959884" y="6875133"/>
            <a:ext cx="5243468" cy="2261044"/>
          </a:xfrm>
          <a:prstGeom prst="rect">
            <a:avLst/>
          </a:prstGeom>
          <a:ln w="25400">
            <a:miter lim="400000"/>
          </a:ln>
          <a:effectLst>
            <a:outerShdw sx="100000" sy="100000" kx="0" ky="0" algn="b" rotWithShape="0" blurRad="76200" dist="25400" dir="5400000">
              <a:srgbClr val="000000">
                <a:alpha val="60000"/>
              </a:srgbClr>
            </a:outerShdw>
          </a:effectLst>
        </p:spPr>
      </p:pic>
      <p:pic>
        <p:nvPicPr>
          <p:cNvPr id="131" name="pasted-image.tif"/>
          <p:cNvPicPr/>
          <p:nvPr/>
        </p:nvPicPr>
        <p:blipFill>
          <a:blip r:embed="rId7">
            <a:extLst/>
          </a:blip>
          <a:stretch>
            <a:fillRect/>
          </a:stretch>
        </p:blipFill>
        <p:spPr>
          <a:xfrm>
            <a:off x="13543567" y="9551010"/>
            <a:ext cx="7112001" cy="2755901"/>
          </a:xfrm>
          <a:prstGeom prst="rect">
            <a:avLst/>
          </a:prstGeom>
          <a:ln w="12700">
            <a:miter lim="400000"/>
          </a:ln>
        </p:spPr>
      </p:pic>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34" name="Shape 134"/>
          <p:cNvSpPr/>
          <p:nvPr/>
        </p:nvSpPr>
        <p:spPr>
          <a:xfrm>
            <a:off x="862963" y="667167"/>
            <a:ext cx="693078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DISEÑO DE LA BASE DE DATOS</a:t>
            </a:r>
          </a:p>
        </p:txBody>
      </p:sp>
      <p:sp>
        <p:nvSpPr>
          <p:cNvPr id="135" name="Shape 135"/>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36" name="Shape 136"/>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37" name="Shape 137"/>
          <p:cNvSpPr/>
          <p:nvPr/>
        </p:nvSpPr>
        <p:spPr>
          <a:xfrm>
            <a:off x="1698954" y="2784963"/>
            <a:ext cx="20168299"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Ten el coraje para hacer lo que te dicen tu corazón y tu intuición.</a:t>
            </a:r>
            <a:r>
              <a:rPr sz="2800">
                <a:solidFill>
                  <a:srgbClr val="4F5663"/>
                </a:solidFill>
                <a:latin typeface="FontAwesome"/>
                <a:ea typeface="FontAwesome"/>
                <a:cs typeface="FontAwesome"/>
                <a:sym typeface="FontAwesome"/>
              </a:rPr>
              <a:t> - Steve Jobs</a:t>
            </a:r>
          </a:p>
        </p:txBody>
      </p:sp>
      <p:sp>
        <p:nvSpPr>
          <p:cNvPr id="138" name="Shape 138"/>
          <p:cNvSpPr/>
          <p:nvPr/>
        </p:nvSpPr>
        <p:spPr>
          <a:xfrm>
            <a:off x="22543389" y="970963"/>
            <a:ext cx="1138291"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
        <p:nvSpPr>
          <p:cNvPr id="139" name="Shape 139"/>
          <p:cNvSpPr/>
          <p:nvPr/>
        </p:nvSpPr>
        <p:spPr>
          <a:xfrm>
            <a:off x="1622690" y="3386106"/>
            <a:ext cx="9951154" cy="730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Una vez que tenemos claros los requerimientos, procederemos a realizar el diseño de la base de datos.</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Nuestra base de datos consta de las siguientes entidades:</a:t>
            </a: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Perros: Con toda la información referente al perro, como nombre, afijo, fecha de nacimiento, fecha de defunción, chip, libro de orígenes, etc.</a:t>
            </a: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Propietarios: Guardará la información referente al propietario, como nombre, apellidos, dirección y teléfono.</a:t>
            </a: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Salud: Como su nombre indica, tendrá información relativa a las pruebas de salud, como lugar, fecha y tipo de prueba.</a:t>
            </a: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Trabajo: Al igual que la entidad Salud, tendrá información como lugar, fecha, tipo de prueba y añadiremos el resultado.</a:t>
            </a: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Belleza: Esta entidad guardará información como lugar, juez, fecha y resultado de la prueba.</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Todas las entidades están relacionadas con la entidad Perros, ya que desde ella se podrá acceder a la información que guardan de cada perro.</a:t>
            </a:r>
          </a:p>
        </p:txBody>
      </p:sp>
      <p:pic>
        <p:nvPicPr>
          <p:cNvPr id="140" name="pasted-image.tif"/>
          <p:cNvPicPr/>
          <p:nvPr/>
        </p:nvPicPr>
        <p:blipFill>
          <a:blip r:embed="rId3">
            <a:extLst/>
          </a:blip>
          <a:stretch>
            <a:fillRect/>
          </a:stretch>
        </p:blipFill>
        <p:spPr>
          <a:xfrm>
            <a:off x="12786336" y="3431120"/>
            <a:ext cx="10504374" cy="7694068"/>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43" name="Shape 143"/>
          <p:cNvSpPr/>
          <p:nvPr/>
        </p:nvSpPr>
        <p:spPr>
          <a:xfrm>
            <a:off x="862963" y="667167"/>
            <a:ext cx="8576692"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DISEÑO DE LA INTERFAZ DE USUARIO</a:t>
            </a:r>
          </a:p>
        </p:txBody>
      </p:sp>
      <p:sp>
        <p:nvSpPr>
          <p:cNvPr id="144" name="Shape 144"/>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45" name="Shape 145"/>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46" name="Shape 146"/>
          <p:cNvSpPr/>
          <p:nvPr/>
        </p:nvSpPr>
        <p:spPr>
          <a:xfrm>
            <a:off x="1698954" y="2771197"/>
            <a:ext cx="20168299" cy="965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Ser el más rico del cementerio no es lo que más me importa... Acostarme por la noche y pensar que he hecho algo genial. Eso es lo que más me importa.</a:t>
            </a:r>
            <a:r>
              <a:rPr sz="2800">
                <a:solidFill>
                  <a:srgbClr val="4F5663"/>
                </a:solidFill>
                <a:latin typeface="FontAwesome"/>
                <a:ea typeface="FontAwesome"/>
                <a:cs typeface="FontAwesome"/>
                <a:sym typeface="FontAwesome"/>
              </a:rPr>
              <a:t> - Steve Jobs</a:t>
            </a:r>
          </a:p>
        </p:txBody>
      </p:sp>
      <p:sp>
        <p:nvSpPr>
          <p:cNvPr id="147" name="Shape 147"/>
          <p:cNvSpPr/>
          <p:nvPr/>
        </p:nvSpPr>
        <p:spPr>
          <a:xfrm>
            <a:off x="1673532" y="4109103"/>
            <a:ext cx="9951155" cy="353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En esta parte es donde más deberemos esforzarnos, ya que es lo que decantará la balanza por nuestra aplicación o por otra que haga lo mismo.</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Deberemos de centrarnos en la simplicidad de uso a la par que dar todas las funcionalidades seleccionadas de la manera mas fluida posible.</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Con estas pautas, diseñaremos nuestra interfaz de usuario.</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Para evitar diseñar la aplicación directamente en el xCode, haremos un prototipo previo a la implementación, que nos servirá de guía durante todo el proceso</a:t>
            </a:r>
          </a:p>
        </p:txBody>
      </p:sp>
      <p:pic>
        <p:nvPicPr>
          <p:cNvPr id="148" name="Detalle Perro.png"/>
          <p:cNvPicPr/>
          <p:nvPr/>
        </p:nvPicPr>
        <p:blipFill>
          <a:blip r:embed="rId2">
            <a:extLst/>
          </a:blip>
          <a:stretch>
            <a:fillRect/>
          </a:stretch>
        </p:blipFill>
        <p:spPr>
          <a:xfrm>
            <a:off x="14393536" y="3835387"/>
            <a:ext cx="4064001" cy="7228503"/>
          </a:xfrm>
          <a:prstGeom prst="rect">
            <a:avLst/>
          </a:prstGeom>
          <a:ln w="12700">
            <a:miter lim="400000"/>
          </a:ln>
        </p:spPr>
      </p:pic>
      <p:pic>
        <p:nvPicPr>
          <p:cNvPr id="149" name="app-icon.png"/>
          <p:cNvPicPr/>
          <p:nvPr/>
        </p:nvPicPr>
        <p:blipFill>
          <a:blip r:embed="rId3">
            <a:extLst/>
          </a:blip>
          <a:stretch>
            <a:fillRect/>
          </a:stretch>
        </p:blipFill>
        <p:spPr>
          <a:xfrm>
            <a:off x="799718" y="8637674"/>
            <a:ext cx="3606801" cy="3086101"/>
          </a:xfrm>
          <a:prstGeom prst="rect">
            <a:avLst/>
          </a:prstGeom>
          <a:ln w="12700">
            <a:miter lim="400000"/>
          </a:ln>
        </p:spPr>
      </p:pic>
      <p:pic>
        <p:nvPicPr>
          <p:cNvPr id="150" name="pasted-image.tif"/>
          <p:cNvPicPr/>
          <p:nvPr/>
        </p:nvPicPr>
        <p:blipFill>
          <a:blip r:embed="rId4">
            <a:extLst/>
          </a:blip>
          <a:stretch>
            <a:fillRect/>
          </a:stretch>
        </p:blipFill>
        <p:spPr>
          <a:xfrm>
            <a:off x="7876027" y="8637674"/>
            <a:ext cx="3048001" cy="3048001"/>
          </a:xfrm>
          <a:prstGeom prst="rect">
            <a:avLst/>
          </a:prstGeom>
          <a:ln w="12700">
            <a:miter lim="400000"/>
          </a:ln>
        </p:spPr>
      </p:pic>
      <p:sp>
        <p:nvSpPr>
          <p:cNvPr id="151" name="Shape 151"/>
          <p:cNvSpPr/>
          <p:nvPr/>
        </p:nvSpPr>
        <p:spPr>
          <a:xfrm>
            <a:off x="22701599" y="966149"/>
            <a:ext cx="82187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154" name="Shape 154"/>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155" name="Shape 155"/>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156" name="Shape 156"/>
          <p:cNvSpPr/>
          <p:nvPr/>
        </p:nvSpPr>
        <p:spPr>
          <a:xfrm>
            <a:off x="9256553" y="5151800"/>
            <a:ext cx="5870894"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5000">
                <a:solidFill>
                  <a:srgbClr val="3E4450"/>
                </a:solidFill>
                <a:latin typeface="Lato Light"/>
                <a:ea typeface="Lato Light"/>
                <a:cs typeface="Lato Light"/>
                <a:sym typeface="Lato Light"/>
              </a:rPr>
              <a:t>IMPLEMENTACIÓN</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FINAL</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700"/>
                                        <p:tgtEl>
                                          <p:spTgt spid="154"/>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156"/>
                                        </p:tgtEl>
                                        <p:attrNameLst>
                                          <p:attrName>style.visibility</p:attrName>
                                        </p:attrNameLst>
                                      </p:cBhvr>
                                      <p:to>
                                        <p:strVal val="visible"/>
                                      </p:to>
                                    </p:set>
                                    <p:animEffect filter="dissolve(right)" transition="in">
                                      <p:cBhvr>
                                        <p:cTn id="11"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P build="whole" bldLvl="1" animBg="1" rev="0" advAuto="0" spid="156"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59" name="Shape 159"/>
          <p:cNvSpPr/>
          <p:nvPr/>
        </p:nvSpPr>
        <p:spPr>
          <a:xfrm>
            <a:off x="862963" y="667167"/>
            <a:ext cx="5832387"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IMPLEMENTACIÓN FINAL</a:t>
            </a:r>
          </a:p>
        </p:txBody>
      </p:sp>
      <p:sp>
        <p:nvSpPr>
          <p:cNvPr id="160" name="Shape 160"/>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61" name="Shape 161"/>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62" name="Shape 162"/>
          <p:cNvSpPr/>
          <p:nvPr/>
        </p:nvSpPr>
        <p:spPr>
          <a:xfrm>
            <a:off x="1698954" y="2777547"/>
            <a:ext cx="20168299"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A veces, cuando innovas, cometes errores. Es mejor admitirlos rápidamente y seguir mejorando tus otras innovaciones.</a:t>
            </a:r>
            <a:r>
              <a:rPr sz="2800">
                <a:solidFill>
                  <a:srgbClr val="4F5663"/>
                </a:solidFill>
                <a:latin typeface="FontAwesome"/>
                <a:ea typeface="FontAwesome"/>
                <a:cs typeface="FontAwesome"/>
                <a:sym typeface="FontAwesome"/>
              </a:rPr>
              <a:t> - Steve Jobs</a:t>
            </a:r>
          </a:p>
        </p:txBody>
      </p:sp>
      <p:sp>
        <p:nvSpPr>
          <p:cNvPr id="163" name="Shape 163"/>
          <p:cNvSpPr/>
          <p:nvPr/>
        </p:nvSpPr>
        <p:spPr>
          <a:xfrm>
            <a:off x="1673532" y="4623453"/>
            <a:ext cx="9951155" cy="250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En la implementación final es donde se debe intentar plasmar los prototipos creados a un producto final.</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En este caso en particular, utilizaremos xCode en su versión 6.3.2  y el lenguaje de programación Swift.</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La aplicación final está desarrollada para un iPhone 6 con iOS 8.3.</a:t>
            </a:r>
          </a:p>
        </p:txBody>
      </p:sp>
      <p:pic>
        <p:nvPicPr>
          <p:cNvPr id="164" name="pasted-image.tif"/>
          <p:cNvPicPr/>
          <p:nvPr/>
        </p:nvPicPr>
        <p:blipFill>
          <a:blip r:embed="rId2">
            <a:extLst/>
          </a:blip>
          <a:stretch>
            <a:fillRect/>
          </a:stretch>
        </p:blipFill>
        <p:spPr>
          <a:xfrm>
            <a:off x="13294847" y="3835387"/>
            <a:ext cx="3942400" cy="7193864"/>
          </a:xfrm>
          <a:prstGeom prst="rect">
            <a:avLst/>
          </a:prstGeom>
          <a:ln w="25400">
            <a:miter lim="400000"/>
          </a:ln>
          <a:effectLst>
            <a:outerShdw sx="100000" sy="100000" kx="0" ky="0" algn="b" rotWithShape="0" blurRad="76200" dist="25400" dir="5400000">
              <a:srgbClr val="000000">
                <a:alpha val="60000"/>
              </a:srgbClr>
            </a:outerShdw>
          </a:effectLst>
        </p:spPr>
      </p:pic>
      <p:pic>
        <p:nvPicPr>
          <p:cNvPr id="165" name="pasted-image.tif"/>
          <p:cNvPicPr/>
          <p:nvPr/>
        </p:nvPicPr>
        <p:blipFill>
          <a:blip r:embed="rId3">
            <a:extLst/>
          </a:blip>
          <a:stretch>
            <a:fillRect/>
          </a:stretch>
        </p:blipFill>
        <p:spPr>
          <a:xfrm>
            <a:off x="17491619" y="3918603"/>
            <a:ext cx="3911601" cy="3911601"/>
          </a:xfrm>
          <a:prstGeom prst="rect">
            <a:avLst/>
          </a:prstGeom>
          <a:ln w="25400">
            <a:miter lim="400000"/>
          </a:ln>
          <a:effectLst>
            <a:outerShdw sx="100000" sy="100000" kx="0" ky="0" algn="b" rotWithShape="0" blurRad="76200" dist="25400" dir="5400000">
              <a:srgbClr val="000000">
                <a:alpha val="60000"/>
              </a:srgbClr>
            </a:outerShdw>
          </a:effectLst>
        </p:spPr>
      </p:pic>
      <p:pic>
        <p:nvPicPr>
          <p:cNvPr id="166" name="pasted-image.tif"/>
          <p:cNvPicPr/>
          <p:nvPr/>
        </p:nvPicPr>
        <p:blipFill>
          <a:blip r:embed="rId4">
            <a:extLst/>
          </a:blip>
          <a:stretch>
            <a:fillRect/>
          </a:stretch>
        </p:blipFill>
        <p:spPr>
          <a:xfrm>
            <a:off x="17452378" y="8516755"/>
            <a:ext cx="4803569" cy="3518439"/>
          </a:xfrm>
          <a:prstGeom prst="rect">
            <a:avLst/>
          </a:prstGeom>
          <a:ln w="25400">
            <a:miter lim="400000"/>
          </a:ln>
          <a:effectLst>
            <a:outerShdw sx="100000" sy="100000" kx="0" ky="0" algn="b" rotWithShape="0" blurRad="76200" dist="25400" dir="5400000">
              <a:srgbClr val="000000">
                <a:alpha val="60000"/>
              </a:srgbClr>
            </a:outerShdw>
          </a:effectLst>
        </p:spPr>
      </p:pic>
      <p:sp>
        <p:nvSpPr>
          <p:cNvPr id="167" name="Shape 167"/>
          <p:cNvSpPr/>
          <p:nvPr/>
        </p:nvSpPr>
        <p:spPr>
          <a:xfrm>
            <a:off x="22701599" y="966149"/>
            <a:ext cx="82187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
        <p:nvSpPr>
          <p:cNvPr id="168" name="Shape 168"/>
          <p:cNvSpPr/>
          <p:nvPr/>
        </p:nvSpPr>
        <p:spPr>
          <a:xfrm>
            <a:off x="1673532" y="7775607"/>
            <a:ext cx="9951155" cy="250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En la  aplicación creada, se han cometido errores debido a la poca experiencia programando en xCode y Swift.  Se solucionarán en las siguientes versiones.</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Estos errores son: </a:t>
            </a:r>
            <a:endParaRPr sz="2200">
              <a:solidFill>
                <a:srgbClr val="4F5663"/>
              </a:solidFill>
              <a:latin typeface="Lato Light"/>
              <a:ea typeface="Lato Light"/>
              <a:cs typeface="Lato Light"/>
              <a:sym typeface="Lato Light"/>
            </a:endParaRPr>
          </a:p>
          <a:p>
            <a:pPr lvl="1" marL="903653" indent="-268653" algn="l">
              <a:buSzPct val="50000"/>
              <a:buBlip>
                <a:blip r:embed="rId5"/>
              </a:buBlip>
              <a:defRPr sz="1800"/>
            </a:pPr>
            <a:r>
              <a:rPr sz="2200">
                <a:solidFill>
                  <a:srgbClr val="4F5663"/>
                </a:solidFill>
                <a:latin typeface="Lato Light"/>
                <a:ea typeface="Lato Light"/>
                <a:cs typeface="Lato Light"/>
                <a:sym typeface="Lato Light"/>
              </a:rPr>
              <a:t>Interfaz de las tablas no corresponde con la interfaz prototipada.</a:t>
            </a:r>
            <a:endParaRPr sz="2200">
              <a:solidFill>
                <a:srgbClr val="4F5663"/>
              </a:solidFill>
              <a:latin typeface="Lato Light"/>
              <a:ea typeface="Lato Light"/>
              <a:cs typeface="Lato Light"/>
              <a:sym typeface="Lato Light"/>
            </a:endParaRPr>
          </a:p>
          <a:p>
            <a:pPr lvl="1" marL="903653" indent="-268653" algn="l">
              <a:buSzPct val="50000"/>
              <a:buBlip>
                <a:blip r:embed="rId5"/>
              </a:buBlip>
              <a:defRPr sz="1800"/>
            </a:pPr>
            <a:r>
              <a:rPr sz="2200">
                <a:solidFill>
                  <a:srgbClr val="4F5663"/>
                </a:solidFill>
                <a:latin typeface="Lato Light"/>
                <a:ea typeface="Lato Light"/>
                <a:cs typeface="Lato Light"/>
                <a:sym typeface="Lato Light"/>
              </a:rPr>
              <a:t>No se han plasmado las relaciones entre las entidades.</a:t>
            </a:r>
            <a:endParaRPr sz="2200">
              <a:solidFill>
                <a:srgbClr val="4F5663"/>
              </a:solidFill>
              <a:latin typeface="Lato Light"/>
              <a:ea typeface="Lato Light"/>
              <a:cs typeface="Lato Light"/>
              <a:sym typeface="Lato Light"/>
            </a:endParaRPr>
          </a:p>
          <a:p>
            <a:pPr lvl="1" marL="903653" indent="-268653" algn="l">
              <a:buSzPct val="50000"/>
              <a:buBlip>
                <a:blip r:embed="rId5"/>
              </a:buBlip>
              <a:defRPr sz="1800"/>
            </a:pPr>
            <a:r>
              <a:rPr sz="2200">
                <a:solidFill>
                  <a:srgbClr val="4F5663"/>
                </a:solidFill>
                <a:latin typeface="Lato Light"/>
                <a:ea typeface="Lato Light"/>
                <a:cs typeface="Lato Light"/>
                <a:sym typeface="Lato Light"/>
              </a:rPr>
              <a:t>La imagen del perro no aparece en la vista de detalle.</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171" name="Shape 171"/>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172" name="Shape 172"/>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173" name="Shape 173"/>
          <p:cNvSpPr/>
          <p:nvPr/>
        </p:nvSpPr>
        <p:spPr>
          <a:xfrm>
            <a:off x="9692004" y="5532800"/>
            <a:ext cx="4999991"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3E4450"/>
                </a:solidFill>
                <a:latin typeface="Lato Light"/>
                <a:ea typeface="Lato Light"/>
                <a:cs typeface="Lato Light"/>
                <a:sym typeface="Lato Light"/>
              </a:defRPr>
            </a:lvl1pPr>
          </a:lstStyle>
          <a:p>
            <a:pPr lvl="0">
              <a:defRPr sz="1800">
                <a:solidFill>
                  <a:srgbClr val="000000"/>
                </a:solidFill>
              </a:defRPr>
            </a:pPr>
            <a:r>
              <a:rPr sz="5000">
                <a:solidFill>
                  <a:srgbClr val="3E4450"/>
                </a:solidFill>
              </a:rPr>
              <a:t>CONCLUSIONES</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left)" transition="in">
                                      <p:cBhvr>
                                        <p:cTn id="7" dur="700"/>
                                        <p:tgtEl>
                                          <p:spTgt spid="171"/>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173"/>
                                        </p:tgtEl>
                                        <p:attrNameLst>
                                          <p:attrName>style.visibility</p:attrName>
                                        </p:attrNameLst>
                                      </p:cBhvr>
                                      <p:to>
                                        <p:strVal val="visible"/>
                                      </p:to>
                                    </p:set>
                                    <p:animEffect filter="dissolve(right)" transition="in">
                                      <p:cBhvr>
                                        <p:cTn id="11"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2"/>
      <p:bldP build="whole" bldLvl="1" animBg="1" rev="0" advAuto="0" spid="17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76" name="Shape 176"/>
          <p:cNvSpPr/>
          <p:nvPr/>
        </p:nvSpPr>
        <p:spPr>
          <a:xfrm>
            <a:off x="862963" y="667167"/>
            <a:ext cx="382742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CONCLUSIONES</a:t>
            </a:r>
          </a:p>
        </p:txBody>
      </p:sp>
      <p:sp>
        <p:nvSpPr>
          <p:cNvPr id="177" name="Shape 177"/>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78" name="Shape 178"/>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79" name="Shape 179"/>
          <p:cNvSpPr/>
          <p:nvPr/>
        </p:nvSpPr>
        <p:spPr>
          <a:xfrm>
            <a:off x="1698954" y="2987097"/>
            <a:ext cx="20168299"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A veces la vida te va a pegar en la cabeza con un ladrillo. Pero no pierdas la fe.</a:t>
            </a:r>
            <a:r>
              <a:rPr sz="2800">
                <a:solidFill>
                  <a:srgbClr val="4F5663"/>
                </a:solidFill>
                <a:latin typeface="FontAwesome"/>
                <a:ea typeface="FontAwesome"/>
                <a:cs typeface="FontAwesome"/>
                <a:sym typeface="FontAwesome"/>
              </a:rPr>
              <a:t> - Steve Jobs</a:t>
            </a:r>
          </a:p>
        </p:txBody>
      </p:sp>
      <p:sp>
        <p:nvSpPr>
          <p:cNvPr id="180" name="Shape 180"/>
          <p:cNvSpPr/>
          <p:nvPr/>
        </p:nvSpPr>
        <p:spPr>
          <a:xfrm>
            <a:off x="1673532" y="3937653"/>
            <a:ext cx="14199420" cy="3873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El desarrollo de todo este proyecto ha supuesto un reto personal. Todas las herramientas con las que he trabajado eran nuevas para mi, xCode, Flinto, Sketch, Swift… Un mundo por descubrir.</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He aprendido a gestionar un proyecto desde el principio, a marcar unos tiempos para la realización de los hitos y sobretodo, he sido capaz de hacer una aplicación para iOS desde cero.</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No ha sido nada fácil partir de cero y tener que presentar una aplicación funcional en tan poco tiempo. Me he ayudado de plataformas de enseñanza como Udemy, así como de otras que se pueden ver en la Memoria final, en la Bibliografía.</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En definitiva, este proyecto me ha ayudado de cara a mi futuro laboral (gestión de proyectos y desarrollo) y me ha abierto el camino a un mundo del que recelaba… La Programación.</a:t>
            </a:r>
          </a:p>
        </p:txBody>
      </p:sp>
      <p:sp>
        <p:nvSpPr>
          <p:cNvPr id="181" name="Shape 181"/>
          <p:cNvSpPr/>
          <p:nvPr/>
        </p:nvSpPr>
        <p:spPr>
          <a:xfrm>
            <a:off x="22701599" y="966149"/>
            <a:ext cx="82187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pic>
        <p:nvPicPr>
          <p:cNvPr id="182" name="help.png"/>
          <p:cNvPicPr/>
          <p:nvPr/>
        </p:nvPicPr>
        <p:blipFill>
          <a:blip r:embed="rId2">
            <a:extLst/>
          </a:blip>
          <a:stretch>
            <a:fillRect/>
          </a:stretch>
        </p:blipFill>
        <p:spPr>
          <a:xfrm>
            <a:off x="17847924" y="3984684"/>
            <a:ext cx="2171701" cy="2171701"/>
          </a:xfrm>
          <a:prstGeom prst="rect">
            <a:avLst/>
          </a:prstGeom>
          <a:ln w="12700">
            <a:miter lim="400000"/>
          </a:ln>
        </p:spPr>
      </p:pic>
      <p:pic>
        <p:nvPicPr>
          <p:cNvPr id="183" name="IconoAPP.png"/>
          <p:cNvPicPr/>
          <p:nvPr/>
        </p:nvPicPr>
        <p:blipFill>
          <a:blip r:embed="rId3">
            <a:extLst/>
          </a:blip>
          <a:stretch>
            <a:fillRect/>
          </a:stretch>
        </p:blipFill>
        <p:spPr>
          <a:xfrm>
            <a:off x="16189929" y="6620571"/>
            <a:ext cx="5487691" cy="5487692"/>
          </a:xfrm>
          <a:prstGeom prst="rect">
            <a:avLst/>
          </a:prstGeom>
          <a:ln w="12700">
            <a:miter lim="400000"/>
          </a:ln>
        </p:spPr>
      </p:pic>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86" name="Shape 186"/>
          <p:cNvSpPr/>
          <p:nvPr/>
        </p:nvSpPr>
        <p:spPr>
          <a:xfrm>
            <a:off x="862963" y="667167"/>
            <a:ext cx="528608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IMAGENES PROTOTIPO</a:t>
            </a:r>
          </a:p>
        </p:txBody>
      </p:sp>
      <p:sp>
        <p:nvSpPr>
          <p:cNvPr id="187" name="Shape 187"/>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88" name="Shape 188"/>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89" name="Shape 189"/>
          <p:cNvSpPr/>
          <p:nvPr/>
        </p:nvSpPr>
        <p:spPr>
          <a:xfrm>
            <a:off x="22701599" y="966149"/>
            <a:ext cx="821872"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pic>
        <p:nvPicPr>
          <p:cNvPr id="190" name="Pantalla Principal.png"/>
          <p:cNvPicPr/>
          <p:nvPr/>
        </p:nvPicPr>
        <p:blipFill>
          <a:blip r:embed="rId2">
            <a:extLst/>
          </a:blip>
          <a:stretch>
            <a:fillRect/>
          </a:stretch>
        </p:blipFill>
        <p:spPr>
          <a:xfrm>
            <a:off x="377075" y="2768474"/>
            <a:ext cx="4724401" cy="8403134"/>
          </a:xfrm>
          <a:prstGeom prst="rect">
            <a:avLst/>
          </a:prstGeom>
          <a:ln w="12700">
            <a:miter lim="400000"/>
          </a:ln>
        </p:spPr>
      </p:pic>
      <p:pic>
        <p:nvPicPr>
          <p:cNvPr id="191" name="Pantalla de Gestión de Perros.png"/>
          <p:cNvPicPr/>
          <p:nvPr/>
        </p:nvPicPr>
        <p:blipFill>
          <a:blip r:embed="rId3">
            <a:extLst/>
          </a:blip>
          <a:stretch>
            <a:fillRect/>
          </a:stretch>
        </p:blipFill>
        <p:spPr>
          <a:xfrm>
            <a:off x="5787665" y="2835176"/>
            <a:ext cx="4725091" cy="8404361"/>
          </a:xfrm>
          <a:prstGeom prst="rect">
            <a:avLst/>
          </a:prstGeom>
          <a:ln w="12700">
            <a:miter lim="400000"/>
          </a:ln>
        </p:spPr>
      </p:pic>
      <p:pic>
        <p:nvPicPr>
          <p:cNvPr id="192" name="Detalle Perro.png"/>
          <p:cNvPicPr/>
          <p:nvPr/>
        </p:nvPicPr>
        <p:blipFill>
          <a:blip r:embed="rId4">
            <a:extLst/>
          </a:blip>
          <a:stretch>
            <a:fillRect/>
          </a:stretch>
        </p:blipFill>
        <p:spPr>
          <a:xfrm>
            <a:off x="11198945" y="2836403"/>
            <a:ext cx="4724401" cy="8403134"/>
          </a:xfrm>
          <a:prstGeom prst="rect">
            <a:avLst/>
          </a:prstGeom>
          <a:ln w="12700">
            <a:miter lim="400000"/>
          </a:ln>
        </p:spPr>
      </p:pic>
      <p:pic>
        <p:nvPicPr>
          <p:cNvPr id="193" name="Pantalla de Gestión de Belleza.png"/>
          <p:cNvPicPr/>
          <p:nvPr/>
        </p:nvPicPr>
        <p:blipFill>
          <a:blip r:embed="rId5">
            <a:extLst/>
          </a:blip>
          <a:stretch>
            <a:fillRect/>
          </a:stretch>
        </p:blipFill>
        <p:spPr>
          <a:xfrm>
            <a:off x="16688220" y="2836403"/>
            <a:ext cx="4724401" cy="8403134"/>
          </a:xfrm>
          <a:prstGeom prst="rect">
            <a:avLst/>
          </a:prstGeom>
          <a:ln w="12700">
            <a:miter lim="400000"/>
          </a:ln>
        </p:spPr>
      </p:pic>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196" name="Shape 196"/>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197" name="Shape 197"/>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198" name="Shape 198"/>
          <p:cNvSpPr/>
          <p:nvPr/>
        </p:nvSpPr>
        <p:spPr>
          <a:xfrm>
            <a:off x="11618277" y="5532800"/>
            <a:ext cx="114744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3E4450"/>
                </a:solidFill>
                <a:latin typeface="Lato Light"/>
                <a:ea typeface="Lato Light"/>
                <a:cs typeface="Lato Light"/>
                <a:sym typeface="Lato Light"/>
              </a:defRPr>
            </a:lvl1pPr>
          </a:lstStyle>
          <a:p>
            <a:pPr lvl="0">
              <a:defRPr sz="1800">
                <a:solidFill>
                  <a:srgbClr val="000000"/>
                </a:solidFill>
              </a:defRPr>
            </a:pPr>
            <a:r>
              <a:rPr sz="5000">
                <a:solidFill>
                  <a:srgbClr val="3E4450"/>
                </a:solidFill>
              </a:rPr>
              <a:t>FIN</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wipe(left)" transition="in">
                                      <p:cBhvr>
                                        <p:cTn id="7" dur="700"/>
                                        <p:tgtEl>
                                          <p:spTgt spid="196"/>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198"/>
                                        </p:tgtEl>
                                        <p:attrNameLst>
                                          <p:attrName>style.visibility</p:attrName>
                                        </p:attrNameLst>
                                      </p:cBhvr>
                                      <p:to>
                                        <p:strVal val="visible"/>
                                      </p:to>
                                    </p:set>
                                    <p:animEffect filter="dissolve(right)" transition="in">
                                      <p:cBhvr>
                                        <p:cTn id="11"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2"/>
      <p:bldP build="whole" bldLvl="1" animBg="1" rev="0" advAuto="0" spid="196"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2F3441"/>
        </a:solidFill>
      </p:bgPr>
    </p:bg>
    <p:spTree>
      <p:nvGrpSpPr>
        <p:cNvPr id="1" name=""/>
        <p:cNvGrpSpPr/>
        <p:nvPr/>
      </p:nvGrpSpPr>
      <p:grpSpPr>
        <a:xfrm>
          <a:off x="0" y="0"/>
          <a:ext cx="0" cy="0"/>
          <a:chOff x="0" y="0"/>
          <a:chExt cx="0" cy="0"/>
        </a:xfrm>
      </p:grpSpPr>
      <p:pic>
        <p:nvPicPr>
          <p:cNvPr id="46" name="Fondo.png"/>
          <p:cNvPicPr/>
          <p:nvPr/>
        </p:nvPicPr>
        <p:blipFill>
          <a:blip r:embed="rId2">
            <a:extLst/>
          </a:blip>
          <a:stretch>
            <a:fillRect/>
          </a:stretch>
        </p:blipFill>
        <p:spPr>
          <a:xfrm>
            <a:off x="-23623" y="16114"/>
            <a:ext cx="24375076" cy="13697066"/>
          </a:xfrm>
          <a:prstGeom prst="rect">
            <a:avLst/>
          </a:prstGeom>
          <a:ln w="12700">
            <a:miter lim="400000"/>
          </a:ln>
        </p:spPr>
      </p:pic>
      <p:sp>
        <p:nvSpPr>
          <p:cNvPr id="47" name="Shape 47"/>
          <p:cNvSpPr/>
          <p:nvPr/>
        </p:nvSpPr>
        <p:spPr>
          <a:xfrm>
            <a:off x="-5360" y="6589"/>
            <a:ext cx="24394720" cy="13716001"/>
          </a:xfrm>
          <a:prstGeom prst="rect">
            <a:avLst/>
          </a:prstGeom>
          <a:solidFill>
            <a:srgbClr val="2F3441">
              <a:alpha val="47904"/>
            </a:srgbClr>
          </a:solidFill>
          <a:ln w="12700">
            <a:miter lim="400000"/>
          </a:ln>
        </p:spPr>
        <p:txBody>
          <a:bodyPr lIns="0" tIns="0" rIns="0" bIns="0" anchor="ctr"/>
          <a:lstStyle/>
          <a:p>
            <a:pPr lvl="0">
              <a:defRPr sz="3200">
                <a:solidFill>
                  <a:srgbClr val="FFFFFF"/>
                </a:solidFill>
              </a:defRPr>
            </a:pPr>
          </a:p>
        </p:txBody>
      </p:sp>
      <p:grpSp>
        <p:nvGrpSpPr>
          <p:cNvPr id="50" name="Group 50"/>
          <p:cNvGrpSpPr/>
          <p:nvPr/>
        </p:nvGrpSpPr>
        <p:grpSpPr>
          <a:xfrm>
            <a:off x="4197122" y="4804258"/>
            <a:ext cx="4051169" cy="4051169"/>
            <a:chOff x="0" y="0"/>
            <a:chExt cx="4051168" cy="4051168"/>
          </a:xfrm>
        </p:grpSpPr>
        <p:sp>
          <p:nvSpPr>
            <p:cNvPr id="48" name="Shape 48"/>
            <p:cNvSpPr/>
            <p:nvPr/>
          </p:nvSpPr>
          <p:spPr>
            <a:xfrm>
              <a:off x="0" y="0"/>
              <a:ext cx="4051169" cy="405116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FFFFFF"/>
              </a:solidFill>
              <a:prstDash val="solid"/>
              <a:miter lim="400000"/>
            </a:ln>
            <a:effectLst/>
          </p:spPr>
          <p:txBody>
            <a:bodyPr wrap="square" lIns="0" tIns="0" rIns="0" bIns="0" numCol="1" anchor="ctr">
              <a:noAutofit/>
            </a:bodyPr>
            <a:lstStyle/>
            <a:p>
              <a:pPr lvl="0">
                <a:defRPr sz="3200"/>
              </a:pPr>
            </a:p>
          </p:txBody>
        </p:sp>
        <p:sp>
          <p:nvSpPr>
            <p:cNvPr id="49" name="Shape 49"/>
            <p:cNvSpPr/>
            <p:nvPr/>
          </p:nvSpPr>
          <p:spPr>
            <a:xfrm>
              <a:off x="1484962" y="1406041"/>
              <a:ext cx="1137558" cy="1295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9400">
                  <a:solidFill>
                    <a:srgbClr val="FFFFFF"/>
                  </a:solidFill>
                  <a:latin typeface="FontAwesome"/>
                  <a:ea typeface="FontAwesome"/>
                  <a:cs typeface="FontAwesome"/>
                  <a:sym typeface="FontAwesome"/>
                </a:defRPr>
              </a:lvl1pPr>
            </a:lstStyle>
            <a:p>
              <a:pPr lvl="0">
                <a:defRPr sz="1800">
                  <a:solidFill>
                    <a:srgbClr val="000000"/>
                  </a:solidFill>
                </a:defRPr>
              </a:pPr>
              <a:r>
                <a:rPr sz="9400">
                  <a:solidFill>
                    <a:srgbClr val="FFFFFF"/>
                  </a:solidFill>
                </a:rPr>
                <a:t></a:t>
              </a:r>
            </a:p>
          </p:txBody>
        </p:sp>
      </p:grpSp>
      <p:sp>
        <p:nvSpPr>
          <p:cNvPr id="51" name="Shape 51"/>
          <p:cNvSpPr/>
          <p:nvPr/>
        </p:nvSpPr>
        <p:spPr>
          <a:xfrm>
            <a:off x="10138427" y="4832415"/>
            <a:ext cx="4051169" cy="405116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lvl="0">
              <a:defRPr sz="3200"/>
            </a:pPr>
          </a:p>
        </p:txBody>
      </p:sp>
      <p:sp>
        <p:nvSpPr>
          <p:cNvPr id="52" name="Shape 52"/>
          <p:cNvSpPr/>
          <p:nvPr/>
        </p:nvSpPr>
        <p:spPr>
          <a:xfrm>
            <a:off x="16051238" y="4832415"/>
            <a:ext cx="4051170" cy="405117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FFFFFF"/>
            </a:solidFill>
            <a:miter lim="400000"/>
          </a:ln>
        </p:spPr>
        <p:txBody>
          <a:bodyPr lIns="0" tIns="0" rIns="0" bIns="0" anchor="ctr"/>
          <a:lstStyle/>
          <a:p>
            <a:pPr lvl="0">
              <a:defRPr sz="3200"/>
            </a:pPr>
          </a:p>
        </p:txBody>
      </p:sp>
      <p:sp>
        <p:nvSpPr>
          <p:cNvPr id="53" name="Shape 53"/>
          <p:cNvSpPr/>
          <p:nvPr/>
        </p:nvSpPr>
        <p:spPr>
          <a:xfrm>
            <a:off x="11429564" y="6159499"/>
            <a:ext cx="1524872" cy="139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0200">
                <a:solidFill>
                  <a:srgbClr val="FFFFFF"/>
                </a:solidFill>
                <a:latin typeface="FontAwesome"/>
                <a:ea typeface="FontAwesome"/>
                <a:cs typeface="FontAwesome"/>
                <a:sym typeface="FontAwesome"/>
              </a:defRPr>
            </a:lvl1pPr>
          </a:lstStyle>
          <a:p>
            <a:pPr lvl="0">
              <a:defRPr sz="1800">
                <a:solidFill>
                  <a:srgbClr val="000000"/>
                </a:solidFill>
              </a:defRPr>
            </a:pPr>
            <a:r>
              <a:rPr sz="10200">
                <a:solidFill>
                  <a:srgbClr val="FFFFFF"/>
                </a:solidFill>
              </a:rPr>
              <a:t></a:t>
            </a:r>
          </a:p>
        </p:txBody>
      </p:sp>
      <p:sp>
        <p:nvSpPr>
          <p:cNvPr id="54" name="Shape 54"/>
          <p:cNvSpPr/>
          <p:nvPr/>
        </p:nvSpPr>
        <p:spPr>
          <a:xfrm>
            <a:off x="17418238" y="6131342"/>
            <a:ext cx="1317172"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200">
                <a:solidFill>
                  <a:srgbClr val="FFFFFF"/>
                </a:solidFill>
                <a:latin typeface="FontAwesome"/>
                <a:ea typeface="FontAwesome"/>
                <a:cs typeface="FontAwesome"/>
                <a:sym typeface="FontAwesome"/>
              </a:defRPr>
            </a:lvl1pPr>
          </a:lstStyle>
          <a:p>
            <a:pPr lvl="0">
              <a:defRPr sz="1800">
                <a:solidFill>
                  <a:srgbClr val="000000"/>
                </a:solidFill>
              </a:defRPr>
            </a:pPr>
            <a:r>
              <a:rPr sz="10200">
                <a:solidFill>
                  <a:srgbClr val="FFFFFF"/>
                </a:solidFill>
              </a:rPr>
              <a:t></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50"/>
                                        </p:tgtEl>
                                        <p:attrNameLst>
                                          <p:attrName>style.visibility</p:attrName>
                                        </p:attrNameLst>
                                      </p:cBhvr>
                                      <p:to>
                                        <p:strVal val="visible"/>
                                      </p:to>
                                    </p:set>
                                    <p:animEffect filter="fade" transition="in">
                                      <p:cBhvr>
                                        <p:cTn id="7" dur="1000"/>
                                        <p:tgtEl>
                                          <p:spTgt spid="50"/>
                                        </p:tgtEl>
                                      </p:cBhvr>
                                    </p:animEffect>
                                  </p:childTnLst>
                                </p:cTn>
                              </p:par>
                            </p:childTnLst>
                          </p:cTn>
                        </p:par>
                        <p:par>
                          <p:cTn id="8" fill="hold">
                            <p:stCondLst>
                              <p:cond delay="1000"/>
                            </p:stCondLst>
                            <p:childTnLst>
                              <p:par>
                                <p:cTn id="9" nodeType="afterEffect" presetClass="entr" presetSubtype="0" presetID="10" grpId="2" fill="hold">
                                  <p:stCondLst>
                                    <p:cond delay="300"/>
                                  </p:stCondLst>
                                  <p:iterate type="el" backwards="0">
                                    <p:tmAbs val="0"/>
                                  </p:iterate>
                                  <p:childTnLst>
                                    <p:set>
                                      <p:cBhvr>
                                        <p:cTn id="10" fill="hold"/>
                                        <p:tgtEl>
                                          <p:spTgt spid="51"/>
                                        </p:tgtEl>
                                        <p:attrNameLst>
                                          <p:attrName>style.visibility</p:attrName>
                                        </p:attrNameLst>
                                      </p:cBhvr>
                                      <p:to>
                                        <p:strVal val="visible"/>
                                      </p:to>
                                    </p:set>
                                    <p:animEffect filter="fade" transition="in">
                                      <p:cBhvr>
                                        <p:cTn id="11" dur="1000"/>
                                        <p:tgtEl>
                                          <p:spTgt spid="51"/>
                                        </p:tgtEl>
                                      </p:cBhvr>
                                    </p:animEffect>
                                  </p:childTnLst>
                                </p:cTn>
                              </p:par>
                            </p:childTnLst>
                          </p:cTn>
                        </p:par>
                        <p:par>
                          <p:cTn id="12" fill="hold">
                            <p:stCondLst>
                              <p:cond delay="2300"/>
                            </p:stCondLst>
                            <p:childTnLst>
                              <p:par>
                                <p:cTn id="13" nodeType="afterEffect" presetClass="entr" presetSubtype="0" presetID="10" grpId="3" fill="hold">
                                  <p:stCondLst>
                                    <p:cond delay="300"/>
                                  </p:stCondLst>
                                  <p:iterate type="el" backwards="0">
                                    <p:tmAbs val="0"/>
                                  </p:iterate>
                                  <p:childTnLst>
                                    <p:set>
                                      <p:cBhvr>
                                        <p:cTn id="14" fill="hold"/>
                                        <p:tgtEl>
                                          <p:spTgt spid="52"/>
                                        </p:tgtEl>
                                        <p:attrNameLst>
                                          <p:attrName>style.visibility</p:attrName>
                                        </p:attrNameLst>
                                      </p:cBhvr>
                                      <p:to>
                                        <p:strVal val="visible"/>
                                      </p:to>
                                    </p:set>
                                    <p:animEffect filter="fade" transition="in">
                                      <p:cBhvr>
                                        <p:cTn id="15" dur="10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2"/>
      <p:bldP build="whole" bldLvl="1" animBg="1" rev="0" advAuto="0" spid="50" grpId="1"/>
      <p:bldP build="whole" bldLvl="1" animBg="1" rev="0" advAuto="0" spid="52" grpId="3"/>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sldNum" sz="quarter" idx="2"/>
          </p:nvPr>
        </p:nvSpPr>
        <p:spPr>
          <a:xfrm>
            <a:off x="23623890" y="13053353"/>
            <a:ext cx="291085" cy="469901"/>
          </a:xfrm>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Num" sz="quarter" idx="2"/>
          </p:nvPr>
        </p:nvSpPr>
        <p:spPr>
          <a:xfrm>
            <a:off x="23623890" y="13053353"/>
            <a:ext cx="291085" cy="469901"/>
          </a:xfrm>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59" name="Shape 59"/>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60" name="Shape 60"/>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61" name="Shape 61"/>
          <p:cNvSpPr/>
          <p:nvPr/>
        </p:nvSpPr>
        <p:spPr>
          <a:xfrm>
            <a:off x="9597231" y="4770800"/>
            <a:ext cx="5189538"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5000">
                <a:solidFill>
                  <a:srgbClr val="3E4450"/>
                </a:solidFill>
                <a:latin typeface="Lato Light"/>
                <a:ea typeface="Lato Light"/>
                <a:cs typeface="Lato Light"/>
                <a:sym typeface="Lato Light"/>
              </a:rPr>
              <a:t>INTRODUCCIÓN</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Y</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OBJETIVOS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wipe(left)" transition="in">
                                      <p:cBhvr>
                                        <p:cTn id="7" dur="700"/>
                                        <p:tgtEl>
                                          <p:spTgt spid="59"/>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61"/>
                                        </p:tgtEl>
                                        <p:attrNameLst>
                                          <p:attrName>style.visibility</p:attrName>
                                        </p:attrNameLst>
                                      </p:cBhvr>
                                      <p:to>
                                        <p:strVal val="visible"/>
                                      </p:to>
                                    </p:set>
                                    <p:animEffect filter="dissolve(right)" transition="in">
                                      <p:cBhvr>
                                        <p:cTn id="11"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2"/>
      <p:bldP build="whole" bldLvl="1" animBg="1" rev="0" advAuto="0" spid="5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3" name="Fondo.png"/>
          <p:cNvPicPr/>
          <p:nvPr/>
        </p:nvPicPr>
        <p:blipFill>
          <a:blip r:embed="rId2">
            <a:extLst/>
          </a:blip>
          <a:srcRect l="0" t="32243" r="8864" b="32256"/>
          <a:stretch>
            <a:fillRect/>
          </a:stretch>
        </p:blipFill>
        <p:spPr>
          <a:xfrm>
            <a:off x="2932124" y="4802489"/>
            <a:ext cx="7228303" cy="4869260"/>
          </a:xfrm>
          <a:prstGeom prst="rect">
            <a:avLst/>
          </a:prstGeom>
          <a:ln w="25400">
            <a:solidFill>
              <a:srgbClr val="4F5663"/>
            </a:solidFill>
            <a:miter lim="400000"/>
          </a:ln>
        </p:spPr>
      </p:pic>
      <p:sp>
        <p:nvSpPr>
          <p:cNvPr id="64" name="Shape 64"/>
          <p:cNvSpPr/>
          <p:nvPr>
            <p:ph type="sldNum" sz="quarter" idx="2"/>
          </p:nvPr>
        </p:nvSpPr>
        <p:spPr>
          <a:xfrm>
            <a:off x="23623890" y="13053353"/>
            <a:ext cx="291085" cy="469901"/>
          </a:xfrm>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grpSp>
        <p:nvGrpSpPr>
          <p:cNvPr id="67" name="Group 67"/>
          <p:cNvGrpSpPr/>
          <p:nvPr/>
        </p:nvGrpSpPr>
        <p:grpSpPr>
          <a:xfrm>
            <a:off x="12192505" y="5155422"/>
            <a:ext cx="8547973" cy="3892180"/>
            <a:chOff x="0" y="0"/>
            <a:chExt cx="8547972" cy="3892179"/>
          </a:xfrm>
        </p:grpSpPr>
        <p:sp>
          <p:nvSpPr>
            <p:cNvPr id="65" name="Shape 65"/>
            <p:cNvSpPr/>
            <p:nvPr/>
          </p:nvSpPr>
          <p:spPr>
            <a:xfrm>
              <a:off x="0" y="-1"/>
              <a:ext cx="4076446"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000">
                  <a:solidFill>
                    <a:srgbClr val="636363"/>
                  </a:solidFill>
                  <a:latin typeface="Lato Light"/>
                  <a:ea typeface="Lato Light"/>
                  <a:cs typeface="Lato Light"/>
                  <a:sym typeface="Lato Light"/>
                </a:defRPr>
              </a:lvl1pPr>
            </a:lstStyle>
            <a:p>
              <a:pPr lvl="0">
                <a:defRPr sz="1800">
                  <a:solidFill>
                    <a:srgbClr val="000000"/>
                  </a:solidFill>
                </a:defRPr>
              </a:pPr>
              <a:r>
                <a:rPr sz="4000">
                  <a:solidFill>
                    <a:srgbClr val="636363"/>
                  </a:solidFill>
                </a:rPr>
                <a:t>INTRODUCCIÓN</a:t>
              </a:r>
            </a:p>
          </p:txBody>
        </p:sp>
        <p:sp>
          <p:nvSpPr>
            <p:cNvPr id="66" name="Shape 66"/>
            <p:cNvSpPr/>
            <p:nvPr/>
          </p:nvSpPr>
          <p:spPr>
            <a:xfrm>
              <a:off x="18731" y="818779"/>
              <a:ext cx="8529242" cy="307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200">
                  <a:solidFill>
                    <a:srgbClr val="4F5663"/>
                  </a:solidFill>
                  <a:latin typeface="Helvetica"/>
                  <a:ea typeface="Helvetica"/>
                  <a:cs typeface="Helvetica"/>
                  <a:sym typeface="Helvetica"/>
                </a:rPr>
                <a:t>Este Trabajo Final de Carrera, tiene como objetivo la realización de una aplicación para la gestión de un criadero canino.</a:t>
              </a:r>
              <a:endParaRPr sz="2200">
                <a:solidFill>
                  <a:srgbClr val="4F5663"/>
                </a:solidFill>
                <a:latin typeface="Helvetica"/>
                <a:ea typeface="Helvetica"/>
                <a:cs typeface="Helvetica"/>
                <a:sym typeface="Helvetica"/>
              </a:endParaRPr>
            </a:p>
            <a:p>
              <a:pPr lvl="0" algn="l">
                <a:defRPr sz="1800"/>
              </a:pPr>
              <a:endParaRPr sz="2200">
                <a:solidFill>
                  <a:srgbClr val="4F5663"/>
                </a:solidFill>
                <a:latin typeface="Helvetica"/>
                <a:ea typeface="Helvetica"/>
                <a:cs typeface="Helvetica"/>
                <a:sym typeface="Helvetica"/>
              </a:endParaRPr>
            </a:p>
            <a:p>
              <a:pPr lvl="0" algn="l">
                <a:defRPr sz="1800"/>
              </a:pPr>
              <a:r>
                <a:rPr sz="2200">
                  <a:solidFill>
                    <a:srgbClr val="4F5663"/>
                  </a:solidFill>
                  <a:latin typeface="Helvetica"/>
                  <a:ea typeface="Helvetica"/>
                  <a:cs typeface="Helvetica"/>
                  <a:sym typeface="Helvetica"/>
                </a:rPr>
                <a:t>Para alcanzar este objetivo, debemos diseñar e implementar la base de datos, el apartado gráfico y las funciones necesarias para tratar la información de esa base de datos.</a:t>
              </a:r>
              <a:endParaRPr sz="2200">
                <a:solidFill>
                  <a:srgbClr val="4F5663"/>
                </a:solidFill>
                <a:latin typeface="Helvetica"/>
                <a:ea typeface="Helvetica"/>
                <a:cs typeface="Helvetica"/>
                <a:sym typeface="Helvetica"/>
              </a:endParaRPr>
            </a:p>
            <a:p>
              <a:pPr lvl="0" algn="l">
                <a:defRPr sz="1800"/>
              </a:pPr>
              <a:endParaRPr sz="2200">
                <a:solidFill>
                  <a:srgbClr val="4F5663"/>
                </a:solidFill>
                <a:latin typeface="Helvetica"/>
                <a:ea typeface="Helvetica"/>
                <a:cs typeface="Helvetica"/>
                <a:sym typeface="Helvetica"/>
              </a:endParaRPr>
            </a:p>
            <a:p>
              <a:pPr lvl="0" algn="l">
                <a:defRPr sz="1800"/>
              </a:pPr>
              <a:endParaRPr sz="2200">
                <a:solidFill>
                  <a:srgbClr val="4F5663"/>
                </a:solidFill>
                <a:latin typeface="Helvetica"/>
                <a:ea typeface="Helvetica"/>
                <a:cs typeface="Helvetica"/>
                <a:sym typeface="Helvetica"/>
              </a:endParaRPr>
            </a:p>
          </p:txBody>
        </p:sp>
      </p:grpSp>
      <p:pic>
        <p:nvPicPr>
          <p:cNvPr id="68" name="Logo.png"/>
          <p:cNvPicPr/>
          <p:nvPr/>
        </p:nvPicPr>
        <p:blipFill>
          <a:blip r:embed="rId3">
            <a:extLst/>
          </a:blip>
          <a:stretch>
            <a:fillRect/>
          </a:stretch>
        </p:blipFill>
        <p:spPr>
          <a:xfrm>
            <a:off x="4464455" y="5155208"/>
            <a:ext cx="4163821" cy="4163821"/>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67"/>
                                        </p:tgtEl>
                                        <p:attrNameLst>
                                          <p:attrName>style.visibility</p:attrName>
                                        </p:attrNameLst>
                                      </p:cBhvr>
                                      <p:to>
                                        <p:strVal val="visible"/>
                                      </p:to>
                                    </p:set>
                                    <p:animEffect filter="fade" transition="in">
                                      <p:cBhvr>
                                        <p:cTn id="7" dur="9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7"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9F9F9"/>
        </a:solidFill>
      </p:bgPr>
    </p:bg>
    <p:spTree>
      <p:nvGrpSpPr>
        <p:cNvPr id="1" name=""/>
        <p:cNvGrpSpPr/>
        <p:nvPr/>
      </p:nvGrpSpPr>
      <p:grpSpPr>
        <a:xfrm>
          <a:off x="0" y="0"/>
          <a:ext cx="0" cy="0"/>
          <a:chOff x="0" y="0"/>
          <a:chExt cx="0" cy="0"/>
        </a:xfrm>
      </p:grpSpPr>
      <p:sp>
        <p:nvSpPr>
          <p:cNvPr id="70" name="Shape 70"/>
          <p:cNvSpPr/>
          <p:nvPr/>
        </p:nvSpPr>
        <p:spPr>
          <a:xfrm>
            <a:off x="1780423" y="9708871"/>
            <a:ext cx="20823153"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4F5663"/>
                </a:solidFill>
                <a:latin typeface="Helvetica"/>
                <a:ea typeface="Helvetica"/>
                <a:cs typeface="Helvetica"/>
                <a:sym typeface="Helvetica"/>
              </a:defRPr>
            </a:lvl1pPr>
          </a:lstStyle>
          <a:p>
            <a:pPr lvl="0">
              <a:defRPr sz="1800">
                <a:solidFill>
                  <a:srgbClr val="000000"/>
                </a:solidFill>
              </a:defRPr>
            </a:pPr>
            <a:r>
              <a:rPr sz="2200">
                <a:solidFill>
                  <a:srgbClr val="4F5663"/>
                </a:solidFill>
              </a:rPr>
              <a:t>La aplicación creada es pionera en su plataforma, ya que no he encontrado ninguna aplicación con la misma funcionalidad. Existen varias herramientas para los propietarios de mascotas, pero ninguna destinada a criadores, por lo que, entiendo que una aplicación de este tipo, pueda tener su hueco en la AppStore</a:t>
            </a:r>
          </a:p>
        </p:txBody>
      </p:sp>
      <p:sp>
        <p:nvSpPr>
          <p:cNvPr id="71" name="Shape 71"/>
          <p:cNvSpPr/>
          <p:nvPr/>
        </p:nvSpPr>
        <p:spPr>
          <a:xfrm>
            <a:off x="-5360" y="6589"/>
            <a:ext cx="24394720" cy="8521443"/>
          </a:xfrm>
          <a:prstGeom prst="rect">
            <a:avLst/>
          </a:prstGeom>
          <a:solidFill>
            <a:srgbClr val="2F3441">
              <a:alpha val="70009"/>
            </a:srgbClr>
          </a:solidFill>
          <a:ln w="12700">
            <a:miter lim="400000"/>
          </a:ln>
        </p:spPr>
        <p:txBody>
          <a:bodyPr lIns="0" tIns="0" rIns="0" bIns="0" anchor="ctr"/>
          <a:lstStyle/>
          <a:p>
            <a:pPr lvl="0">
              <a:defRPr sz="3200">
                <a:solidFill>
                  <a:srgbClr val="FFFFFF"/>
                </a:solidFill>
              </a:defRPr>
            </a:pPr>
          </a:p>
        </p:txBody>
      </p:sp>
      <p:grpSp>
        <p:nvGrpSpPr>
          <p:cNvPr id="74" name="Group 74"/>
          <p:cNvGrpSpPr/>
          <p:nvPr/>
        </p:nvGrpSpPr>
        <p:grpSpPr>
          <a:xfrm>
            <a:off x="2596790" y="2623166"/>
            <a:ext cx="3288289" cy="3288289"/>
            <a:chOff x="0" y="0"/>
            <a:chExt cx="3288288" cy="3288288"/>
          </a:xfrm>
        </p:grpSpPr>
        <p:sp>
          <p:nvSpPr>
            <p:cNvPr id="72" name="Shape 72"/>
            <p:cNvSpPr/>
            <p:nvPr/>
          </p:nvSpPr>
          <p:spPr>
            <a:xfrm>
              <a:off x="0" y="0"/>
              <a:ext cx="3288288" cy="32882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31916"/>
              </a:srgbClr>
            </a:solidFill>
            <a:ln w="12700" cap="flat">
              <a:noFill/>
              <a:miter lim="400000"/>
            </a:ln>
            <a:effectLst/>
          </p:spPr>
          <p:txBody>
            <a:bodyPr wrap="square" lIns="0" tIns="0" rIns="0" bIns="0" numCol="1" anchor="ctr">
              <a:noAutofit/>
            </a:bodyPr>
            <a:lstStyle/>
            <a:p>
              <a:pPr lvl="0">
                <a:defRPr sz="3200">
                  <a:solidFill>
                    <a:srgbClr val="FFFFFF"/>
                  </a:solidFill>
                </a:defRPr>
              </a:pPr>
            </a:p>
          </p:txBody>
        </p:sp>
        <p:sp>
          <p:nvSpPr>
            <p:cNvPr id="73" name="Shape 73"/>
            <p:cNvSpPr/>
            <p:nvPr/>
          </p:nvSpPr>
          <p:spPr>
            <a:xfrm>
              <a:off x="868536" y="1034544"/>
              <a:ext cx="1551216" cy="1219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8800">
                  <a:solidFill>
                    <a:srgbClr val="FFFFFF"/>
                  </a:solidFill>
                  <a:latin typeface="FontAwesome"/>
                  <a:ea typeface="FontAwesome"/>
                  <a:cs typeface="FontAwesome"/>
                  <a:sym typeface="FontAwesome"/>
                </a:defRPr>
              </a:lvl1pPr>
            </a:lstStyle>
            <a:p>
              <a:pPr lvl="0">
                <a:defRPr sz="1800">
                  <a:solidFill>
                    <a:srgbClr val="000000"/>
                  </a:solidFill>
                </a:defRPr>
              </a:pPr>
              <a:r>
                <a:rPr sz="8800">
                  <a:solidFill>
                    <a:srgbClr val="FFFFFF"/>
                  </a:solidFill>
                </a:rPr>
                <a:t></a:t>
              </a:r>
            </a:p>
          </p:txBody>
        </p:sp>
      </p:grpSp>
      <p:grpSp>
        <p:nvGrpSpPr>
          <p:cNvPr id="77" name="Group 77"/>
          <p:cNvGrpSpPr/>
          <p:nvPr/>
        </p:nvGrpSpPr>
        <p:grpSpPr>
          <a:xfrm>
            <a:off x="7897500" y="2623166"/>
            <a:ext cx="3288289" cy="3288289"/>
            <a:chOff x="0" y="0"/>
            <a:chExt cx="3288288" cy="3288288"/>
          </a:xfrm>
        </p:grpSpPr>
        <p:sp>
          <p:nvSpPr>
            <p:cNvPr id="75" name="Shape 75"/>
            <p:cNvSpPr/>
            <p:nvPr/>
          </p:nvSpPr>
          <p:spPr>
            <a:xfrm>
              <a:off x="0" y="0"/>
              <a:ext cx="3288288" cy="32882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32000"/>
              </a:srgbClr>
            </a:solidFill>
            <a:ln w="12700" cap="flat">
              <a:noFill/>
              <a:miter lim="400000"/>
            </a:ln>
            <a:effectLst/>
          </p:spPr>
          <p:txBody>
            <a:bodyPr wrap="square" lIns="0" tIns="0" rIns="0" bIns="0" numCol="1" anchor="ctr">
              <a:noAutofit/>
            </a:bodyPr>
            <a:lstStyle/>
            <a:p>
              <a:pPr lvl="0">
                <a:defRPr sz="3200">
                  <a:solidFill>
                    <a:srgbClr val="FFFFFF"/>
                  </a:solidFill>
                </a:defRPr>
              </a:pPr>
            </a:p>
          </p:txBody>
        </p:sp>
        <p:sp>
          <p:nvSpPr>
            <p:cNvPr id="76" name="Shape 76"/>
            <p:cNvSpPr/>
            <p:nvPr/>
          </p:nvSpPr>
          <p:spPr>
            <a:xfrm>
              <a:off x="1224136" y="958343"/>
              <a:ext cx="840015"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0000">
                  <a:solidFill>
                    <a:srgbClr val="FFFFFF"/>
                  </a:solidFill>
                  <a:latin typeface="FontAwesome"/>
                  <a:ea typeface="FontAwesome"/>
                  <a:cs typeface="FontAwesome"/>
                  <a:sym typeface="FontAwesome"/>
                </a:defRPr>
              </a:lvl1pPr>
            </a:lstStyle>
            <a:p>
              <a:pPr lvl="0">
                <a:defRPr sz="1800">
                  <a:solidFill>
                    <a:srgbClr val="000000"/>
                  </a:solidFill>
                </a:defRPr>
              </a:pPr>
              <a:r>
                <a:rPr sz="10000">
                  <a:solidFill>
                    <a:srgbClr val="FFFFFF"/>
                  </a:solidFill>
                </a:rPr>
                <a:t></a:t>
              </a:r>
            </a:p>
          </p:txBody>
        </p:sp>
      </p:grpSp>
      <p:grpSp>
        <p:nvGrpSpPr>
          <p:cNvPr id="80" name="Group 80"/>
          <p:cNvGrpSpPr/>
          <p:nvPr/>
        </p:nvGrpSpPr>
        <p:grpSpPr>
          <a:xfrm>
            <a:off x="13198211" y="2623166"/>
            <a:ext cx="3288289" cy="3288289"/>
            <a:chOff x="0" y="0"/>
            <a:chExt cx="3288288" cy="3288288"/>
          </a:xfrm>
        </p:grpSpPr>
        <p:sp>
          <p:nvSpPr>
            <p:cNvPr id="78" name="Shape 78"/>
            <p:cNvSpPr/>
            <p:nvPr/>
          </p:nvSpPr>
          <p:spPr>
            <a:xfrm>
              <a:off x="0" y="0"/>
              <a:ext cx="3288288" cy="32882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32000"/>
              </a:srgbClr>
            </a:solidFill>
            <a:ln w="12700" cap="flat">
              <a:noFill/>
              <a:miter lim="400000"/>
            </a:ln>
            <a:effectLst/>
          </p:spPr>
          <p:txBody>
            <a:bodyPr wrap="square" lIns="0" tIns="0" rIns="0" bIns="0" numCol="1" anchor="ctr">
              <a:noAutofit/>
            </a:bodyPr>
            <a:lstStyle/>
            <a:p>
              <a:pPr lvl="0">
                <a:defRPr sz="3200">
                  <a:solidFill>
                    <a:srgbClr val="FFFFFF"/>
                  </a:solidFill>
                </a:defRPr>
              </a:pPr>
            </a:p>
          </p:txBody>
        </p:sp>
        <p:sp>
          <p:nvSpPr>
            <p:cNvPr id="79" name="Shape 79"/>
            <p:cNvSpPr/>
            <p:nvPr/>
          </p:nvSpPr>
          <p:spPr>
            <a:xfrm>
              <a:off x="951993" y="958343"/>
              <a:ext cx="1384301"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0000">
                  <a:solidFill>
                    <a:srgbClr val="FFFFFF"/>
                  </a:solidFill>
                  <a:latin typeface="FontAwesome"/>
                  <a:ea typeface="FontAwesome"/>
                  <a:cs typeface="FontAwesome"/>
                  <a:sym typeface="FontAwesome"/>
                </a:defRPr>
              </a:lvl1pPr>
            </a:lstStyle>
            <a:p>
              <a:pPr lvl="0">
                <a:defRPr sz="1800">
                  <a:solidFill>
                    <a:srgbClr val="000000"/>
                  </a:solidFill>
                </a:defRPr>
              </a:pPr>
              <a:r>
                <a:rPr sz="10000">
                  <a:solidFill>
                    <a:srgbClr val="FFFFFF"/>
                  </a:solidFill>
                </a:rPr>
                <a:t></a:t>
              </a:r>
            </a:p>
          </p:txBody>
        </p:sp>
      </p:grpSp>
      <p:grpSp>
        <p:nvGrpSpPr>
          <p:cNvPr id="83" name="Group 83"/>
          <p:cNvGrpSpPr/>
          <p:nvPr/>
        </p:nvGrpSpPr>
        <p:grpSpPr>
          <a:xfrm>
            <a:off x="18498921" y="2623166"/>
            <a:ext cx="3288290" cy="3288289"/>
            <a:chOff x="0" y="0"/>
            <a:chExt cx="3288288" cy="3288288"/>
          </a:xfrm>
        </p:grpSpPr>
        <p:sp>
          <p:nvSpPr>
            <p:cNvPr id="81" name="Shape 81"/>
            <p:cNvSpPr/>
            <p:nvPr/>
          </p:nvSpPr>
          <p:spPr>
            <a:xfrm>
              <a:off x="0" y="0"/>
              <a:ext cx="3288288" cy="32882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alpha val="32000"/>
              </a:srgbClr>
            </a:solidFill>
            <a:ln w="12700" cap="flat">
              <a:noFill/>
              <a:miter lim="400000"/>
            </a:ln>
            <a:effectLst/>
          </p:spPr>
          <p:txBody>
            <a:bodyPr wrap="square" lIns="0" tIns="0" rIns="0" bIns="0" numCol="1" anchor="ctr">
              <a:noAutofit/>
            </a:bodyPr>
            <a:lstStyle/>
            <a:p>
              <a:pPr lvl="0">
                <a:defRPr sz="3200">
                  <a:solidFill>
                    <a:srgbClr val="FFFFFF"/>
                  </a:solidFill>
                </a:defRPr>
              </a:pPr>
            </a:p>
          </p:txBody>
        </p:sp>
        <p:sp>
          <p:nvSpPr>
            <p:cNvPr id="82" name="Shape 82"/>
            <p:cNvSpPr/>
            <p:nvPr/>
          </p:nvSpPr>
          <p:spPr>
            <a:xfrm>
              <a:off x="951993" y="958343"/>
              <a:ext cx="1384301"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10000">
                  <a:solidFill>
                    <a:srgbClr val="FFFFFF"/>
                  </a:solidFill>
                  <a:latin typeface="FontAwesome"/>
                  <a:ea typeface="FontAwesome"/>
                  <a:cs typeface="FontAwesome"/>
                  <a:sym typeface="FontAwesome"/>
                </a:defRPr>
              </a:lvl1pPr>
            </a:lstStyle>
            <a:p>
              <a:pPr lvl="0">
                <a:defRPr sz="1800">
                  <a:solidFill>
                    <a:srgbClr val="000000"/>
                  </a:solidFill>
                </a:defRPr>
              </a:pPr>
              <a:r>
                <a:rPr sz="10000">
                  <a:solidFill>
                    <a:srgbClr val="FFFFFF"/>
                  </a:solidFill>
                </a:rPr>
                <a:t></a:t>
              </a:r>
            </a:p>
          </p:txBody>
        </p:sp>
      </p:grpSp>
      <p:pic>
        <p:nvPicPr>
          <p:cNvPr id="84" name="Fondo.png"/>
          <p:cNvPicPr/>
          <p:nvPr/>
        </p:nvPicPr>
        <p:blipFill>
          <a:blip r:embed="rId2">
            <a:extLst/>
          </a:blip>
          <a:srcRect l="288" t="42756" r="450" b="37193"/>
          <a:stretch>
            <a:fillRect/>
          </a:stretch>
        </p:blipFill>
        <p:spPr>
          <a:xfrm>
            <a:off x="-5360" y="6590"/>
            <a:ext cx="24394721" cy="8521443"/>
          </a:xfrm>
          <a:prstGeom prst="rect">
            <a:avLst/>
          </a:prstGeom>
          <a:ln w="12700">
            <a:miter lim="400000"/>
          </a:ln>
        </p:spPr>
      </p:pic>
      <p:pic>
        <p:nvPicPr>
          <p:cNvPr id="85" name="MyKennel.png"/>
          <p:cNvPicPr/>
          <p:nvPr/>
        </p:nvPicPr>
        <p:blipFill>
          <a:blip r:embed="rId3">
            <a:extLst/>
          </a:blip>
          <a:stretch>
            <a:fillRect/>
          </a:stretch>
        </p:blipFill>
        <p:spPr>
          <a:xfrm>
            <a:off x="10001581" y="2851637"/>
            <a:ext cx="13024192" cy="2831347"/>
          </a:xfrm>
          <a:prstGeom prst="rect">
            <a:avLst/>
          </a:prstGeom>
          <a:ln w="12700">
            <a:miter lim="400000"/>
          </a:ln>
        </p:spPr>
      </p:pic>
      <p:pic>
        <p:nvPicPr>
          <p:cNvPr id="86" name="Logo.png"/>
          <p:cNvPicPr/>
          <p:nvPr/>
        </p:nvPicPr>
        <p:blipFill>
          <a:blip r:embed="rId4">
            <a:extLst/>
          </a:blip>
          <a:stretch>
            <a:fillRect/>
          </a:stretch>
        </p:blipFill>
        <p:spPr>
          <a:xfrm>
            <a:off x="117588" y="-203488"/>
            <a:ext cx="8941596" cy="8941597"/>
          </a:xfrm>
          <a:prstGeom prst="rect">
            <a:avLst/>
          </a:prstGeom>
          <a:ln w="12700">
            <a:miter lim="400000"/>
          </a:ln>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74"/>
                                        </p:tgtEl>
                                        <p:attrNameLst>
                                          <p:attrName>style.visibility</p:attrName>
                                        </p:attrNameLst>
                                      </p:cBhvr>
                                      <p:to>
                                        <p:strVal val="visible"/>
                                      </p:to>
                                    </p:set>
                                    <p:animEffect filter="fade" transition="in">
                                      <p:cBhvr>
                                        <p:cTn id="7" dur="800"/>
                                        <p:tgtEl>
                                          <p:spTgt spid="74"/>
                                        </p:tgtEl>
                                      </p:cBhvr>
                                    </p:animEffect>
                                  </p:childTnLst>
                                </p:cTn>
                              </p:par>
                            </p:childTnLst>
                          </p:cTn>
                        </p:par>
                        <p:par>
                          <p:cTn id="8" fill="hold">
                            <p:stCondLst>
                              <p:cond delay="800"/>
                            </p:stCondLst>
                            <p:childTnLst>
                              <p:par>
                                <p:cTn id="9" nodeType="afterEffect" presetClass="entr" presetSubtype="0" presetID="10" grpId="2" fill="hold">
                                  <p:stCondLst>
                                    <p:cond delay="300"/>
                                  </p:stCondLst>
                                  <p:iterate type="el" backwards="0">
                                    <p:tmAbs val="0"/>
                                  </p:iterate>
                                  <p:childTnLst>
                                    <p:set>
                                      <p:cBhvr>
                                        <p:cTn id="10" fill="hold"/>
                                        <p:tgtEl>
                                          <p:spTgt spid="77"/>
                                        </p:tgtEl>
                                        <p:attrNameLst>
                                          <p:attrName>style.visibility</p:attrName>
                                        </p:attrNameLst>
                                      </p:cBhvr>
                                      <p:to>
                                        <p:strVal val="visible"/>
                                      </p:to>
                                    </p:set>
                                    <p:animEffect filter="fade" transition="in">
                                      <p:cBhvr>
                                        <p:cTn id="11" dur="800"/>
                                        <p:tgtEl>
                                          <p:spTgt spid="77"/>
                                        </p:tgtEl>
                                      </p:cBhvr>
                                    </p:animEffect>
                                  </p:childTnLst>
                                </p:cTn>
                              </p:par>
                            </p:childTnLst>
                          </p:cTn>
                        </p:par>
                        <p:par>
                          <p:cTn id="12" fill="hold">
                            <p:stCondLst>
                              <p:cond delay="1900"/>
                            </p:stCondLst>
                            <p:childTnLst>
                              <p:par>
                                <p:cTn id="13" nodeType="afterEffect" presetClass="entr" presetSubtype="0" presetID="10" grpId="3" fill="hold">
                                  <p:stCondLst>
                                    <p:cond delay="300"/>
                                  </p:stCondLst>
                                  <p:iterate type="el" backwards="0">
                                    <p:tmAbs val="0"/>
                                  </p:iterate>
                                  <p:childTnLst>
                                    <p:set>
                                      <p:cBhvr>
                                        <p:cTn id="14" fill="hold"/>
                                        <p:tgtEl>
                                          <p:spTgt spid="80"/>
                                        </p:tgtEl>
                                        <p:attrNameLst>
                                          <p:attrName>style.visibility</p:attrName>
                                        </p:attrNameLst>
                                      </p:cBhvr>
                                      <p:to>
                                        <p:strVal val="visible"/>
                                      </p:to>
                                    </p:set>
                                    <p:animEffect filter="fade" transition="in">
                                      <p:cBhvr>
                                        <p:cTn id="15" dur="800"/>
                                        <p:tgtEl>
                                          <p:spTgt spid="80"/>
                                        </p:tgtEl>
                                      </p:cBhvr>
                                    </p:animEffect>
                                  </p:childTnLst>
                                </p:cTn>
                              </p:par>
                            </p:childTnLst>
                          </p:cTn>
                        </p:par>
                        <p:par>
                          <p:cTn id="16" fill="hold">
                            <p:stCondLst>
                              <p:cond delay="3000"/>
                            </p:stCondLst>
                            <p:childTnLst>
                              <p:par>
                                <p:cTn id="17" nodeType="afterEffect" presetClass="entr" presetSubtype="0" presetID="10" grpId="4" fill="hold">
                                  <p:stCondLst>
                                    <p:cond delay="300"/>
                                  </p:stCondLst>
                                  <p:iterate type="el" backwards="0">
                                    <p:tmAbs val="0"/>
                                  </p:iterate>
                                  <p:childTnLst>
                                    <p:set>
                                      <p:cBhvr>
                                        <p:cTn id="18" fill="hold"/>
                                        <p:tgtEl>
                                          <p:spTgt spid="83"/>
                                        </p:tgtEl>
                                        <p:attrNameLst>
                                          <p:attrName>style.visibility</p:attrName>
                                        </p:attrNameLst>
                                      </p:cBhvr>
                                      <p:to>
                                        <p:strVal val="visible"/>
                                      </p:to>
                                    </p:set>
                                    <p:animEffect filter="fade" transition="in">
                                      <p:cBhvr>
                                        <p:cTn id="19" dur="8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3"/>
      <p:bldP build="whole" bldLvl="1" animBg="1" rev="0" advAuto="0" spid="83" grpId="4"/>
      <p:bldP build="whole" bldLvl="1" animBg="1" rev="0" advAuto="0" spid="77" grpId="2"/>
      <p:bldP build="whole" bldLvl="1" animBg="1" rev="0" advAuto="0" spid="74"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Num" sz="quarter" idx="2"/>
          </p:nvPr>
        </p:nvSpPr>
        <p:spPr>
          <a:xfrm>
            <a:off x="23623890" y="13053353"/>
            <a:ext cx="291085" cy="469901"/>
          </a:xfrm>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FFFFFF"/>
                </a:solidFill>
              </a:rPr>
            </a:fld>
          </a:p>
        </p:txBody>
      </p:sp>
      <p:sp>
        <p:nvSpPr>
          <p:cNvPr id="89" name="Shape 89"/>
          <p:cNvSpPr/>
          <p:nvPr/>
        </p:nvSpPr>
        <p:spPr>
          <a:xfrm>
            <a:off x="8857871" y="2622398"/>
            <a:ext cx="6668257" cy="66844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p:spPr>
        <p:txBody>
          <a:bodyPr lIns="0" tIns="0" rIns="0" bIns="0" anchor="ctr"/>
          <a:lstStyle/>
          <a:p>
            <a:pPr lvl="0">
              <a:defRPr sz="3200">
                <a:solidFill>
                  <a:srgbClr val="FFFFFF"/>
                </a:solidFill>
              </a:defRPr>
            </a:pPr>
          </a:p>
        </p:txBody>
      </p:sp>
      <p:sp>
        <p:nvSpPr>
          <p:cNvPr id="90" name="Shape 90"/>
          <p:cNvSpPr/>
          <p:nvPr/>
        </p:nvSpPr>
        <p:spPr>
          <a:xfrm>
            <a:off x="9151680" y="2932354"/>
            <a:ext cx="6080640" cy="608064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7"/>
          </a:solidFill>
          <a:ln w="12700">
            <a:miter lim="400000"/>
          </a:ln>
        </p:spPr>
        <p:txBody>
          <a:bodyPr lIns="0" tIns="0" rIns="0" bIns="0" anchor="ctr"/>
          <a:lstStyle/>
          <a:p>
            <a:pPr lvl="0">
              <a:defRPr sz="3200">
                <a:solidFill>
                  <a:srgbClr val="FFFFFF"/>
                </a:solidFill>
              </a:defRPr>
            </a:pPr>
          </a:p>
        </p:txBody>
      </p:sp>
      <p:sp>
        <p:nvSpPr>
          <p:cNvPr id="91" name="Shape 91"/>
          <p:cNvSpPr/>
          <p:nvPr/>
        </p:nvSpPr>
        <p:spPr>
          <a:xfrm>
            <a:off x="9671843" y="4389800"/>
            <a:ext cx="5040314" cy="314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5000">
                <a:solidFill>
                  <a:srgbClr val="3E4450"/>
                </a:solidFill>
                <a:latin typeface="Lato Light"/>
                <a:ea typeface="Lato Light"/>
                <a:cs typeface="Lato Light"/>
                <a:sym typeface="Lato Light"/>
              </a:rPr>
              <a:t>PLANIFICACIÓN</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Y</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PRODUCTOS</a:t>
            </a:r>
            <a:endParaRPr sz="5000">
              <a:solidFill>
                <a:srgbClr val="3E4450"/>
              </a:solidFill>
              <a:latin typeface="Lato Light"/>
              <a:ea typeface="Lato Light"/>
              <a:cs typeface="Lato Light"/>
              <a:sym typeface="Lato Light"/>
            </a:endParaRPr>
          </a:p>
          <a:p>
            <a:pPr lvl="0">
              <a:defRPr sz="1800"/>
            </a:pPr>
            <a:r>
              <a:rPr sz="5000">
                <a:solidFill>
                  <a:srgbClr val="3E4450"/>
                </a:solidFill>
                <a:latin typeface="Lato Light"/>
                <a:ea typeface="Lato Light"/>
                <a:cs typeface="Lato Light"/>
                <a:sym typeface="Lato Light"/>
              </a:rPr>
              <a:t>OBTENIDOS</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89"/>
                                        </p:tgtEl>
                                        <p:attrNameLst>
                                          <p:attrName>style.visibility</p:attrName>
                                        </p:attrNameLst>
                                      </p:cBhvr>
                                      <p:to>
                                        <p:strVal val="visible"/>
                                      </p:to>
                                    </p:set>
                                    <p:animEffect filter="wipe(left)" transition="in">
                                      <p:cBhvr>
                                        <p:cTn id="7" dur="700"/>
                                        <p:tgtEl>
                                          <p:spTgt spid="89"/>
                                        </p:tgtEl>
                                      </p:cBhvr>
                                    </p:animEffect>
                                  </p:childTnLst>
                                </p:cTn>
                              </p:par>
                            </p:childTnLst>
                          </p:cTn>
                        </p:par>
                        <p:par>
                          <p:cTn id="8" fill="hold">
                            <p:stCondLst>
                              <p:cond delay="700"/>
                            </p:stCondLst>
                            <p:childTnLst>
                              <p:par>
                                <p:cTn id="9" nodeType="afterEffect" presetClass="entr" presetSubtype="8" presetID="9" grpId="2" fill="hold">
                                  <p:stCondLst>
                                    <p:cond delay="400"/>
                                  </p:stCondLst>
                                  <p:iterate type="el" backwards="0">
                                    <p:tmAbs val="0"/>
                                  </p:iterate>
                                  <p:childTnLst>
                                    <p:set>
                                      <p:cBhvr>
                                        <p:cTn id="10" fill="hold"/>
                                        <p:tgtEl>
                                          <p:spTgt spid="91"/>
                                        </p:tgtEl>
                                        <p:attrNameLst>
                                          <p:attrName>style.visibility</p:attrName>
                                        </p:attrNameLst>
                                      </p:cBhvr>
                                      <p:to>
                                        <p:strVal val="visible"/>
                                      </p:to>
                                    </p:set>
                                    <p:animEffect filter="dissolve(right)" transition="in">
                                      <p:cBhvr>
                                        <p:cTn id="11"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 grpId="2"/>
      <p:bldP build="whole" bldLvl="1" animBg="1" rev="0" advAuto="0" spid="8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Num" sz="quarter" idx="2"/>
          </p:nvPr>
        </p:nvSpPr>
        <p:spPr>
          <a:xfrm>
            <a:off x="23421904" y="12996214"/>
            <a:ext cx="291085" cy="4699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94" name="Shape 94"/>
          <p:cNvSpPr/>
          <p:nvPr/>
        </p:nvSpPr>
        <p:spPr>
          <a:xfrm>
            <a:off x="862963" y="667167"/>
            <a:ext cx="376492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PLANIFICACIÓN</a:t>
            </a:r>
          </a:p>
        </p:txBody>
      </p:sp>
      <p:sp>
        <p:nvSpPr>
          <p:cNvPr id="95" name="Shape 95"/>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96" name="Shape 96"/>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97" name="Shape 97"/>
          <p:cNvSpPr/>
          <p:nvPr/>
        </p:nvSpPr>
        <p:spPr>
          <a:xfrm>
            <a:off x="1526828" y="3703780"/>
            <a:ext cx="20512549" cy="181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Una vez decidido el tipo de aplicación que quiero hacer, lo primero es realizar una planificación y estimación del esfuerzo necesario para alcanzar los objetivos marcados por el TFC. </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Los primeros pasos del TFC se centrarán en identificar los objetivos, el alcance de las entregas y los hitos principales.. Para ello, nos basamos en los enunciados de las diferentes PACS.</a:t>
            </a:r>
          </a:p>
        </p:txBody>
      </p:sp>
      <p:sp>
        <p:nvSpPr>
          <p:cNvPr id="98" name="Shape 98"/>
          <p:cNvSpPr/>
          <p:nvPr/>
        </p:nvSpPr>
        <p:spPr>
          <a:xfrm>
            <a:off x="1501869" y="2643503"/>
            <a:ext cx="20168299" cy="965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 No puedo ir a preguntarle a los consumidores qué es lo que desean, porque durante el tiempo que este desarrollándolo ellos van a desear algo nuevo.</a:t>
            </a:r>
            <a:r>
              <a:rPr sz="2800">
                <a:solidFill>
                  <a:srgbClr val="4F5663"/>
                </a:solidFill>
                <a:latin typeface="FontAwesome"/>
                <a:ea typeface="FontAwesome"/>
                <a:cs typeface="FontAwesome"/>
                <a:sym typeface="FontAwesome"/>
              </a:rPr>
              <a:t> - Steve Jobs</a:t>
            </a:r>
          </a:p>
        </p:txBody>
      </p:sp>
      <p:graphicFrame>
        <p:nvGraphicFramePr>
          <p:cNvPr id="99" name="Table 99"/>
          <p:cNvGraphicFramePr/>
          <p:nvPr/>
        </p:nvGraphicFramePr>
        <p:xfrm>
          <a:off x="14542275" y="5550545"/>
          <a:ext cx="5778501" cy="493901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901700"/>
                <a:gridCol w="2870200"/>
                <a:gridCol w="1028700"/>
                <a:gridCol w="977900"/>
              </a:tblGrid>
              <a:tr h="229448">
                <a:tc>
                  <a:txBody>
                    <a:bodyPr/>
                    <a:lstStyle/>
                    <a:p>
                      <a:pPr lvl="0" algn="l" defTabSz="457200">
                        <a:lnSpc>
                          <a:spcPct val="120000"/>
                        </a:lnSpc>
                        <a:spcBef>
                          <a:spcPts val="1000"/>
                        </a:spcBef>
                        <a:tabLst>
                          <a:tab pos="800100" algn="r"/>
                          <a:tab pos="838200" algn="r"/>
                        </a:tabLst>
                        <a:defRPr b="0" sz="1800">
                          <a:solidFill>
                            <a:srgbClr val="000000"/>
                          </a:solidFill>
                        </a:defRPr>
                      </a:pPr>
                      <a:r>
                        <a:rPr b="1" sz="1000">
                          <a:solidFill>
                            <a:srgbClr val="FFFFFF"/>
                          </a:solidFill>
                          <a:latin typeface="Helvetica Neue"/>
                          <a:ea typeface="Helvetica Neue"/>
                          <a:cs typeface="Helvetica Neue"/>
                          <a:sym typeface="Helvetica Neue"/>
                        </a:rPr>
                        <a:t>Tarea</a:t>
                      </a:r>
                    </a:p>
                  </a:txBody>
                  <a:tcPr marL="50800" marR="50800" marT="50800" marB="50800" anchor="t" anchorCtr="0" horzOverflow="overflow">
                    <a:lnR w="3175">
                      <a:solidFill>
                        <a:srgbClr val="224E66"/>
                      </a:solidFill>
                      <a:miter lim="400000"/>
                    </a:lnR>
                    <a:lnB w="6350">
                      <a:solidFill>
                        <a:srgbClr val="000000"/>
                      </a:solidFill>
                      <a:miter lim="400000"/>
                    </a:lnB>
                    <a:solidFill>
                      <a:srgbClr val="367DA2"/>
                    </a:solidFill>
                  </a:tcPr>
                </a:tc>
                <a:tc>
                  <a:txBody>
                    <a:bodyPr/>
                    <a:lstStyle/>
                    <a:p>
                      <a:pPr lvl="0" algn="l" defTabSz="457200">
                        <a:lnSpc>
                          <a:spcPct val="120000"/>
                        </a:lnSpc>
                        <a:spcBef>
                          <a:spcPts val="1000"/>
                        </a:spcBef>
                        <a:tabLst>
                          <a:tab pos="800100" algn="r"/>
                          <a:tab pos="838200" algn="r"/>
                        </a:tabLst>
                        <a:defRPr sz="1000">
                          <a:latin typeface="Helvetica Neue"/>
                          <a:ea typeface="Helvetica Neue"/>
                          <a:cs typeface="Helvetica Neue"/>
                          <a:sym typeface="Helvetica Neue"/>
                        </a:defRPr>
                      </a:pPr>
                    </a:p>
                  </a:txBody>
                  <a:tcPr marL="50800" marR="50800" marT="50800" marB="50800" anchor="t" anchorCtr="0" horzOverflow="overflow">
                    <a:lnL w="3175">
                      <a:solidFill>
                        <a:srgbClr val="224E66"/>
                      </a:solidFill>
                      <a:miter lim="400000"/>
                    </a:lnL>
                    <a:lnR w="3175">
                      <a:solidFill>
                        <a:srgbClr val="224E66"/>
                      </a:solidFill>
                      <a:miter lim="400000"/>
                    </a:lnR>
                    <a:lnB w="6350">
                      <a:solidFill>
                        <a:srgbClr val="000000"/>
                      </a:solidFill>
                      <a:miter lim="400000"/>
                    </a:lnB>
                    <a:solidFill>
                      <a:srgbClr val="367DA2"/>
                    </a:solidFill>
                  </a:tcPr>
                </a:tc>
                <a:tc>
                  <a:txBody>
                    <a:bodyPr/>
                    <a:lstStyle/>
                    <a:p>
                      <a:pPr lvl="0" algn="l" defTabSz="457200">
                        <a:lnSpc>
                          <a:spcPct val="120000"/>
                        </a:lnSpc>
                        <a:spcBef>
                          <a:spcPts val="1000"/>
                        </a:spcBef>
                        <a:tabLst>
                          <a:tab pos="800100" algn="r"/>
                          <a:tab pos="838200" algn="r"/>
                        </a:tabLst>
                        <a:defRPr b="0" sz="1800">
                          <a:solidFill>
                            <a:srgbClr val="000000"/>
                          </a:solidFill>
                        </a:defRPr>
                      </a:pPr>
                      <a:r>
                        <a:rPr b="1" sz="1000">
                          <a:solidFill>
                            <a:srgbClr val="FFFFFF"/>
                          </a:solidFill>
                          <a:latin typeface="Helvetica Neue"/>
                          <a:ea typeface="Helvetica Neue"/>
                          <a:cs typeface="Helvetica Neue"/>
                          <a:sym typeface="Helvetica Neue"/>
                        </a:rPr>
                        <a:t>Fecha de Inicio</a:t>
                      </a:r>
                    </a:p>
                  </a:txBody>
                  <a:tcPr marL="50800" marR="50800" marT="50800" marB="50800" anchor="t" anchorCtr="0" horzOverflow="overflow">
                    <a:lnL w="3175">
                      <a:solidFill>
                        <a:srgbClr val="224E66"/>
                      </a:solidFill>
                      <a:miter lim="400000"/>
                    </a:lnL>
                    <a:lnR w="3175">
                      <a:solidFill>
                        <a:srgbClr val="224E66"/>
                      </a:solidFill>
                      <a:miter lim="400000"/>
                    </a:lnR>
                    <a:lnB w="6350">
                      <a:solidFill>
                        <a:srgbClr val="000000"/>
                      </a:solidFill>
                      <a:miter lim="400000"/>
                    </a:lnB>
                    <a:solidFill>
                      <a:srgbClr val="367DA2"/>
                    </a:solidFill>
                  </a:tcPr>
                </a:tc>
                <a:tc>
                  <a:txBody>
                    <a:bodyPr/>
                    <a:lstStyle/>
                    <a:p>
                      <a:pPr lvl="0" algn="l" defTabSz="457200">
                        <a:lnSpc>
                          <a:spcPct val="120000"/>
                        </a:lnSpc>
                        <a:spcBef>
                          <a:spcPts val="1000"/>
                        </a:spcBef>
                        <a:tabLst>
                          <a:tab pos="800100" algn="r"/>
                          <a:tab pos="838200" algn="r"/>
                        </a:tabLst>
                        <a:defRPr b="0" sz="1800">
                          <a:solidFill>
                            <a:srgbClr val="000000"/>
                          </a:solidFill>
                        </a:defRPr>
                      </a:pPr>
                      <a:r>
                        <a:rPr b="1" sz="1000">
                          <a:solidFill>
                            <a:srgbClr val="FFFFFF"/>
                          </a:solidFill>
                          <a:latin typeface="Helvetica Neue"/>
                          <a:ea typeface="Helvetica Neue"/>
                          <a:cs typeface="Helvetica Neue"/>
                          <a:sym typeface="Helvetica Neue"/>
                        </a:rPr>
                        <a:t>Días Previstos</a:t>
                      </a:r>
                    </a:p>
                  </a:txBody>
                  <a:tcPr marL="50800" marR="50800" marT="50800" marB="50800" anchor="t" anchorCtr="0" horzOverflow="overflow">
                    <a:lnL w="3175">
                      <a:solidFill>
                        <a:srgbClr val="224E66"/>
                      </a:solidFill>
                      <a:miter lim="400000"/>
                    </a:lnL>
                    <a:lnB w="6350">
                      <a:solidFill>
                        <a:srgbClr val="000000"/>
                      </a:solidFill>
                      <a:miter lim="400000"/>
                    </a:lnB>
                    <a:solidFill>
                      <a:srgbClr val="367DA2"/>
                    </a:solidFill>
                  </a:tcPr>
                </a:tc>
              </a:tr>
              <a:tr h="233759">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PAC 1</a:t>
                      </a:r>
                    </a:p>
                  </a:txBody>
                  <a:tcPr marL="50800" marR="50800" marT="50800" marB="50800" anchor="t" anchorCtr="0" horzOverflow="overflow">
                    <a:lnR w="3175">
                      <a:solidFill>
                        <a:srgbClr val="929292"/>
                      </a:solidFill>
                      <a:miter lim="400000"/>
                    </a:lnR>
                    <a:lnT w="6350">
                      <a:solidFill>
                        <a:srgbClr val="000000"/>
                      </a:solidFill>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L w="3175">
                      <a:solidFill>
                        <a:srgbClr val="929292"/>
                      </a:solidFill>
                      <a:miter lim="400000"/>
                    </a:lnL>
                    <a:lnR w="3175">
                      <a:solidFill>
                        <a:srgbClr val="929292"/>
                      </a:solidFill>
                      <a:miter lim="400000"/>
                    </a:lnR>
                    <a:lnT w="6350">
                      <a:solidFill>
                        <a:srgbClr val="000000"/>
                      </a:solidFill>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25/02/2015</a:t>
                      </a:r>
                    </a:p>
                  </a:txBody>
                  <a:tcPr marL="50800" marR="50800" marT="50800" marB="50800" anchor="t" anchorCtr="0" horzOverflow="overflow">
                    <a:lnL w="3175">
                      <a:solidFill>
                        <a:srgbClr val="929292"/>
                      </a:solidFill>
                      <a:miter lim="400000"/>
                    </a:lnL>
                    <a:lnR w="3175">
                      <a:solidFill>
                        <a:srgbClr val="929292"/>
                      </a:solidFill>
                      <a:miter lim="400000"/>
                    </a:lnR>
                    <a:lnT w="6350">
                      <a:solidFill>
                        <a:srgbClr val="000000"/>
                      </a:solidFill>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15 Días</a:t>
                      </a:r>
                    </a:p>
                  </a:txBody>
                  <a:tcPr marL="50800" marR="50800" marT="50800" marB="50800" anchor="t" anchorCtr="0" horzOverflow="overflow">
                    <a:lnL w="3175">
                      <a:solidFill>
                        <a:srgbClr val="929292"/>
                      </a:solidFill>
                      <a:miter lim="400000"/>
                    </a:lnL>
                    <a:lnT w="6350">
                      <a:solidFill>
                        <a:srgbClr val="000000"/>
                      </a:solidFill>
                      <a:miter lim="400000"/>
                    </a:lnT>
                    <a:lnB>
                      <a:solidFill>
                        <a:srgbClr val="929292"/>
                      </a:solidFill>
                      <a:custDash>
                        <a:ds d="200000" sp="200000"/>
                      </a:custDash>
                      <a:miter lim="400000"/>
                    </a:lnB>
                    <a:noFill/>
                  </a:tcPr>
                </a:tc>
              </a:tr>
              <a:tr h="235196">
                <a:tc rowSpan="4">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Lectura de Materiales facilitados</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25/02/2015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4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Análisis del Plan de Trabajo</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27/02/2015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Elaboración del Plan de Trabajo</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29/02/2015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8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Entrega del Plan de Trabajo (PAC 1)</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11/03/2015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PAC 2</a:t>
                      </a: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12/03/2015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28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rowSpan="5">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Análisis real de las funcionalidades de la aplicación</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12/03/2015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Diseño de la Base de Datos</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15/03/2015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8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Diseño de la Interfaz de Usuario</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22/03/2015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14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Creación de un Prototipo</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05/03/2015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Entrega de la PAC 2</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08/04/2015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8531">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PAC 3</a:t>
                      </a: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b="1" sz="1000">
                          <a:latin typeface="Helvetica Neue"/>
                          <a:ea typeface="Helvetica Neue"/>
                          <a:cs typeface="Helvetica Neue"/>
                          <a:sym typeface="Helvetica Neue"/>
                        </a:defRPr>
                      </a:pP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09/04/2015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38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rowSpan="3">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Implementación Preliminar</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09/04/2015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36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Test de la App</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18/04/2015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5196">
                <a:tc vMerge="1">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Entrega de la PAC 3</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20/05/2015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8531">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Entrega Final</a:t>
                      </a: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000">
                          <a:latin typeface="Helvetica Neue Light"/>
                          <a:ea typeface="Helvetica Neue Light"/>
                          <a:cs typeface="Helvetica Neue Light"/>
                          <a:sym typeface="Helvetica Neue Light"/>
                        </a:defRPr>
                      </a:pP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21/05/2015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30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8531">
                <a:tc rowSpan="4">
                  <a:txBody>
                    <a:bodyPr/>
                    <a:lstStyle/>
                    <a:p>
                      <a:pPr lvl="0" algn="l" defTabSz="584200">
                        <a:tabLst>
                          <a:tab pos="800100" algn="r"/>
                          <a:tab pos="838200" algn="r"/>
                        </a:tabLst>
                        <a:defRPr b="1" sz="1000">
                          <a:latin typeface="Helvetica Neue"/>
                          <a:ea typeface="Helvetica Neue"/>
                          <a:cs typeface="Helvetica Neue"/>
                          <a:sym typeface="Helvetica Neue"/>
                        </a:defRPr>
                      </a:pPr>
                    </a:p>
                  </a:txBody>
                  <a:tcPr marL="50800" marR="50800" marT="50800" marB="50800" anchor="t" anchorCtr="0" horzOverflow="overflow">
                    <a:lnR w="3175">
                      <a:solidFill>
                        <a:srgbClr val="929292"/>
                      </a:solidFill>
                      <a:miter lim="400000"/>
                    </a:lnR>
                    <a:lnT>
                      <a:solidFill>
                        <a:srgbClr val="929292"/>
                      </a:solidFill>
                      <a:custDash>
                        <a:ds d="200000" sp="200000"/>
                      </a:custDash>
                      <a:miter lim="400000"/>
                    </a:lnT>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Implementación Final</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21/05/2015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20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4220">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Revisión Final de la Memoria</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09/06/2015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5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4220">
                <a:tc vMerge="1">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Creación de presentación</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14/06/2015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lnB>
                      <a:solidFill>
                        <a:srgbClr val="929292"/>
                      </a:solidFill>
                      <a:custDash>
                        <a:ds d="200000" sp="200000"/>
                      </a:custDash>
                      <a:miter lim="400000"/>
                    </a:lnB>
                    <a:noFill/>
                  </a:tcPr>
                </a:tc>
                <a:tc>
                  <a:txBody>
                    <a:bodyPr/>
                    <a:lstStyle/>
                    <a:p>
                      <a:pPr lvl="0" algn="l" defTabSz="584200">
                        <a:tabLst>
                          <a:tab pos="800100" algn="r"/>
                          <a:tab pos="838200" algn="r"/>
                        </a:tabLst>
                        <a:defRPr sz="1800"/>
                      </a:pPr>
                      <a:r>
                        <a:rPr sz="1000">
                          <a:latin typeface="Helvetica Neue Light"/>
                          <a:ea typeface="Helvetica Neue Light"/>
                          <a:cs typeface="Helvetica Neue Light"/>
                          <a:sym typeface="Helvetica Neue Light"/>
                        </a:rPr>
                        <a:t>5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lnB>
                      <a:solidFill>
                        <a:srgbClr val="929292"/>
                      </a:solidFill>
                      <a:custDash>
                        <a:ds d="200000" sp="200000"/>
                      </a:custDash>
                      <a:miter lim="400000"/>
                    </a:lnB>
                    <a:noFill/>
                  </a:tcPr>
                </a:tc>
              </a:tr>
              <a:tr h="234220">
                <a:tc vMerge="1">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Entrega Final</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21/06/2015</a:t>
                      </a:r>
                    </a:p>
                  </a:txBody>
                  <a:tcPr marL="50800" marR="50800" marT="50800" marB="50800" anchor="t" anchorCtr="0" horzOverflow="overflow">
                    <a:lnL w="3175">
                      <a:solidFill>
                        <a:srgbClr val="929292"/>
                      </a:solidFill>
                      <a:miter lim="400000"/>
                    </a:lnL>
                    <a:lnR w="3175">
                      <a:solidFill>
                        <a:srgbClr val="929292"/>
                      </a:solidFill>
                      <a:miter lim="400000"/>
                    </a:lnR>
                    <a:lnT>
                      <a:solidFill>
                        <a:srgbClr val="929292"/>
                      </a:solidFill>
                      <a:custDash>
                        <a:ds d="200000" sp="200000"/>
                      </a:custDash>
                      <a:miter lim="400000"/>
                    </a:lnT>
                    <a:noFill/>
                  </a:tcPr>
                </a:tc>
                <a:tc>
                  <a:txBody>
                    <a:bodyPr/>
                    <a:lstStyle/>
                    <a:p>
                      <a:pPr lvl="0" algn="l" defTabSz="584200">
                        <a:tabLst>
                          <a:tab pos="800100" algn="r"/>
                          <a:tab pos="838200" algn="r"/>
                        </a:tabLst>
                        <a:defRPr sz="1800"/>
                      </a:pPr>
                      <a:r>
                        <a:rPr b="1" sz="1000">
                          <a:latin typeface="Helvetica Neue"/>
                          <a:ea typeface="Helvetica Neue"/>
                          <a:cs typeface="Helvetica Neue"/>
                          <a:sym typeface="Helvetica Neue"/>
                        </a:rPr>
                        <a:t>0 Días</a:t>
                      </a:r>
                    </a:p>
                  </a:txBody>
                  <a:tcPr marL="50800" marR="50800" marT="50800" marB="50800" anchor="t" anchorCtr="0" horzOverflow="overflow">
                    <a:lnL w="3175">
                      <a:solidFill>
                        <a:srgbClr val="929292"/>
                      </a:solidFill>
                      <a:miter lim="400000"/>
                    </a:lnL>
                    <a:lnT>
                      <a:solidFill>
                        <a:srgbClr val="929292"/>
                      </a:solidFill>
                      <a:custDash>
                        <a:ds d="200000" sp="200000"/>
                      </a:custDash>
                      <a:miter lim="400000"/>
                    </a:lnT>
                    <a:noFill/>
                  </a:tcPr>
                </a:tc>
              </a:tr>
            </a:tbl>
          </a:graphicData>
        </a:graphic>
      </p:graphicFrame>
      <p:sp>
        <p:nvSpPr>
          <p:cNvPr id="100" name="Shape 100"/>
          <p:cNvSpPr/>
          <p:nvPr/>
        </p:nvSpPr>
        <p:spPr>
          <a:xfrm>
            <a:off x="1504735" y="5614956"/>
            <a:ext cx="12746017"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200">
                <a:solidFill>
                  <a:srgbClr val="4F5663"/>
                </a:solidFill>
                <a:latin typeface="Lato Light"/>
                <a:ea typeface="Lato Light"/>
                <a:cs typeface="Lato Light"/>
                <a:sym typeface="Lato Light"/>
              </a:rPr>
              <a:t>Una vez decidido el tipo de aplicación que quiero hacer, lo primero es realizar una planificación y estimación del esfuerzo necesario para alcanzar los objetivos marcados por el TFC. </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Los primeros pasos del TFC se centrarán en identificar los objetivos, el alcance de las entregas y los hitos principales.. Para ello, nos basamos en los enunciados de las diferentes PACS.</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algn="l">
              <a:defRPr sz="1800"/>
            </a:pPr>
            <a:r>
              <a:rPr sz="2200">
                <a:solidFill>
                  <a:srgbClr val="4F5663"/>
                </a:solidFill>
                <a:latin typeface="Lato Light"/>
                <a:ea typeface="Lato Light"/>
                <a:cs typeface="Lato Light"/>
                <a:sym typeface="Lato Light"/>
              </a:rPr>
              <a:t>Debemos ajustarnos lo máximo posible a las fechas indicadas, para evitar sobrecargas de trabajo en la entrega Final.</a:t>
            </a:r>
          </a:p>
        </p:txBody>
      </p:sp>
      <p:sp>
        <p:nvSpPr>
          <p:cNvPr id="101" name="Shape 101"/>
          <p:cNvSpPr/>
          <p:nvPr/>
        </p:nvSpPr>
        <p:spPr>
          <a:xfrm>
            <a:off x="22647170" y="966149"/>
            <a:ext cx="930730"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Num" sz="quarter" idx="2"/>
          </p:nvPr>
        </p:nvSpPr>
        <p:spPr>
          <a:xfrm>
            <a:off x="23421904" y="12996214"/>
            <a:ext cx="291085" cy="4699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2400">
                <a:solidFill>
                  <a:srgbClr val="4F5663"/>
                </a:solidFill>
              </a:rPr>
            </a:fld>
          </a:p>
        </p:txBody>
      </p:sp>
      <p:sp>
        <p:nvSpPr>
          <p:cNvPr id="104" name="Shape 104"/>
          <p:cNvSpPr/>
          <p:nvPr/>
        </p:nvSpPr>
        <p:spPr>
          <a:xfrm>
            <a:off x="862963" y="667167"/>
            <a:ext cx="589777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800">
                <a:solidFill>
                  <a:srgbClr val="4F5663"/>
                </a:solidFill>
                <a:latin typeface="Lato Light"/>
                <a:ea typeface="Lato Light"/>
                <a:cs typeface="Lato Light"/>
                <a:sym typeface="Lato Light"/>
              </a:defRPr>
            </a:lvl1pPr>
          </a:lstStyle>
          <a:p>
            <a:pPr lvl="0">
              <a:defRPr sz="1800">
                <a:solidFill>
                  <a:srgbClr val="000000"/>
                </a:solidFill>
              </a:defRPr>
            </a:pPr>
            <a:r>
              <a:rPr sz="3800">
                <a:solidFill>
                  <a:srgbClr val="4F5663"/>
                </a:solidFill>
              </a:rPr>
              <a:t>PRODUCTOS OBTENIDOS</a:t>
            </a:r>
          </a:p>
        </p:txBody>
      </p:sp>
      <p:sp>
        <p:nvSpPr>
          <p:cNvPr id="105" name="Shape 105"/>
          <p:cNvSpPr/>
          <p:nvPr/>
        </p:nvSpPr>
        <p:spPr>
          <a:xfrm>
            <a:off x="22483883" y="762949"/>
            <a:ext cx="1270001" cy="1270001"/>
          </a:xfrm>
          <a:prstGeom prst="rect">
            <a:avLst/>
          </a:prstGeom>
          <a:ln w="12700">
            <a:solidFill>
              <a:srgbClr val="4F5663"/>
            </a:solidFill>
            <a:miter lim="400000"/>
          </a:ln>
        </p:spPr>
        <p:txBody>
          <a:bodyPr lIns="0" tIns="0" rIns="0" bIns="0" anchor="ctr"/>
          <a:lstStyle/>
          <a:p>
            <a:pPr lvl="0">
              <a:defRPr sz="3200"/>
            </a:pPr>
          </a:p>
        </p:txBody>
      </p:sp>
      <p:sp>
        <p:nvSpPr>
          <p:cNvPr id="106" name="Shape 106"/>
          <p:cNvSpPr/>
          <p:nvPr/>
        </p:nvSpPr>
        <p:spPr>
          <a:xfrm flipV="1">
            <a:off x="23118884" y="-19164"/>
            <a:ext cx="1" cy="773519"/>
          </a:xfrm>
          <a:prstGeom prst="line">
            <a:avLst/>
          </a:prstGeom>
          <a:ln w="12700">
            <a:solidFill>
              <a:srgbClr val="4F5663"/>
            </a:solidFill>
            <a:miter lim="400000"/>
          </a:ln>
        </p:spPr>
        <p:txBody>
          <a:bodyPr lIns="0" tIns="0" rIns="0" bIns="0" anchor="ctr"/>
          <a:lstStyle/>
          <a:p>
            <a:pPr lvl="0">
              <a:defRPr sz="3200"/>
            </a:pPr>
          </a:p>
        </p:txBody>
      </p:sp>
      <p:sp>
        <p:nvSpPr>
          <p:cNvPr id="107" name="Shape 107"/>
          <p:cNvSpPr/>
          <p:nvPr/>
        </p:nvSpPr>
        <p:spPr>
          <a:xfrm>
            <a:off x="1526828" y="3313190"/>
            <a:ext cx="20512549"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268653" indent="-268653" algn="l">
              <a:buSzPct val="50000"/>
              <a:buBlip>
                <a:blip r:embed="rId2"/>
              </a:buBlip>
              <a:defRPr sz="1800"/>
            </a:pPr>
            <a:r>
              <a:rPr sz="2200">
                <a:solidFill>
                  <a:srgbClr val="4F5663"/>
                </a:solidFill>
                <a:latin typeface="Lato Light"/>
                <a:ea typeface="Lato Light"/>
                <a:cs typeface="Lato Light"/>
                <a:sym typeface="Lato Light"/>
              </a:rPr>
              <a:t>Memoria: Es el documento que recoge todo el trabajo realizado y muestra los objetivos alcanzados. Incorpora toda la información relevante para comprender el problema planteado, la metodología usada y la solución elaborada.</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Prototipos: Mediante Sketch, se ha plasmado la idea de interfaz gráfica, se adjuntan al proyecto.</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Producto : Nuestra aplicación, es por lo que hemos trabajado durante todo este tiempo. Contiene el código comentado para una mejor comprensión y la base de datos.</a:t>
            </a:r>
            <a:endParaRPr sz="2200">
              <a:solidFill>
                <a:srgbClr val="4F5663"/>
              </a:solidFill>
              <a:latin typeface="Lato Light"/>
              <a:ea typeface="Lato Light"/>
              <a:cs typeface="Lato Light"/>
              <a:sym typeface="Lato Light"/>
            </a:endParaRPr>
          </a:p>
          <a:p>
            <a:pPr lvl="0" algn="l">
              <a:defRPr sz="1800"/>
            </a:pPr>
            <a:endParaRPr sz="2200">
              <a:solidFill>
                <a:srgbClr val="4F5663"/>
              </a:solidFill>
              <a:latin typeface="Lato Light"/>
              <a:ea typeface="Lato Light"/>
              <a:cs typeface="Lato Light"/>
              <a:sym typeface="Lato Light"/>
            </a:endParaRPr>
          </a:p>
          <a:p>
            <a:pPr lvl="0" marL="268653" indent="-268653" algn="l">
              <a:buSzPct val="50000"/>
              <a:buBlip>
                <a:blip r:embed="rId2"/>
              </a:buBlip>
              <a:defRPr sz="1800"/>
            </a:pPr>
            <a:r>
              <a:rPr sz="2200">
                <a:solidFill>
                  <a:srgbClr val="4F5663"/>
                </a:solidFill>
                <a:latin typeface="Lato Light"/>
                <a:ea typeface="Lato Light"/>
                <a:cs typeface="Lato Light"/>
                <a:sym typeface="Lato Light"/>
              </a:rPr>
              <a:t>Presentación: Resume de forma clara y concisa el trabajo realizado y los resultados obtenidos.</a:t>
            </a:r>
          </a:p>
        </p:txBody>
      </p:sp>
      <p:sp>
        <p:nvSpPr>
          <p:cNvPr id="108" name="Shape 108"/>
          <p:cNvSpPr/>
          <p:nvPr/>
        </p:nvSpPr>
        <p:spPr>
          <a:xfrm>
            <a:off x="1698954" y="2784963"/>
            <a:ext cx="20168299"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800">
                <a:solidFill>
                  <a:srgbClr val="4F5663"/>
                </a:solidFill>
                <a:latin typeface="FontAwesome"/>
                <a:ea typeface="FontAwesome"/>
                <a:cs typeface="FontAwesome"/>
                <a:sym typeface="FontAwesome"/>
              </a:rPr>
              <a:t></a:t>
            </a:r>
            <a:r>
              <a:rPr sz="2800">
                <a:solidFill>
                  <a:srgbClr val="4F5663"/>
                </a:solidFill>
                <a:latin typeface="Lato Light"/>
                <a:ea typeface="Lato Light"/>
                <a:cs typeface="Lato Light"/>
                <a:sym typeface="Lato Light"/>
              </a:rPr>
              <a:t>La innovación es lo que distingue a los líderes de los seguidores</a:t>
            </a:r>
            <a:r>
              <a:rPr sz="2800">
                <a:solidFill>
                  <a:srgbClr val="4F5663"/>
                </a:solidFill>
                <a:latin typeface="FontAwesome"/>
                <a:ea typeface="FontAwesome"/>
                <a:cs typeface="FontAwesome"/>
                <a:sym typeface="FontAwesome"/>
              </a:rPr>
              <a:t> - Steve Jobs</a:t>
            </a:r>
          </a:p>
        </p:txBody>
      </p:sp>
      <p:pic>
        <p:nvPicPr>
          <p:cNvPr id="109" name="Gestion Belleza.png"/>
          <p:cNvPicPr/>
          <p:nvPr/>
        </p:nvPicPr>
        <p:blipFill>
          <a:blip r:embed="rId3">
            <a:extLst/>
          </a:blip>
          <a:stretch>
            <a:fillRect/>
          </a:stretch>
        </p:blipFill>
        <p:spPr>
          <a:xfrm>
            <a:off x="20655181" y="6861839"/>
            <a:ext cx="3009901" cy="5357623"/>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10" name="Gestion Trabajo.png"/>
          <p:cNvPicPr/>
          <p:nvPr/>
        </p:nvPicPr>
        <p:blipFill>
          <a:blip r:embed="rId4">
            <a:extLst/>
          </a:blip>
          <a:stretch>
            <a:fillRect/>
          </a:stretch>
        </p:blipFill>
        <p:spPr>
          <a:xfrm>
            <a:off x="705313" y="6811674"/>
            <a:ext cx="3009901" cy="5457953"/>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11" name="pasted-image.tif"/>
          <p:cNvPicPr/>
          <p:nvPr/>
        </p:nvPicPr>
        <p:blipFill>
          <a:blip r:embed="rId5">
            <a:extLst/>
          </a:blip>
          <a:stretch>
            <a:fillRect/>
          </a:stretch>
        </p:blipFill>
        <p:spPr>
          <a:xfrm>
            <a:off x="9034725" y="7031654"/>
            <a:ext cx="6850845" cy="5017993"/>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112" name="Shape 112"/>
          <p:cNvSpPr/>
          <p:nvPr/>
        </p:nvSpPr>
        <p:spPr>
          <a:xfrm>
            <a:off x="22647170" y="966149"/>
            <a:ext cx="930730"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F5663"/>
                </a:solidFill>
                <a:latin typeface="FontAwesome"/>
                <a:ea typeface="FontAwesome"/>
                <a:cs typeface="FontAwesome"/>
                <a:sym typeface="FontAwesome"/>
              </a:defRPr>
            </a:lvl1pPr>
          </a:lstStyle>
          <a:p>
            <a:pPr lvl="0">
              <a:defRPr sz="1800">
                <a:solidFill>
                  <a:srgbClr val="000000"/>
                </a:solidFill>
              </a:defRPr>
            </a:pPr>
            <a:r>
              <a:rPr sz="6000">
                <a:solidFill>
                  <a:srgbClr val="4F5663"/>
                </a:solidFill>
              </a:rPr>
              <a:t></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