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4" r:id="rId5"/>
    <p:sldId id="265" r:id="rId6"/>
    <p:sldId id="267" r:id="rId7"/>
    <p:sldId id="269" r:id="rId8"/>
    <p:sldId id="268" r:id="rId9"/>
    <p:sldId id="260" r:id="rId10"/>
    <p:sldId id="270" r:id="rId11"/>
    <p:sldId id="271" r:id="rId12"/>
    <p:sldId id="278" r:id="rId13"/>
    <p:sldId id="272" r:id="rId14"/>
    <p:sldId id="262" r:id="rId15"/>
    <p:sldId id="273" r:id="rId16"/>
    <p:sldId id="274" r:id="rId17"/>
    <p:sldId id="275" r:id="rId18"/>
    <p:sldId id="263" r:id="rId19"/>
    <p:sldId id="259" r:id="rId20"/>
    <p:sldId id="276" r:id="rId21"/>
    <p:sldId id="277"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E1E1"/>
    <a:srgbClr val="DC3434"/>
    <a:srgbClr val="F23A00"/>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017" autoAdjust="0"/>
  </p:normalViewPr>
  <p:slideViewPr>
    <p:cSldViewPr snapToGrid="0">
      <p:cViewPr varScale="1">
        <p:scale>
          <a:sx n="75" d="100"/>
          <a:sy n="75" d="100"/>
        </p:scale>
        <p:origin x="18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A9074-3758-425D-93EC-043B9B05AC23}" type="datetimeFigureOut">
              <a:rPr lang="es-ES" smtClean="0"/>
              <a:t>11/01/2016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AF5F1-2901-4C75-B346-C4A8365FE598}" type="slidenum">
              <a:rPr lang="es-ES" smtClean="0"/>
              <a:t>‹Nº›</a:t>
            </a:fld>
            <a:endParaRPr lang="es-ES"/>
          </a:p>
        </p:txBody>
      </p:sp>
    </p:spTree>
    <p:extLst>
      <p:ext uri="{BB962C8B-B14F-4D97-AF65-F5344CB8AC3E}">
        <p14:creationId xmlns:p14="http://schemas.microsoft.com/office/powerpoint/2010/main" val="175066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90AF5F1-2901-4C75-B346-C4A8365FE598}" type="slidenum">
              <a:rPr lang="es-ES" smtClean="0"/>
              <a:t>1</a:t>
            </a:fld>
            <a:endParaRPr lang="es-ES"/>
          </a:p>
        </p:txBody>
      </p:sp>
    </p:spTree>
    <p:extLst>
      <p:ext uri="{BB962C8B-B14F-4D97-AF65-F5344CB8AC3E}">
        <p14:creationId xmlns:p14="http://schemas.microsoft.com/office/powerpoint/2010/main" val="229391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90AF5F1-2901-4C75-B346-C4A8365FE598}" type="slidenum">
              <a:rPr lang="es-ES" smtClean="0"/>
              <a:t>2</a:t>
            </a:fld>
            <a:endParaRPr lang="es-ES"/>
          </a:p>
        </p:txBody>
      </p:sp>
    </p:spTree>
    <p:extLst>
      <p:ext uri="{BB962C8B-B14F-4D97-AF65-F5344CB8AC3E}">
        <p14:creationId xmlns:p14="http://schemas.microsoft.com/office/powerpoint/2010/main" val="240509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90AF5F1-2901-4C75-B346-C4A8365FE598}" type="slidenum">
              <a:rPr lang="es-ES" smtClean="0"/>
              <a:t>4</a:t>
            </a:fld>
            <a:endParaRPr lang="es-ES"/>
          </a:p>
        </p:txBody>
      </p:sp>
    </p:spTree>
    <p:extLst>
      <p:ext uri="{BB962C8B-B14F-4D97-AF65-F5344CB8AC3E}">
        <p14:creationId xmlns:p14="http://schemas.microsoft.com/office/powerpoint/2010/main" val="160319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smtClean="0">
                <a:solidFill>
                  <a:schemeClr val="tx1"/>
                </a:solidFill>
                <a:latin typeface="+mn-lt"/>
                <a:ea typeface="+mn-ea"/>
                <a:cs typeface="+mn-cs"/>
              </a:rPr>
              <a:t>FASE 1: Pla de treball </a:t>
            </a:r>
            <a:endParaRPr lang="es-ES" sz="1200" b="0" i="0" u="none" strike="noStrike" kern="1200" baseline="0" smtClean="0">
              <a:solidFill>
                <a:schemeClr val="tx1"/>
              </a:solidFill>
              <a:latin typeface="+mn-lt"/>
              <a:ea typeface="+mn-ea"/>
              <a:cs typeface="+mn-cs"/>
            </a:endParaRPr>
          </a:p>
          <a:p>
            <a:r>
              <a:rPr lang="es-ES" sz="1200" b="0" i="0" u="none" strike="noStrike" kern="1200" baseline="0" smtClean="0">
                <a:solidFill>
                  <a:schemeClr val="tx1"/>
                </a:solidFill>
                <a:latin typeface="+mn-lt"/>
                <a:ea typeface="+mn-ea"/>
                <a:cs typeface="+mn-cs"/>
              </a:rPr>
              <a:t>Descripció general del projecte així com una especificació preliminar de les funcionalitats que haurà de cobrir.</a:t>
            </a:r>
          </a:p>
          <a:p>
            <a:r>
              <a:rPr lang="es-ES" sz="1200" b="0" i="0" u="none" strike="noStrike" kern="1200" baseline="0" smtClean="0">
                <a:solidFill>
                  <a:schemeClr val="tx1"/>
                </a:solidFill>
                <a:latin typeface="+mn-lt"/>
                <a:ea typeface="+mn-ea"/>
                <a:cs typeface="+mn-cs"/>
              </a:rPr>
              <a:t>En base a aquests requeriments s’estableix una planificació cronològica orientativa amb les diferents fases del projecte. </a:t>
            </a: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FASE 2: Especificació i anàlisi de requeriments </a:t>
            </a:r>
            <a:endParaRPr lang="es-ES" sz="1200" b="0" i="0" u="none" strike="noStrike" kern="1200" baseline="0" smtClean="0">
              <a:solidFill>
                <a:schemeClr val="tx1"/>
              </a:solidFill>
              <a:latin typeface="+mn-lt"/>
              <a:ea typeface="+mn-ea"/>
              <a:cs typeface="+mn-cs"/>
            </a:endParaRPr>
          </a:p>
          <a:p>
            <a:r>
              <a:rPr lang="es-ES" sz="1200" b="0" i="0" u="none" strike="noStrike" kern="1200" baseline="0" smtClean="0">
                <a:solidFill>
                  <a:schemeClr val="tx1"/>
                </a:solidFill>
                <a:latin typeface="+mn-lt"/>
                <a:ea typeface="+mn-ea"/>
                <a:cs typeface="+mn-cs"/>
              </a:rPr>
              <a:t>Especifiació final de funcionalitats.</a:t>
            </a:r>
          </a:p>
          <a:p>
            <a:r>
              <a:rPr lang="es-ES" sz="1200" b="0" i="0" u="none" strike="noStrike" kern="1200" baseline="0" smtClean="0">
                <a:solidFill>
                  <a:schemeClr val="tx1"/>
                </a:solidFill>
                <a:latin typeface="+mn-lt"/>
                <a:ea typeface="+mn-ea"/>
                <a:cs typeface="+mn-cs"/>
              </a:rPr>
              <a:t>Tot seguit s’elabora el model de casos d’ús, identificant els actors i elaborant el diagrama de casos d’ús, per després fer l’explicació textual dels casos d’ús més importants en forma de fitxes.</a:t>
            </a:r>
          </a:p>
          <a:p>
            <a:r>
              <a:rPr lang="es-ES" sz="1200" b="0" i="0" u="none" strike="noStrike" kern="1200" baseline="0" smtClean="0">
                <a:solidFill>
                  <a:schemeClr val="tx1"/>
                </a:solidFill>
                <a:latin typeface="+mn-lt"/>
                <a:ea typeface="+mn-ea"/>
                <a:cs typeface="+mn-cs"/>
              </a:rPr>
              <a:t>També s’elabora un prototipus de pantalles d’usuari. </a:t>
            </a: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FASE 3: Disseny i inici d’implementació </a:t>
            </a:r>
            <a:endParaRPr lang="es-ES" sz="1200" b="0" i="0" u="none" strike="noStrike" kern="1200" baseline="0" smtClean="0">
              <a:solidFill>
                <a:schemeClr val="tx1"/>
              </a:solidFill>
              <a:latin typeface="+mn-lt"/>
              <a:ea typeface="+mn-ea"/>
              <a:cs typeface="+mn-cs"/>
            </a:endParaRPr>
          </a:p>
          <a:p>
            <a:r>
              <a:rPr lang="es-ES" sz="1200" b="0" i="0" u="none" strike="noStrike" kern="1200" baseline="0" smtClean="0">
                <a:solidFill>
                  <a:schemeClr val="tx1"/>
                </a:solidFill>
                <a:latin typeface="+mn-lt"/>
                <a:ea typeface="+mn-ea"/>
                <a:cs typeface="+mn-cs"/>
              </a:rPr>
              <a:t>Disseny intern de l’aplicació, identificant les entitats i les seves propietats per després elaborar:</a:t>
            </a:r>
          </a:p>
          <a:p>
            <a:pPr marL="171450" indent="-171450">
              <a:buFontTx/>
              <a:buChar char="-"/>
            </a:pPr>
            <a:r>
              <a:rPr lang="es-ES" sz="1200" b="0" i="0" u="none" strike="noStrike" kern="1200" baseline="0" smtClean="0">
                <a:solidFill>
                  <a:schemeClr val="tx1"/>
                </a:solidFill>
                <a:latin typeface="+mn-lt"/>
                <a:ea typeface="+mn-ea"/>
                <a:cs typeface="+mn-cs"/>
              </a:rPr>
              <a:t>el diagrama de classes</a:t>
            </a:r>
          </a:p>
          <a:p>
            <a:pPr marL="171450" indent="-171450">
              <a:buFontTx/>
              <a:buChar char="-"/>
            </a:pPr>
            <a:r>
              <a:rPr lang="es-ES" sz="1200" b="0" i="0" u="none" strike="noStrike" kern="1200" baseline="0" smtClean="0">
                <a:solidFill>
                  <a:schemeClr val="tx1"/>
                </a:solidFill>
                <a:latin typeface="+mn-lt"/>
                <a:ea typeface="+mn-ea"/>
                <a:cs typeface="+mn-cs"/>
              </a:rPr>
              <a:t>els diagrames d’estat i d’activitat de les entitats més importants</a:t>
            </a:r>
          </a:p>
          <a:p>
            <a:pPr marL="171450" indent="-171450">
              <a:buFontTx/>
              <a:buChar char="-"/>
            </a:pPr>
            <a:r>
              <a:rPr lang="es-ES" sz="1200" b="0" i="0" u="none" strike="noStrike" kern="1200" baseline="0" smtClean="0">
                <a:solidFill>
                  <a:schemeClr val="tx1"/>
                </a:solidFill>
                <a:latin typeface="+mn-lt"/>
                <a:ea typeface="+mn-ea"/>
                <a:cs typeface="+mn-cs"/>
              </a:rPr>
              <a:t>el diagrama relacional de la BD</a:t>
            </a:r>
          </a:p>
          <a:p>
            <a:pPr marL="0" indent="0">
              <a:buFontTx/>
              <a:buNone/>
            </a:pPr>
            <a:r>
              <a:rPr lang="es-ES" sz="1200" b="0" i="0" u="none" strike="noStrike" kern="1200" baseline="0" smtClean="0">
                <a:solidFill>
                  <a:schemeClr val="tx1"/>
                </a:solidFill>
                <a:latin typeface="+mn-lt"/>
                <a:ea typeface="+mn-ea"/>
                <a:cs typeface="+mn-cs"/>
              </a:rPr>
              <a:t>Finalment, es presenta l’arquitectura definitiva de l’aplicació.</a:t>
            </a:r>
          </a:p>
          <a:p>
            <a:pPr marL="0" indent="0">
              <a:buFontTx/>
              <a:buNone/>
            </a:pPr>
            <a:r>
              <a:rPr lang="es-ES" sz="1200" b="0" i="0" u="none" strike="noStrike" kern="1200" baseline="0" smtClean="0">
                <a:solidFill>
                  <a:schemeClr val="tx1"/>
                </a:solidFill>
                <a:latin typeface="+mn-lt"/>
                <a:ea typeface="+mn-ea"/>
                <a:cs typeface="+mn-cs"/>
              </a:rPr>
              <a:t>Paral·lelament s’iniciar la implementació del projecte, creant l’esquelet de l’aplicació, instal·lant tots els components necessaris per al seu desenvolupament i s’implementen les classes d’entitat. </a:t>
            </a: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FASE 4: Implementació I </a:t>
            </a:r>
            <a:endParaRPr lang="es-ES" sz="1200" b="0" i="0" u="none" strike="noStrike" kern="1200" baseline="0" smtClean="0">
              <a:solidFill>
                <a:schemeClr val="tx1"/>
              </a:solidFill>
              <a:latin typeface="+mn-lt"/>
              <a:ea typeface="+mn-ea"/>
              <a:cs typeface="+mn-cs"/>
            </a:endParaRPr>
          </a:p>
          <a:p>
            <a:r>
              <a:rPr lang="es-ES" sz="1200" b="0" i="0" u="none" strike="noStrike" kern="1200" baseline="0" smtClean="0">
                <a:solidFill>
                  <a:schemeClr val="tx1"/>
                </a:solidFill>
                <a:latin typeface="+mn-lt"/>
                <a:ea typeface="+mn-ea"/>
                <a:cs typeface="+mn-cs"/>
              </a:rPr>
              <a:t>S’implementen un a un els diferents casos d’ús per ordre de priorioritat.</a:t>
            </a:r>
          </a:p>
          <a:p>
            <a:r>
              <a:rPr lang="es-ES" sz="1200" b="0" i="0" u="none" strike="noStrike" kern="1200" baseline="0" smtClean="0">
                <a:solidFill>
                  <a:schemeClr val="tx1"/>
                </a:solidFill>
                <a:latin typeface="+mn-lt"/>
                <a:ea typeface="+mn-ea"/>
                <a:cs typeface="+mn-cs"/>
              </a:rPr>
              <a:t>El codi de cada cas es comenta allà on sigui necessari, i es fan les proves necessàries per determinar si el cas d’ús s’ha implementat correctament. </a:t>
            </a: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FASE 5: Implemetació II, Memòria i Presentació </a:t>
            </a:r>
            <a:endParaRPr lang="es-ES" sz="1200" b="0" i="0" u="none" strike="noStrike" kern="1200" baseline="0" smtClean="0">
              <a:solidFill>
                <a:schemeClr val="tx1"/>
              </a:solidFill>
              <a:latin typeface="+mn-lt"/>
              <a:ea typeface="+mn-ea"/>
              <a:cs typeface="+mn-cs"/>
            </a:endParaRPr>
          </a:p>
          <a:p>
            <a:r>
              <a:rPr lang="es-ES" sz="1200" b="0" i="0" u="none" strike="noStrike" kern="1200" baseline="0" smtClean="0">
                <a:solidFill>
                  <a:schemeClr val="tx1"/>
                </a:solidFill>
                <a:latin typeface="+mn-lt"/>
                <a:ea typeface="+mn-ea"/>
                <a:cs typeface="+mn-cs"/>
              </a:rPr>
              <a:t>Darreres implementacions i proves de codi.</a:t>
            </a:r>
          </a:p>
          <a:p>
            <a:r>
              <a:rPr lang="es-ES" sz="1200" b="0" i="0" u="none" strike="noStrike" kern="1200" baseline="0" smtClean="0">
                <a:solidFill>
                  <a:schemeClr val="tx1"/>
                </a:solidFill>
                <a:latin typeface="+mn-lt"/>
                <a:ea typeface="+mn-ea"/>
                <a:cs typeface="+mn-cs"/>
              </a:rPr>
              <a:t>Es fan proves generals per comprovar el correcte funcionament combinat de tots els casos d’ús.</a:t>
            </a:r>
          </a:p>
          <a:p>
            <a:r>
              <a:rPr lang="es-ES" sz="1200" b="0" i="0" u="none" strike="noStrike" kern="1200" baseline="0" smtClean="0">
                <a:solidFill>
                  <a:schemeClr val="tx1"/>
                </a:solidFill>
                <a:latin typeface="+mn-lt"/>
                <a:ea typeface="+mn-ea"/>
                <a:cs typeface="+mn-cs"/>
              </a:rPr>
              <a:t>Finalment, es confecciona la Memòria i la Presentació virtual. </a:t>
            </a:r>
            <a:endParaRPr lang="es-ES"/>
          </a:p>
        </p:txBody>
      </p:sp>
      <p:sp>
        <p:nvSpPr>
          <p:cNvPr id="4" name="Marcador de número de diapositiva 3"/>
          <p:cNvSpPr>
            <a:spLocks noGrp="1"/>
          </p:cNvSpPr>
          <p:nvPr>
            <p:ph type="sldNum" sz="quarter" idx="10"/>
          </p:nvPr>
        </p:nvSpPr>
        <p:spPr/>
        <p:txBody>
          <a:bodyPr/>
          <a:lstStyle/>
          <a:p>
            <a:fld id="{990AF5F1-2901-4C75-B346-C4A8365FE598}" type="slidenum">
              <a:rPr lang="es-ES" smtClean="0"/>
              <a:t>7</a:t>
            </a:fld>
            <a:endParaRPr lang="es-ES"/>
          </a:p>
        </p:txBody>
      </p:sp>
    </p:spTree>
    <p:extLst>
      <p:ext uri="{BB962C8B-B14F-4D97-AF65-F5344CB8AC3E}">
        <p14:creationId xmlns:p14="http://schemas.microsoft.com/office/powerpoint/2010/main" val="325400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smtClean="0">
                <a:solidFill>
                  <a:schemeClr val="tx1"/>
                </a:solidFill>
                <a:latin typeface="+mn-lt"/>
                <a:ea typeface="+mn-ea"/>
                <a:cs typeface="+mn-cs"/>
              </a:rPr>
              <a:t>Usuari</a:t>
            </a:r>
          </a:p>
          <a:p>
            <a:pPr marL="171450" indent="-171450">
              <a:buFontTx/>
              <a:buChar char="-"/>
            </a:pPr>
            <a:r>
              <a:rPr lang="es-ES" sz="1200" b="0" i="0" u="none" strike="noStrike" kern="1200" baseline="0" smtClean="0">
                <a:solidFill>
                  <a:schemeClr val="tx1"/>
                </a:solidFill>
                <a:latin typeface="+mn-lt"/>
                <a:ea typeface="+mn-ea"/>
                <a:cs typeface="+mn-cs"/>
              </a:rPr>
              <a:t>Usuari genèric amb les característiques comuns a tots els usuaris, la resta hereden d’ell.</a:t>
            </a:r>
          </a:p>
          <a:p>
            <a:endParaRPr lang="es-ES" sz="1200" b="1"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Client</a:t>
            </a:r>
          </a:p>
          <a:p>
            <a:pPr marL="171450" indent="-171450">
              <a:buFontTx/>
              <a:buChar char="-"/>
            </a:pPr>
            <a:r>
              <a:rPr lang="es-ES" sz="1200" b="0" i="0" u="none" strike="noStrike" kern="1200" baseline="0" smtClean="0">
                <a:solidFill>
                  <a:schemeClr val="tx1"/>
                </a:solidFill>
                <a:latin typeface="+mn-lt"/>
                <a:ea typeface="+mn-ea"/>
                <a:cs typeface="+mn-cs"/>
              </a:rPr>
              <a:t>És l’usuari més comú de l’aplicació.</a:t>
            </a:r>
          </a:p>
          <a:p>
            <a:pPr marL="171450" indent="-171450">
              <a:buFontTx/>
              <a:buChar char="-"/>
            </a:pPr>
            <a:r>
              <a:rPr lang="es-ES" sz="1200" b="0" i="0" u="none" strike="noStrike" kern="1200" baseline="0" smtClean="0">
                <a:solidFill>
                  <a:schemeClr val="tx1"/>
                </a:solidFill>
                <a:latin typeface="+mn-lt"/>
                <a:ea typeface="+mn-ea"/>
                <a:cs typeface="+mn-cs"/>
              </a:rPr>
              <a:t>És l’únic tipus d’usuari que pot gestionar el seu propi usuari.</a:t>
            </a:r>
          </a:p>
          <a:p>
            <a:pPr marL="171450" indent="-171450">
              <a:buFontTx/>
              <a:buChar char="-"/>
            </a:pPr>
            <a:r>
              <a:rPr lang="es-ES" sz="1200" b="0" i="0" u="none" strike="noStrike" kern="1200" baseline="0" smtClean="0">
                <a:solidFill>
                  <a:schemeClr val="tx1"/>
                </a:solidFill>
                <a:latin typeface="+mn-lt"/>
                <a:ea typeface="+mn-ea"/>
                <a:cs typeface="+mn-cs"/>
              </a:rPr>
              <a:t>D’altra banda, pot cercar espectacles i realitzar reserves de localitats per a funcions que tinguin localitats disponibles, podent fer una gestió completa de les seves reserves (creació, modificació i cancel·lació).</a:t>
            </a:r>
          </a:p>
          <a:p>
            <a:pPr marL="171450" indent="-171450">
              <a:buFontTx/>
              <a:buChar char="-"/>
            </a:pPr>
            <a:r>
              <a:rPr lang="es-ES" sz="1200" b="0" i="0" u="none" strike="noStrike" kern="1200" baseline="0" smtClean="0">
                <a:solidFill>
                  <a:schemeClr val="tx1"/>
                </a:solidFill>
                <a:latin typeface="+mn-lt"/>
                <a:ea typeface="+mn-ea"/>
                <a:cs typeface="+mn-cs"/>
              </a:rPr>
              <a:t>A més, també pot valorar aquells espectacles dels que hagi fet alguna reserva totalment cursada, és a dir, que hagi arribat el dia de la funció i hagi pagat la reserva. </a:t>
            </a: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Taquiller</a:t>
            </a:r>
          </a:p>
          <a:p>
            <a:pPr marL="171450" indent="-171450">
              <a:buFontTx/>
              <a:buChar char="-"/>
            </a:pPr>
            <a:r>
              <a:rPr lang="es-ES" sz="1200" b="0" i="0" u="none" strike="noStrike" kern="1200" baseline="0" smtClean="0">
                <a:solidFill>
                  <a:schemeClr val="tx1"/>
                </a:solidFill>
                <a:latin typeface="+mn-lt"/>
                <a:ea typeface="+mn-ea"/>
                <a:cs typeface="+mn-cs"/>
              </a:rPr>
              <a:t>Aquest tipus d’usuari s’encarrega principalment de tramitar el pagament de les reserves cursades pels clients dels espectacles del recinte cultural al que estigui assignat,</a:t>
            </a:r>
          </a:p>
          <a:p>
            <a:pPr marL="171450" indent="-171450">
              <a:buFontTx/>
              <a:buChar char="-"/>
            </a:pPr>
            <a:r>
              <a:rPr lang="es-ES" sz="1200" b="0" i="0" u="none" strike="noStrike" kern="1200" baseline="0" smtClean="0">
                <a:solidFill>
                  <a:schemeClr val="tx1"/>
                </a:solidFill>
                <a:latin typeface="+mn-lt"/>
                <a:ea typeface="+mn-ea"/>
                <a:cs typeface="+mn-cs"/>
              </a:rPr>
              <a:t>També pot gestionar una reserva de forma pràcticament idèntica a com ho faria un client.</a:t>
            </a:r>
          </a:p>
          <a:p>
            <a:pPr marL="171450" indent="-171450">
              <a:buFontTx/>
              <a:buChar char="-"/>
            </a:pPr>
            <a:r>
              <a:rPr lang="es-ES" sz="1200" b="0" i="0" u="none" strike="noStrike" kern="1200" baseline="0" smtClean="0">
                <a:solidFill>
                  <a:schemeClr val="tx1"/>
                </a:solidFill>
                <a:latin typeface="+mn-lt"/>
                <a:ea typeface="+mn-ea"/>
                <a:cs typeface="+mn-cs"/>
              </a:rPr>
              <a:t>És a dir, també pot crear, modificar i cancel·lar una reserva, però sempre per petició expressa d’un client en particular.</a:t>
            </a:r>
          </a:p>
          <a:p>
            <a:pPr marL="171450" indent="-171450">
              <a:buFontTx/>
              <a:buChar char="-"/>
            </a:pPr>
            <a:r>
              <a:rPr lang="es-ES" sz="1200" b="0" i="0" u="none" strike="noStrike" kern="1200" baseline="0" smtClean="0">
                <a:solidFill>
                  <a:schemeClr val="tx1"/>
                </a:solidFill>
                <a:latin typeface="+mn-lt"/>
                <a:ea typeface="+mn-ea"/>
                <a:cs typeface="+mn-cs"/>
              </a:rPr>
              <a:t>Els taquillers només els pot crear un usuari de tipus administrador. </a:t>
            </a: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Administrador</a:t>
            </a:r>
          </a:p>
          <a:p>
            <a:pPr marL="171450" indent="-171450">
              <a:buFontTx/>
              <a:buChar char="-"/>
            </a:pPr>
            <a:r>
              <a:rPr lang="es-ES" sz="1200" b="0" i="0" u="none" strike="noStrike" kern="1200" baseline="0" smtClean="0">
                <a:solidFill>
                  <a:schemeClr val="tx1"/>
                </a:solidFill>
                <a:latin typeface="+mn-lt"/>
                <a:ea typeface="+mn-ea"/>
                <a:cs typeface="+mn-cs"/>
              </a:rPr>
              <a:t>És el rol que disposa d’accés a una major varietat de funcionalitats de l’aplicació.</a:t>
            </a:r>
          </a:p>
          <a:p>
            <a:pPr marL="171450" indent="-171450">
              <a:buFontTx/>
              <a:buChar char="-"/>
            </a:pPr>
            <a:r>
              <a:rPr lang="es-ES" sz="1200" b="0" i="0" u="none" strike="noStrike" kern="1200" baseline="0" smtClean="0">
                <a:solidFill>
                  <a:schemeClr val="tx1"/>
                </a:solidFill>
                <a:latin typeface="+mn-lt"/>
                <a:ea typeface="+mn-ea"/>
                <a:cs typeface="+mn-cs"/>
              </a:rPr>
              <a:t>Pot gestionar íntegrament usuaris de tipus taquiller.</a:t>
            </a:r>
          </a:p>
          <a:p>
            <a:pPr marL="171450" indent="-171450">
              <a:buFontTx/>
              <a:buChar char="-"/>
            </a:pPr>
            <a:r>
              <a:rPr lang="es-ES" sz="1200" b="0" i="0" u="none" strike="noStrike" kern="1200" baseline="0" smtClean="0">
                <a:solidFill>
                  <a:schemeClr val="tx1"/>
                </a:solidFill>
                <a:latin typeface="+mn-lt"/>
                <a:ea typeface="+mn-ea"/>
                <a:cs typeface="+mn-cs"/>
              </a:rPr>
              <a:t>Pot crear recintes culturals, modificar-ne les seves característiques i definir el seu aforament i pati de butaques si ho necessita, a més d’assignar-los taquillers.</a:t>
            </a:r>
          </a:p>
          <a:p>
            <a:pPr marL="171450" indent="-171450">
              <a:buFontTx/>
              <a:buChar char="-"/>
            </a:pPr>
            <a:r>
              <a:rPr lang="es-ES" sz="1200" b="0" i="0" u="none" strike="noStrike" kern="1200" baseline="0" smtClean="0">
                <a:solidFill>
                  <a:schemeClr val="tx1"/>
                </a:solidFill>
                <a:latin typeface="+mn-lt"/>
                <a:ea typeface="+mn-ea"/>
                <a:cs typeface="+mn-cs"/>
              </a:rPr>
              <a:t>Per cada recinte, pot gestionar els seus espectacles de forma totalment transversal, des de les seves característique més básiques a definir-ne funcions, bloquejar localitats, assignar preus a les diferents localitats i generar descomptes aplicables a les reserves que en facin els clients.</a:t>
            </a:r>
          </a:p>
          <a:p>
            <a:pPr marL="171450" indent="-171450">
              <a:buFontTx/>
              <a:buChar char="-"/>
            </a:pPr>
            <a:r>
              <a:rPr lang="es-ES" sz="1200" b="0" i="0" u="none" strike="noStrike" kern="1200" baseline="0" smtClean="0">
                <a:solidFill>
                  <a:schemeClr val="tx1"/>
                </a:solidFill>
                <a:latin typeface="+mn-lt"/>
                <a:ea typeface="+mn-ea"/>
                <a:cs typeface="+mn-cs"/>
              </a:rPr>
              <a:t>En una futura ampliació de l'aplicació, també podrá generar informes estadístics amb informació sobre els seus recintes i espectacles.</a:t>
            </a:r>
          </a:p>
          <a:p>
            <a:pPr marL="171450" indent="-171450">
              <a:buFontTx/>
              <a:buChar char="-"/>
            </a:pPr>
            <a:r>
              <a:rPr lang="es-ES" sz="1200" b="0" i="0" u="none" strike="noStrike" kern="1200" baseline="0" smtClean="0">
                <a:solidFill>
                  <a:schemeClr val="tx1"/>
                </a:solidFill>
                <a:latin typeface="+mn-lt"/>
                <a:ea typeface="+mn-ea"/>
                <a:cs typeface="+mn-cs"/>
              </a:rPr>
              <a:t>Els usuaris amb aquest rol, només poden ser generats manualment dins la base de dades de l’aplicació. </a:t>
            </a:r>
          </a:p>
          <a:p>
            <a:endParaRPr lang="es-ES"/>
          </a:p>
        </p:txBody>
      </p:sp>
      <p:sp>
        <p:nvSpPr>
          <p:cNvPr id="4" name="Marcador de número de diapositiva 3"/>
          <p:cNvSpPr>
            <a:spLocks noGrp="1"/>
          </p:cNvSpPr>
          <p:nvPr>
            <p:ph type="sldNum" sz="quarter" idx="10"/>
          </p:nvPr>
        </p:nvSpPr>
        <p:spPr/>
        <p:txBody>
          <a:bodyPr/>
          <a:lstStyle/>
          <a:p>
            <a:fld id="{990AF5F1-2901-4C75-B346-C4A8365FE598}" type="slidenum">
              <a:rPr lang="es-ES" smtClean="0"/>
              <a:t>10</a:t>
            </a:fld>
            <a:endParaRPr lang="es-ES"/>
          </a:p>
        </p:txBody>
      </p:sp>
    </p:spTree>
    <p:extLst>
      <p:ext uri="{BB962C8B-B14F-4D97-AF65-F5344CB8AC3E}">
        <p14:creationId xmlns:p14="http://schemas.microsoft.com/office/powerpoint/2010/main" val="148109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smtClean="0">
                <a:solidFill>
                  <a:schemeClr val="tx1"/>
                </a:solidFill>
                <a:latin typeface="+mn-lt"/>
                <a:ea typeface="+mn-ea"/>
                <a:cs typeface="+mn-cs"/>
              </a:rPr>
              <a:t>El model de pantalles que es proposa es fonamenta en un esquelet idèntic per a totes les pantalles format per una barra superior, un menú lateral a l'esquerra, i la zona de continguts a la dreta: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A la </a:t>
            </a:r>
            <a:r>
              <a:rPr lang="es-ES" sz="1200" b="1" i="0" u="none" strike="noStrike" kern="1200" baseline="0" smtClean="0">
                <a:solidFill>
                  <a:schemeClr val="tx1"/>
                </a:solidFill>
                <a:latin typeface="+mn-lt"/>
                <a:ea typeface="+mn-ea"/>
                <a:cs typeface="+mn-cs"/>
              </a:rPr>
              <a:t>barra superior </a:t>
            </a:r>
            <a:r>
              <a:rPr lang="es-ES" sz="1200" b="0" i="0" u="none" strike="noStrike" kern="1200" baseline="0" smtClean="0">
                <a:solidFill>
                  <a:schemeClr val="tx1"/>
                </a:solidFill>
                <a:latin typeface="+mn-lt"/>
                <a:ea typeface="+mn-ea"/>
                <a:cs typeface="+mn-cs"/>
              </a:rPr>
              <a:t>podem trobar el nom de l'aplicació i el nom de l'usuari identificat, així com el nom del recinte que té assignat en cas d'un usuari de tipus Taquiller, o bé l'indicatiu "Administració" en cas d'un usuari de tipus Administrador.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Al </a:t>
            </a:r>
            <a:r>
              <a:rPr lang="es-ES" sz="1200" b="1" i="0" u="none" strike="noStrike" kern="1200" baseline="0" smtClean="0">
                <a:solidFill>
                  <a:schemeClr val="tx1"/>
                </a:solidFill>
                <a:latin typeface="+mn-lt"/>
                <a:ea typeface="+mn-ea"/>
                <a:cs typeface="+mn-cs"/>
              </a:rPr>
              <a:t>menú lateral </a:t>
            </a:r>
            <a:r>
              <a:rPr lang="es-ES" sz="1200" b="0" i="0" u="none" strike="noStrike" kern="1200" baseline="0" smtClean="0">
                <a:solidFill>
                  <a:schemeClr val="tx1"/>
                </a:solidFill>
                <a:latin typeface="+mn-lt"/>
                <a:ea typeface="+mn-ea"/>
                <a:cs typeface="+mn-cs"/>
              </a:rPr>
              <a:t>es mostraran els accessos a les principals funcionalitats a les que tindrà accés l'usuari segons el seu rol.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A la </a:t>
            </a:r>
            <a:r>
              <a:rPr lang="es-ES" sz="1200" b="1" i="0" u="none" strike="noStrike" kern="1200" baseline="0" smtClean="0">
                <a:solidFill>
                  <a:schemeClr val="tx1"/>
                </a:solidFill>
                <a:latin typeface="+mn-lt"/>
                <a:ea typeface="+mn-ea"/>
                <a:cs typeface="+mn-cs"/>
              </a:rPr>
              <a:t>zona de continguts </a:t>
            </a:r>
            <a:r>
              <a:rPr lang="es-ES" sz="1200" b="0" i="0" u="none" strike="noStrike" kern="1200" baseline="0" smtClean="0">
                <a:solidFill>
                  <a:schemeClr val="tx1"/>
                </a:solidFill>
                <a:latin typeface="+mn-lt"/>
                <a:ea typeface="+mn-ea"/>
                <a:cs typeface="+mn-cs"/>
              </a:rPr>
              <a:t>s'aniran mostrant les dades i formularis d'edició de les diferents funcionalitats de l'aplicació que es vagin utilitzant. En aquesta zona també trobem una barra superior de "Breadcrumbs" (també anomenada guia-rastre) que permet ubicar a l'usuari en quin lloc de l'aplicació i en quina funcionalitat es troba. </a:t>
            </a:r>
          </a:p>
          <a:p>
            <a:endParaRPr lang="es-ES"/>
          </a:p>
        </p:txBody>
      </p:sp>
      <p:sp>
        <p:nvSpPr>
          <p:cNvPr id="4" name="Marcador de número de diapositiva 3"/>
          <p:cNvSpPr>
            <a:spLocks noGrp="1"/>
          </p:cNvSpPr>
          <p:nvPr>
            <p:ph type="sldNum" sz="quarter" idx="10"/>
          </p:nvPr>
        </p:nvSpPr>
        <p:spPr/>
        <p:txBody>
          <a:bodyPr/>
          <a:lstStyle/>
          <a:p>
            <a:fld id="{990AF5F1-2901-4C75-B346-C4A8365FE598}" type="slidenum">
              <a:rPr lang="es-ES" smtClean="0"/>
              <a:t>11</a:t>
            </a:fld>
            <a:endParaRPr lang="es-ES"/>
          </a:p>
        </p:txBody>
      </p:sp>
    </p:spTree>
    <p:extLst>
      <p:ext uri="{BB962C8B-B14F-4D97-AF65-F5344CB8AC3E}">
        <p14:creationId xmlns:p14="http://schemas.microsoft.com/office/powerpoint/2010/main" val="213822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smtClean="0">
                <a:solidFill>
                  <a:schemeClr val="tx1"/>
                </a:solidFill>
                <a:latin typeface="+mn-lt"/>
                <a:ea typeface="+mn-ea"/>
                <a:cs typeface="+mn-cs"/>
              </a:rPr>
              <a:t>Cal tenir en compte que aquest diagrama no reflexa algunes de les restriccions de negoci comentades al llarg de l'anàlisi dels casos d'ús. Aquestes restriccions s'aplicaran en la lògica de negoci durant el desenvolupament de l'aplicació: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No es poden realitzar diferents reserves per a un mateix espectacle i funció sobre les mateixes localitats. Si una zona d'un recinte no té localitats numerades, un mateix usuari no podrà fer més d'una reserva per a un mateix espectacle i funció sobre aquesta zona.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Un client només pot cancel·lar reserves en estat "Confirmada". Un cop cancel·lada, el client no podrà recuperar ni modificar aquella reserva, n'haurà de fer una de nova.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Només es poden fer valoracions d'espectacles dels quals el client tingui reserves en estat "Venuda". Cada client només podrà fer una única valoració per espectacle.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El taquiller només podrà vendre reserves en estat "Confirmada".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L'administrador només pot gestionar zones d'un recinte sempre i quan no tingui espectacles associats.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L'administrador no podrà eliminar cap tipus d'entitat relacionada amb una reserva (recintes, zones, espectacles, funcions, descomptes, ...) si hi ha alguna reserva no cancel·lada vigent relacionada amb alguna d'elles. Prèviament haurà de cancel·lar totes les funcions per a les que hi hagi reserves i anar eliminant entitats en ordre de dependència (per exemple, funcions &gt; espectacles &gt; zones &gt; recintes). </a:t>
            </a:r>
          </a:p>
          <a:p>
            <a:endParaRPr lang="es-ES"/>
          </a:p>
        </p:txBody>
      </p:sp>
      <p:sp>
        <p:nvSpPr>
          <p:cNvPr id="4" name="Marcador de número de diapositiva 3"/>
          <p:cNvSpPr>
            <a:spLocks noGrp="1"/>
          </p:cNvSpPr>
          <p:nvPr>
            <p:ph type="sldNum" sz="quarter" idx="10"/>
          </p:nvPr>
        </p:nvSpPr>
        <p:spPr/>
        <p:txBody>
          <a:bodyPr/>
          <a:lstStyle/>
          <a:p>
            <a:fld id="{990AF5F1-2901-4C75-B346-C4A8365FE598}" type="slidenum">
              <a:rPr lang="es-ES" smtClean="0"/>
              <a:t>13</a:t>
            </a:fld>
            <a:endParaRPr lang="es-ES"/>
          </a:p>
        </p:txBody>
      </p:sp>
    </p:spTree>
    <p:extLst>
      <p:ext uri="{BB962C8B-B14F-4D97-AF65-F5344CB8AC3E}">
        <p14:creationId xmlns:p14="http://schemas.microsoft.com/office/powerpoint/2010/main" val="397602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smtClean="0">
                <a:solidFill>
                  <a:schemeClr val="tx1"/>
                </a:solidFill>
                <a:latin typeface="+mn-lt"/>
                <a:ea typeface="+mn-ea"/>
                <a:cs typeface="+mn-cs"/>
              </a:rPr>
              <a:t>L’aplicació Espectaclia s’implementarà en forma d’</a:t>
            </a:r>
            <a:r>
              <a:rPr lang="es-ES" sz="1200" b="1" i="0" u="none" strike="noStrike" kern="1200" baseline="0" smtClean="0">
                <a:solidFill>
                  <a:schemeClr val="tx1"/>
                </a:solidFill>
                <a:latin typeface="+mn-lt"/>
                <a:ea typeface="+mn-ea"/>
                <a:cs typeface="+mn-cs"/>
              </a:rPr>
              <a:t>aplicació web </a:t>
            </a:r>
            <a:r>
              <a:rPr lang="es-ES" sz="1200" b="0" i="0" u="none" strike="noStrike" kern="1200" baseline="0" smtClean="0">
                <a:solidFill>
                  <a:schemeClr val="tx1"/>
                </a:solidFill>
                <a:latin typeface="+mn-lt"/>
                <a:ea typeface="+mn-ea"/>
                <a:cs typeface="+mn-cs"/>
              </a:rPr>
              <a:t>amb una arquitectura </a:t>
            </a:r>
            <a:r>
              <a:rPr lang="es-ES" sz="1200" b="1" i="0" u="none" strike="noStrike" kern="1200" baseline="0" smtClean="0">
                <a:solidFill>
                  <a:schemeClr val="tx1"/>
                </a:solidFill>
                <a:latin typeface="+mn-lt"/>
                <a:ea typeface="+mn-ea"/>
                <a:cs typeface="+mn-cs"/>
              </a:rPr>
              <a:t>client - servidor</a:t>
            </a:r>
            <a:r>
              <a:rPr lang="es-ES" sz="1200" b="0" i="0" u="none" strike="noStrike" kern="1200" baseline="0" smtClean="0">
                <a:solidFill>
                  <a:schemeClr val="tx1"/>
                </a:solidFill>
                <a:latin typeface="+mn-lt"/>
                <a:ea typeface="+mn-ea"/>
                <a:cs typeface="+mn-cs"/>
              </a:rPr>
              <a:t>. Aquest tipus d’arquitectura té una serie d’avantatges molt interessants: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Permet als usuaris un accés ràpid, senzill i universal a través de la xarxa sense la necessitat d’instal·lar cap aplicació client, només fa falta un navegador web.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Es dispossa d’un client lleuger com és un navegador web, fet que rebaixa els requeriments computacionals per als futurs usuaris. No importa el hardware ni el sistema operatiu utilitzat, ni es depèn d’actualitzacions de software. </a:t>
            </a:r>
          </a:p>
          <a:p>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Permet construir una aplicació distribuïda, en la que diversos clients es connecten a un mateix servidor que processa totes les peticions. Això permet tenir una aplicació centralitzada, amb una única base de dades global, fet que minimitza les possibles redundàncies o incongruències de dades en comparació a si es tinguessin diversos sistemes que s’haguessin de comunicar i sincronitzar de forma periòdica.</a:t>
            </a:r>
          </a:p>
          <a:p>
            <a:pPr marL="171450" indent="-171450">
              <a:buFontTx/>
              <a:buChar char="-"/>
            </a:pPr>
            <a:endParaRPr lang="es-ES" sz="1200" b="0" i="0" u="none" strike="noStrike" kern="1200" baseline="0" smtClean="0">
              <a:solidFill>
                <a:schemeClr val="tx1"/>
              </a:solidFill>
              <a:latin typeface="+mn-lt"/>
              <a:ea typeface="+mn-ea"/>
              <a:cs typeface="+mn-cs"/>
            </a:endParaRPr>
          </a:p>
          <a:p>
            <a:endParaRPr lang="es-ES" sz="1200" b="0" i="0" u="none" strike="noStrike" kern="1200" baseline="0" smtClean="0">
              <a:solidFill>
                <a:schemeClr val="tx1"/>
              </a:solidFill>
              <a:latin typeface="+mn-lt"/>
              <a:ea typeface="+mn-ea"/>
              <a:cs typeface="+mn-cs"/>
            </a:endParaRPr>
          </a:p>
          <a:p>
            <a:r>
              <a:rPr lang="es-ES" sz="1200" b="0" i="0" u="none" strike="noStrike" kern="1200" baseline="0" smtClean="0">
                <a:solidFill>
                  <a:schemeClr val="tx1"/>
                </a:solidFill>
                <a:latin typeface="+mn-lt"/>
                <a:ea typeface="+mn-ea"/>
                <a:cs typeface="+mn-cs"/>
              </a:rPr>
              <a:t>A més d’aquesta arquitectura més externa de tipus client - servidor, la part del </a:t>
            </a:r>
            <a:r>
              <a:rPr lang="es-ES" sz="1200" b="1" i="0" u="none" strike="noStrike" kern="1200" baseline="0" smtClean="0">
                <a:solidFill>
                  <a:schemeClr val="tx1"/>
                </a:solidFill>
                <a:latin typeface="+mn-lt"/>
                <a:ea typeface="+mn-ea"/>
                <a:cs typeface="+mn-cs"/>
              </a:rPr>
              <a:t>servidor </a:t>
            </a:r>
            <a:r>
              <a:rPr lang="es-ES" sz="1200" b="0" i="0" u="none" strike="noStrike" kern="1200" baseline="0" smtClean="0">
                <a:solidFill>
                  <a:schemeClr val="tx1"/>
                </a:solidFill>
                <a:latin typeface="+mn-lt"/>
                <a:ea typeface="+mn-ea"/>
                <a:cs typeface="+mn-cs"/>
              </a:rPr>
              <a:t>s’implementarà fent servir una </a:t>
            </a:r>
            <a:r>
              <a:rPr lang="es-ES" sz="1200" b="1" i="0" u="none" strike="noStrike" kern="1200" baseline="0" smtClean="0">
                <a:solidFill>
                  <a:schemeClr val="tx1"/>
                </a:solidFill>
                <a:latin typeface="+mn-lt"/>
                <a:ea typeface="+mn-ea"/>
                <a:cs typeface="+mn-cs"/>
              </a:rPr>
              <a:t>arquitectura de 3 capes </a:t>
            </a:r>
            <a:r>
              <a:rPr lang="es-ES" sz="1200" b="0" i="0" u="none" strike="noStrike" kern="1200" baseline="0" smtClean="0">
                <a:solidFill>
                  <a:schemeClr val="tx1"/>
                </a:solidFill>
                <a:latin typeface="+mn-lt"/>
                <a:ea typeface="+mn-ea"/>
                <a:cs typeface="+mn-cs"/>
              </a:rPr>
              <a:t>utilitzant el </a:t>
            </a:r>
            <a:r>
              <a:rPr lang="es-ES" sz="1200" b="1" i="0" u="none" strike="noStrike" kern="1200" baseline="0" smtClean="0">
                <a:solidFill>
                  <a:schemeClr val="tx1"/>
                </a:solidFill>
                <a:latin typeface="+mn-lt"/>
                <a:ea typeface="+mn-ea"/>
                <a:cs typeface="+mn-cs"/>
              </a:rPr>
              <a:t>patró de disseny MVC </a:t>
            </a:r>
            <a:r>
              <a:rPr lang="es-ES" sz="1200" b="0" i="0" u="none" strike="noStrike" kern="1200" baseline="0" smtClean="0">
                <a:solidFill>
                  <a:schemeClr val="tx1"/>
                </a:solidFill>
                <a:latin typeface="+mn-lt"/>
                <a:ea typeface="+mn-ea"/>
                <a:cs typeface="+mn-cs"/>
              </a:rPr>
              <a:t>(</a:t>
            </a:r>
            <a:r>
              <a:rPr lang="es-ES" sz="1200" b="0" i="1" u="none" strike="noStrike" kern="1200" baseline="0" smtClean="0">
                <a:solidFill>
                  <a:schemeClr val="tx1"/>
                </a:solidFill>
                <a:latin typeface="+mn-lt"/>
                <a:ea typeface="+mn-ea"/>
                <a:cs typeface="+mn-cs"/>
              </a:rPr>
              <a:t>Model - View - Controller</a:t>
            </a:r>
            <a:r>
              <a:rPr lang="es-ES" sz="1200" b="0" i="0" u="none" strike="noStrike" kern="1200" baseline="0" smtClean="0">
                <a:solidFill>
                  <a:schemeClr val="tx1"/>
                </a:solidFill>
                <a:latin typeface="+mn-lt"/>
                <a:ea typeface="+mn-ea"/>
                <a:cs typeface="+mn-cs"/>
              </a:rPr>
              <a:t>, o </a:t>
            </a:r>
            <a:r>
              <a:rPr lang="es-ES" sz="1200" b="0" i="1" u="none" strike="noStrike" kern="1200" baseline="0" smtClean="0">
                <a:solidFill>
                  <a:schemeClr val="tx1"/>
                </a:solidFill>
                <a:latin typeface="+mn-lt"/>
                <a:ea typeface="+mn-ea"/>
                <a:cs typeface="+mn-cs"/>
              </a:rPr>
              <a:t>Model - Vista - Controlador</a:t>
            </a:r>
            <a:r>
              <a:rPr lang="es-ES" sz="1200" b="0" i="0" u="none" strike="noStrike" kern="1200" baseline="0" smtClean="0">
                <a:solidFill>
                  <a:schemeClr val="tx1"/>
                </a:solidFill>
                <a:latin typeface="+mn-lt"/>
                <a:ea typeface="+mn-ea"/>
                <a:cs typeface="+mn-cs"/>
              </a:rPr>
              <a:t>). Aquest patró, molt utilitzat avui en dia en el món del desenvolupament de software, permet una clara separació de les classes i components d’una aplicació per tal de facilitar la seva ampliació i reusabilitat en 3 capes diferenciades segons la seva responsabilitat</a:t>
            </a:r>
          </a:p>
          <a:p>
            <a:endParaRPr lang="es-ES"/>
          </a:p>
        </p:txBody>
      </p:sp>
      <p:sp>
        <p:nvSpPr>
          <p:cNvPr id="4" name="Marcador de número de diapositiva 3"/>
          <p:cNvSpPr>
            <a:spLocks noGrp="1"/>
          </p:cNvSpPr>
          <p:nvPr>
            <p:ph type="sldNum" sz="quarter" idx="10"/>
          </p:nvPr>
        </p:nvSpPr>
        <p:spPr/>
        <p:txBody>
          <a:bodyPr/>
          <a:lstStyle/>
          <a:p>
            <a:fld id="{990AF5F1-2901-4C75-B346-C4A8365FE598}" type="slidenum">
              <a:rPr lang="es-ES" smtClean="0"/>
              <a:t>15</a:t>
            </a:fld>
            <a:endParaRPr lang="es-ES"/>
          </a:p>
        </p:txBody>
      </p:sp>
    </p:spTree>
    <p:extLst>
      <p:ext uri="{BB962C8B-B14F-4D97-AF65-F5344CB8AC3E}">
        <p14:creationId xmlns:p14="http://schemas.microsoft.com/office/powerpoint/2010/main" val="70051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none" strike="noStrike" kern="1200" baseline="0" smtClean="0">
                <a:solidFill>
                  <a:schemeClr val="tx1"/>
                </a:solidFill>
                <a:latin typeface="+mn-lt"/>
                <a:ea typeface="+mn-ea"/>
                <a:cs typeface="+mn-cs"/>
              </a:rPr>
              <a:t>ARQUITECTURA EXTERNA</a:t>
            </a:r>
          </a:p>
          <a:p>
            <a:endParaRPr lang="es-ES" sz="1200" b="1"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Entorn </a:t>
            </a:r>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Per desenvolupar l’aplicació es farà servir la </a:t>
            </a:r>
            <a:r>
              <a:rPr lang="es-ES" sz="1200" b="1" i="0" u="none" strike="noStrike" kern="1200" baseline="0" smtClean="0">
                <a:solidFill>
                  <a:schemeClr val="tx1"/>
                </a:solidFill>
                <a:latin typeface="+mn-lt"/>
                <a:ea typeface="+mn-ea"/>
                <a:cs typeface="+mn-cs"/>
              </a:rPr>
              <a:t>tecnologia J2EE </a:t>
            </a:r>
            <a:r>
              <a:rPr lang="es-ES" sz="1200" b="0" i="0" u="none" strike="noStrike" kern="1200" baseline="0" smtClean="0">
                <a:solidFill>
                  <a:schemeClr val="tx1"/>
                </a:solidFill>
                <a:latin typeface="+mn-lt"/>
                <a:ea typeface="+mn-ea"/>
                <a:cs typeface="+mn-cs"/>
              </a:rPr>
              <a:t>fonamentada en el llenguatge de programació orientada a objectes (</a:t>
            </a:r>
            <a:r>
              <a:rPr lang="es-ES" sz="1200" b="0" i="1" u="none" strike="noStrike" kern="1200" baseline="0" smtClean="0">
                <a:solidFill>
                  <a:schemeClr val="tx1"/>
                </a:solidFill>
                <a:latin typeface="+mn-lt"/>
                <a:ea typeface="+mn-ea"/>
                <a:cs typeface="+mn-cs"/>
              </a:rPr>
              <a:t>POO</a:t>
            </a:r>
            <a:r>
              <a:rPr lang="es-ES" sz="1200" b="0" i="0" u="none" strike="noStrike" kern="1200" baseline="0" smtClean="0">
                <a:solidFill>
                  <a:schemeClr val="tx1"/>
                </a:solidFill>
                <a:latin typeface="+mn-lt"/>
                <a:ea typeface="+mn-ea"/>
                <a:cs typeface="+mn-cs"/>
              </a:rPr>
              <a:t>) </a:t>
            </a:r>
            <a:r>
              <a:rPr lang="es-ES" sz="1200" b="1" i="0" u="none" strike="noStrike" kern="1200" baseline="0" smtClean="0">
                <a:solidFill>
                  <a:schemeClr val="tx1"/>
                </a:solidFill>
                <a:latin typeface="+mn-lt"/>
                <a:ea typeface="+mn-ea"/>
                <a:cs typeface="+mn-cs"/>
              </a:rPr>
              <a:t>Java</a:t>
            </a:r>
            <a:r>
              <a:rPr lang="es-ES" sz="1200" b="0" i="0" u="none" strike="noStrike" kern="1200" baseline="0" smtClean="0">
                <a:solidFill>
                  <a:schemeClr val="tx1"/>
                </a:solidFill>
                <a:latin typeface="+mn-lt"/>
                <a:ea typeface="+mn-ea"/>
                <a:cs typeface="+mn-cs"/>
              </a:rPr>
              <a:t>.</a:t>
            </a:r>
          </a:p>
          <a:p>
            <a:pPr marL="171450" indent="-171450">
              <a:buFontTx/>
              <a:buChar char="-"/>
            </a:pPr>
            <a:r>
              <a:rPr lang="es-ES" sz="1200" b="0" i="0" u="none" strike="noStrike" kern="1200" baseline="0" smtClean="0">
                <a:solidFill>
                  <a:schemeClr val="tx1"/>
                </a:solidFill>
                <a:latin typeface="+mn-lt"/>
                <a:ea typeface="+mn-ea"/>
                <a:cs typeface="+mn-cs"/>
              </a:rPr>
              <a:t>Com a entorn de desenvolupament o </a:t>
            </a:r>
            <a:r>
              <a:rPr lang="es-ES" sz="1200" b="1" i="0" u="none" strike="noStrike" kern="1200" baseline="0" smtClean="0">
                <a:solidFill>
                  <a:schemeClr val="tx1"/>
                </a:solidFill>
                <a:latin typeface="+mn-lt"/>
                <a:ea typeface="+mn-ea"/>
                <a:cs typeface="+mn-cs"/>
              </a:rPr>
              <a:t>IDE </a:t>
            </a:r>
            <a:r>
              <a:rPr lang="es-ES" sz="1200" b="0" i="0" u="none" strike="noStrike" kern="1200" baseline="0" smtClean="0">
                <a:solidFill>
                  <a:schemeClr val="tx1"/>
                </a:solidFill>
                <a:latin typeface="+mn-lt"/>
                <a:ea typeface="+mn-ea"/>
                <a:cs typeface="+mn-cs"/>
              </a:rPr>
              <a:t>(</a:t>
            </a:r>
            <a:r>
              <a:rPr lang="es-ES" sz="1200" b="0" i="1" u="none" strike="noStrike" kern="1200" baseline="0" smtClean="0">
                <a:solidFill>
                  <a:schemeClr val="tx1"/>
                </a:solidFill>
                <a:latin typeface="+mn-lt"/>
                <a:ea typeface="+mn-ea"/>
                <a:cs typeface="+mn-cs"/>
              </a:rPr>
              <a:t>Integrated Development Environment</a:t>
            </a:r>
            <a:r>
              <a:rPr lang="es-ES" sz="1200" b="0" i="0" u="none" strike="noStrike" kern="1200" baseline="0" smtClean="0">
                <a:solidFill>
                  <a:schemeClr val="tx1"/>
                </a:solidFill>
                <a:latin typeface="+mn-lt"/>
                <a:ea typeface="+mn-ea"/>
                <a:cs typeface="+mn-cs"/>
              </a:rPr>
              <a:t>) s’utilitzarà </a:t>
            </a:r>
            <a:r>
              <a:rPr lang="es-ES" sz="1200" b="1" i="0" u="none" strike="noStrike" kern="1200" baseline="0" smtClean="0">
                <a:solidFill>
                  <a:schemeClr val="tx1"/>
                </a:solidFill>
                <a:latin typeface="+mn-lt"/>
                <a:ea typeface="+mn-ea"/>
                <a:cs typeface="+mn-cs"/>
              </a:rPr>
              <a:t>Sprint Tool Suite</a:t>
            </a:r>
            <a:r>
              <a:rPr lang="es-ES" sz="1200" b="0" i="0" u="none" strike="noStrike" kern="1200" baseline="0" smtClean="0">
                <a:solidFill>
                  <a:schemeClr val="tx1"/>
                </a:solidFill>
                <a:latin typeface="+mn-lt"/>
                <a:ea typeface="+mn-ea"/>
                <a:cs typeface="+mn-cs"/>
              </a:rPr>
              <a:t>, una versió modificada del conegut IDE Eclipse que integra el framework Spring (comentat més endavant). </a:t>
            </a:r>
          </a:p>
          <a:p>
            <a:pPr marL="171450" indent="-171450">
              <a:buFontTx/>
              <a:buChar char="-"/>
            </a:pPr>
            <a:r>
              <a:rPr lang="es-ES" sz="1200" b="0" i="0" u="none" strike="noStrike" kern="1200" baseline="0" smtClean="0">
                <a:solidFill>
                  <a:schemeClr val="tx1"/>
                </a:solidFill>
                <a:latin typeface="+mn-lt"/>
                <a:ea typeface="+mn-ea"/>
                <a:cs typeface="+mn-cs"/>
              </a:rPr>
              <a:t>Per estaviar temps i </a:t>
            </a:r>
            <a:r>
              <a:rPr lang="es-ES" sz="1200" b="1" i="0" u="none" strike="noStrike" kern="1200" baseline="0" smtClean="0">
                <a:solidFill>
                  <a:schemeClr val="tx1"/>
                </a:solidFill>
                <a:latin typeface="+mn-lt"/>
                <a:ea typeface="+mn-ea"/>
                <a:cs typeface="+mn-cs"/>
              </a:rPr>
              <a:t>centralitzar la gestió i instal·lació de totes les dependències i libreries </a:t>
            </a:r>
            <a:r>
              <a:rPr lang="es-ES" sz="1200" b="0" i="0" u="none" strike="noStrike" kern="1200" baseline="0" smtClean="0">
                <a:solidFill>
                  <a:schemeClr val="tx1"/>
                </a:solidFill>
                <a:latin typeface="+mn-lt"/>
                <a:ea typeface="+mn-ea"/>
                <a:cs typeface="+mn-cs"/>
              </a:rPr>
              <a:t>s’ha optat per utilitzar </a:t>
            </a:r>
            <a:r>
              <a:rPr lang="es-ES" sz="1200" b="1" i="0" u="none" strike="noStrike" kern="1200" baseline="0" smtClean="0">
                <a:solidFill>
                  <a:schemeClr val="tx1"/>
                </a:solidFill>
                <a:latin typeface="+mn-lt"/>
                <a:ea typeface="+mn-ea"/>
                <a:cs typeface="+mn-cs"/>
              </a:rPr>
              <a:t>Maven</a:t>
            </a:r>
            <a:r>
              <a:rPr lang="es-ES" sz="1200" b="0" i="0" u="none" strike="noStrike" kern="1200" baseline="0" smtClean="0">
                <a:solidFill>
                  <a:schemeClr val="tx1"/>
                </a:solidFill>
                <a:latin typeface="+mn-lt"/>
                <a:ea typeface="+mn-ea"/>
                <a:cs typeface="+mn-cs"/>
              </a:rPr>
              <a:t>. Maven és una eina de gestió i construcció de projectes Java, a més integrada dins l’entorn Spring Tool Suite, que utilitza un arxiu amb format XML anomenat </a:t>
            </a:r>
            <a:r>
              <a:rPr lang="es-ES" sz="1200" b="0" i="1" u="none" strike="noStrike" kern="1200" baseline="0" smtClean="0">
                <a:solidFill>
                  <a:schemeClr val="tx1"/>
                </a:solidFill>
                <a:latin typeface="+mn-lt"/>
                <a:ea typeface="+mn-ea"/>
                <a:cs typeface="+mn-cs"/>
              </a:rPr>
              <a:t>“Project Object Model” </a:t>
            </a:r>
            <a:r>
              <a:rPr lang="es-ES" sz="1200" b="0" i="0" u="none" strike="noStrike" kern="1200" baseline="0" smtClean="0">
                <a:solidFill>
                  <a:schemeClr val="tx1"/>
                </a:solidFill>
                <a:latin typeface="+mn-lt"/>
                <a:ea typeface="+mn-ea"/>
                <a:cs typeface="+mn-cs"/>
              </a:rPr>
              <a:t>(POM) per a descriure el projecte a construir, les dependències d’altres mòduls i components externs, així com el seu ordre de construcció. També permet descarregar de forma dinàmica aquests components de diferents repositoris a través d’Internet. </a:t>
            </a: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Client </a:t>
            </a:r>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A la banda del client es farà servir maquetació </a:t>
            </a:r>
            <a:r>
              <a:rPr lang="es-ES" sz="1200" b="1" i="0" u="none" strike="noStrike" kern="1200" baseline="0" smtClean="0">
                <a:solidFill>
                  <a:schemeClr val="tx1"/>
                </a:solidFill>
                <a:latin typeface="+mn-lt"/>
                <a:ea typeface="+mn-ea"/>
                <a:cs typeface="+mn-cs"/>
              </a:rPr>
              <a:t>HTML </a:t>
            </a:r>
            <a:r>
              <a:rPr lang="es-ES" sz="1200" b="0" i="0" u="none" strike="noStrike" kern="1200" baseline="0" smtClean="0">
                <a:solidFill>
                  <a:schemeClr val="tx1"/>
                </a:solidFill>
                <a:latin typeface="+mn-lt"/>
                <a:ea typeface="+mn-ea"/>
                <a:cs typeface="+mn-cs"/>
              </a:rPr>
              <a:t>juntament amb estils </a:t>
            </a:r>
            <a:r>
              <a:rPr lang="es-ES" sz="1200" b="1" i="0" u="none" strike="noStrike" kern="1200" baseline="0" smtClean="0">
                <a:solidFill>
                  <a:schemeClr val="tx1"/>
                </a:solidFill>
                <a:latin typeface="+mn-lt"/>
                <a:ea typeface="+mn-ea"/>
                <a:cs typeface="+mn-cs"/>
              </a:rPr>
              <a:t>CSS </a:t>
            </a:r>
            <a:r>
              <a:rPr lang="es-ES" sz="1200" b="0" i="0" u="none" strike="noStrike" kern="1200" baseline="0" smtClean="0">
                <a:solidFill>
                  <a:schemeClr val="tx1"/>
                </a:solidFill>
                <a:latin typeface="+mn-lt"/>
                <a:ea typeface="+mn-ea"/>
                <a:cs typeface="+mn-cs"/>
              </a:rPr>
              <a:t>per les interfícies.</a:t>
            </a:r>
          </a:p>
          <a:p>
            <a:pPr marL="171450" indent="-171450">
              <a:buFontTx/>
              <a:buChar char="-"/>
            </a:pPr>
            <a:r>
              <a:rPr lang="es-ES" sz="1200" b="0" i="0" u="none" strike="noStrike" kern="1200" baseline="0" smtClean="0">
                <a:solidFill>
                  <a:schemeClr val="tx1"/>
                </a:solidFill>
                <a:latin typeface="+mn-lt"/>
                <a:ea typeface="+mn-ea"/>
                <a:cs typeface="+mn-cs"/>
              </a:rPr>
              <a:t>Els frameworks JSF i PrimeFaces, que es veuran tot seguit, s’encarregaran de generar tot aquest HTML i gran part del CSS de forma automàtica, a més de dotar les interfícies de dinamisme mitjançant codi </a:t>
            </a:r>
            <a:r>
              <a:rPr lang="es-ES" sz="1200" b="1" i="0" u="none" strike="noStrike" kern="1200" baseline="0" smtClean="0">
                <a:solidFill>
                  <a:schemeClr val="tx1"/>
                </a:solidFill>
                <a:latin typeface="+mn-lt"/>
                <a:ea typeface="+mn-ea"/>
                <a:cs typeface="+mn-cs"/>
              </a:rPr>
              <a:t>JavaScript </a:t>
            </a:r>
            <a:r>
              <a:rPr lang="es-ES" sz="1200" b="0" i="0" u="none" strike="noStrike" kern="1200" baseline="0" smtClean="0">
                <a:solidFill>
                  <a:schemeClr val="tx1"/>
                </a:solidFill>
                <a:latin typeface="+mn-lt"/>
                <a:ea typeface="+mn-ea"/>
                <a:cs typeface="+mn-cs"/>
              </a:rPr>
              <a:t>i </a:t>
            </a:r>
            <a:r>
              <a:rPr lang="es-ES" sz="1200" b="1" i="0" u="none" strike="noStrike" kern="1200" baseline="0" smtClean="0">
                <a:solidFill>
                  <a:schemeClr val="tx1"/>
                </a:solidFill>
                <a:latin typeface="+mn-lt"/>
                <a:ea typeface="+mn-ea"/>
                <a:cs typeface="+mn-cs"/>
              </a:rPr>
              <a:t>crides AJAX </a:t>
            </a:r>
            <a:r>
              <a:rPr lang="es-ES" sz="1200" b="0" i="0" u="none" strike="noStrike" kern="1200" baseline="0" smtClean="0">
                <a:solidFill>
                  <a:schemeClr val="tx1"/>
                </a:solidFill>
                <a:latin typeface="+mn-lt"/>
                <a:ea typeface="+mn-ea"/>
                <a:cs typeface="+mn-cs"/>
              </a:rPr>
              <a:t>autogenerats pels controladors de la capa Vista. Tot això en forma d’arxius </a:t>
            </a:r>
            <a:r>
              <a:rPr lang="es-ES" sz="1200" b="1" i="0" u="none" strike="noStrike" kern="1200" baseline="0" smtClean="0">
                <a:solidFill>
                  <a:schemeClr val="tx1"/>
                </a:solidFill>
                <a:latin typeface="+mn-lt"/>
                <a:ea typeface="+mn-ea"/>
                <a:cs typeface="+mn-cs"/>
              </a:rPr>
              <a:t>.XHTML</a:t>
            </a:r>
            <a:endParaRPr lang="es-ES" sz="1200" b="0" i="0" u="none" strike="noStrike" kern="1200" baseline="0" smtClean="0">
              <a:solidFill>
                <a:schemeClr val="tx1"/>
              </a:solidFill>
              <a:latin typeface="+mn-lt"/>
              <a:ea typeface="+mn-ea"/>
              <a:cs typeface="+mn-cs"/>
            </a:endParaRP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Servidor Web </a:t>
            </a:r>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Al servidor s’utilitzarà un contenidor d’aplicacions </a:t>
            </a:r>
            <a:r>
              <a:rPr lang="es-ES" sz="1200" b="1" i="0" u="none" strike="noStrike" kern="1200" baseline="0" smtClean="0">
                <a:solidFill>
                  <a:schemeClr val="tx1"/>
                </a:solidFill>
                <a:latin typeface="+mn-lt"/>
                <a:ea typeface="+mn-ea"/>
                <a:cs typeface="+mn-cs"/>
              </a:rPr>
              <a:t>Apache Tomcat</a:t>
            </a:r>
            <a:r>
              <a:rPr lang="es-ES" sz="1200" b="0" i="0" u="none" strike="noStrike" kern="1200" baseline="0" smtClean="0">
                <a:solidFill>
                  <a:schemeClr val="tx1"/>
                </a:solidFill>
                <a:latin typeface="+mn-lt"/>
                <a:ea typeface="+mn-ea"/>
                <a:cs typeface="+mn-cs"/>
              </a:rPr>
              <a:t>, de codi obert i molt utilitzat, per executar l’aplicació i oferir-hi accés a través d’Internet.</a:t>
            </a:r>
          </a:p>
          <a:p>
            <a:pPr marL="171450" indent="-171450">
              <a:buFontTx/>
              <a:buChar char="-"/>
            </a:pPr>
            <a:r>
              <a:rPr lang="es-ES" sz="1200" b="0" i="0" u="none" strike="noStrike" kern="1200" baseline="0" smtClean="0">
                <a:solidFill>
                  <a:schemeClr val="tx1"/>
                </a:solidFill>
                <a:latin typeface="+mn-lt"/>
                <a:ea typeface="+mn-ea"/>
                <a:cs typeface="+mn-cs"/>
              </a:rPr>
              <a:t>Pel que fa a l’aplicació en general, es farà servir el </a:t>
            </a:r>
            <a:r>
              <a:rPr lang="es-ES" sz="1200" b="1" i="0" u="none" strike="noStrike" kern="1200" baseline="0" smtClean="0">
                <a:solidFill>
                  <a:schemeClr val="tx1"/>
                </a:solidFill>
                <a:latin typeface="+mn-lt"/>
                <a:ea typeface="+mn-ea"/>
                <a:cs typeface="+mn-cs"/>
              </a:rPr>
              <a:t>framework Spring</a:t>
            </a:r>
            <a:r>
              <a:rPr lang="es-ES" sz="1200" b="0" i="0" u="none" strike="noStrike" kern="1200" baseline="0" smtClean="0">
                <a:solidFill>
                  <a:schemeClr val="tx1"/>
                </a:solidFill>
                <a:latin typeface="+mn-lt"/>
                <a:ea typeface="+mn-ea"/>
                <a:cs typeface="+mn-cs"/>
              </a:rPr>
              <a:t>, un framework transversal que ens permetrà gestionar de forma ràpida i centralitzada la implementació del patró MVC, amb aspectes tan importants com la gestió dels canals de comunicació entre els diferents components, el control de la seguretat </a:t>
            </a:r>
            <a:r>
              <a:rPr lang="es-ES" sz="1200" b="1" i="0" u="none" strike="noStrike" kern="1200" baseline="0" smtClean="0">
                <a:solidFill>
                  <a:schemeClr val="tx1"/>
                </a:solidFill>
                <a:latin typeface="+mn-lt"/>
                <a:ea typeface="+mn-ea"/>
                <a:cs typeface="+mn-cs"/>
              </a:rPr>
              <a:t>(Spring Security</a:t>
            </a:r>
            <a:r>
              <a:rPr lang="es-ES" sz="1200" b="0" i="0" u="none" strike="noStrike" kern="1200" baseline="0" smtClean="0">
                <a:solidFill>
                  <a:schemeClr val="tx1"/>
                </a:solidFill>
                <a:latin typeface="+mn-lt"/>
                <a:ea typeface="+mn-ea"/>
                <a:cs typeface="+mn-cs"/>
              </a:rPr>
              <a:t>), l’autenticació dels usuaris (</a:t>
            </a:r>
            <a:r>
              <a:rPr lang="es-ES" sz="1200" b="1" i="0" u="none" strike="noStrike" kern="1200" baseline="0" smtClean="0">
                <a:solidFill>
                  <a:schemeClr val="tx1"/>
                </a:solidFill>
                <a:latin typeface="+mn-lt"/>
                <a:ea typeface="+mn-ea"/>
                <a:cs typeface="+mn-cs"/>
              </a:rPr>
              <a:t>Spring Loggin</a:t>
            </a:r>
            <a:r>
              <a:rPr lang="es-ES" sz="1200" b="0" i="0" u="none" strike="noStrike" kern="1200" baseline="0" smtClean="0">
                <a:solidFill>
                  <a:schemeClr val="tx1"/>
                </a:solidFill>
                <a:latin typeface="+mn-lt"/>
                <a:ea typeface="+mn-ea"/>
                <a:cs typeface="+mn-cs"/>
              </a:rPr>
              <a:t>), la gestió del context de sessió (</a:t>
            </a:r>
            <a:r>
              <a:rPr lang="es-ES" sz="1200" b="1" i="0" u="none" strike="noStrike" kern="1200" baseline="0" smtClean="0">
                <a:solidFill>
                  <a:schemeClr val="tx1"/>
                </a:solidFill>
                <a:latin typeface="+mn-lt"/>
                <a:ea typeface="+mn-ea"/>
                <a:cs typeface="+mn-cs"/>
              </a:rPr>
              <a:t>Spring Context</a:t>
            </a:r>
            <a:r>
              <a:rPr lang="es-ES" sz="1200" b="0" i="0" u="none" strike="noStrike" kern="1200" baseline="0" smtClean="0">
                <a:solidFill>
                  <a:schemeClr val="tx1"/>
                </a:solidFill>
                <a:latin typeface="+mn-lt"/>
                <a:ea typeface="+mn-ea"/>
                <a:cs typeface="+mn-cs"/>
              </a:rPr>
              <a:t>) o la gestió de la transaccionabilitat de les connexions a la base de dades (</a:t>
            </a:r>
            <a:r>
              <a:rPr lang="es-ES" sz="1200" b="1" i="0" u="none" strike="noStrike" kern="1200" baseline="0" smtClean="0">
                <a:solidFill>
                  <a:schemeClr val="tx1"/>
                </a:solidFill>
                <a:latin typeface="+mn-lt"/>
                <a:ea typeface="+mn-ea"/>
                <a:cs typeface="+mn-cs"/>
              </a:rPr>
              <a:t>Spring Transaction</a:t>
            </a:r>
            <a:r>
              <a:rPr lang="es-ES" sz="1200" b="0" i="0" u="none" strike="noStrike" kern="1200" baseline="0" smtClean="0">
                <a:solidFill>
                  <a:schemeClr val="tx1"/>
                </a:solidFill>
                <a:latin typeface="+mn-lt"/>
                <a:ea typeface="+mn-ea"/>
                <a:cs typeface="+mn-cs"/>
              </a:rPr>
              <a:t>). A més, permet una integració fácil d’altres frameworks que s’utilitzaran en l’aplicació.</a:t>
            </a: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Persistència</a:t>
            </a:r>
          </a:p>
          <a:p>
            <a:pPr marL="171450" indent="-171450">
              <a:buFontTx/>
              <a:buChar char="-"/>
            </a:pPr>
            <a:r>
              <a:rPr lang="es-ES" sz="1200" b="0" i="0" u="none" strike="noStrike" kern="1200" baseline="0" smtClean="0">
                <a:solidFill>
                  <a:schemeClr val="tx1"/>
                </a:solidFill>
                <a:latin typeface="+mn-lt"/>
                <a:ea typeface="+mn-ea"/>
                <a:cs typeface="+mn-cs"/>
              </a:rPr>
              <a:t>Per a implementar el servidor de la base de dades s’utilitzarà un servidor </a:t>
            </a:r>
            <a:r>
              <a:rPr lang="es-ES" sz="1200" b="1" i="0" u="none" strike="noStrike" kern="1200" baseline="0" smtClean="0">
                <a:solidFill>
                  <a:schemeClr val="tx1"/>
                </a:solidFill>
                <a:latin typeface="+mn-lt"/>
                <a:ea typeface="+mn-ea"/>
                <a:cs typeface="+mn-cs"/>
              </a:rPr>
              <a:t>MySQL Server</a:t>
            </a:r>
            <a:r>
              <a:rPr lang="es-ES" sz="1200" b="0" i="0" u="none" strike="noStrike" kern="1200" baseline="0" smtClean="0">
                <a:solidFill>
                  <a:schemeClr val="tx1"/>
                </a:solidFill>
                <a:latin typeface="+mn-lt"/>
                <a:ea typeface="+mn-ea"/>
                <a:cs typeface="+mn-cs"/>
              </a:rPr>
              <a:t>, doncs es tracta d’un motor de base de dades gratuït i ampliament utilitzat.</a:t>
            </a:r>
          </a:p>
          <a:p>
            <a:endParaRPr lang="es-ES" sz="1200" b="0" i="0" u="none" strike="noStrike" kern="1200" baseline="0" smtClean="0">
              <a:solidFill>
                <a:schemeClr val="tx1"/>
              </a:solidFill>
              <a:latin typeface="+mn-lt"/>
              <a:ea typeface="+mn-ea"/>
              <a:cs typeface="+mn-cs"/>
            </a:endParaRP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ARQUITECTURA INTERNA (MVC)</a:t>
            </a:r>
          </a:p>
          <a:p>
            <a:endParaRPr lang="es-ES" sz="1200" b="1"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Capa Vista </a:t>
            </a:r>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Pel que fa a la configuració de la capa de presentació finalment s’ha optat per aprofitar una eina relativament nova, molt atractiva i potent com es el </a:t>
            </a:r>
            <a:r>
              <a:rPr lang="es-ES" sz="1200" b="1" i="0" u="none" strike="noStrike" kern="1200" baseline="0" smtClean="0">
                <a:solidFill>
                  <a:schemeClr val="tx1"/>
                </a:solidFill>
                <a:latin typeface="+mn-lt"/>
                <a:ea typeface="+mn-ea"/>
                <a:cs typeface="+mn-cs"/>
              </a:rPr>
              <a:t>framework JSF </a:t>
            </a:r>
            <a:r>
              <a:rPr lang="es-ES" sz="1200" b="0" i="0" u="none" strike="noStrike" kern="1200" baseline="0" smtClean="0">
                <a:solidFill>
                  <a:schemeClr val="tx1"/>
                </a:solidFill>
                <a:latin typeface="+mn-lt"/>
                <a:ea typeface="+mn-ea"/>
                <a:cs typeface="+mn-cs"/>
              </a:rPr>
              <a:t>(</a:t>
            </a:r>
            <a:r>
              <a:rPr lang="es-ES" sz="1200" b="0" i="1" u="none" strike="noStrike" kern="1200" baseline="0" smtClean="0">
                <a:solidFill>
                  <a:schemeClr val="tx1"/>
                </a:solidFill>
                <a:latin typeface="+mn-lt"/>
                <a:ea typeface="+mn-ea"/>
                <a:cs typeface="+mn-cs"/>
              </a:rPr>
              <a:t>Java Server Faces</a:t>
            </a:r>
            <a:r>
              <a:rPr lang="es-ES" sz="1200" b="0" i="0" u="none" strike="noStrike" kern="1200" baseline="0" smtClean="0">
                <a:solidFill>
                  <a:schemeClr val="tx1"/>
                </a:solidFill>
                <a:latin typeface="+mn-lt"/>
                <a:ea typeface="+mn-ea"/>
                <a:cs typeface="+mn-cs"/>
              </a:rPr>
              <a:t>). Es tracta d’una tecnologia estàndar, i que forma part de l’especificació de J2EE, i que en la seva versió 2.0 utilitza </a:t>
            </a:r>
            <a:r>
              <a:rPr lang="es-ES" sz="1200" b="1" i="0" u="none" strike="noStrike" kern="1200" baseline="0" smtClean="0">
                <a:solidFill>
                  <a:schemeClr val="tx1"/>
                </a:solidFill>
                <a:latin typeface="+mn-lt"/>
                <a:ea typeface="+mn-ea"/>
                <a:cs typeface="+mn-cs"/>
              </a:rPr>
              <a:t>pàgines XHTML</a:t>
            </a:r>
            <a:r>
              <a:rPr lang="es-ES" sz="1200" b="0" i="0" u="none" strike="noStrike" kern="1200" baseline="0" smtClean="0">
                <a:solidFill>
                  <a:schemeClr val="tx1"/>
                </a:solidFill>
                <a:latin typeface="+mn-lt"/>
                <a:ea typeface="+mn-ea"/>
                <a:cs typeface="+mn-cs"/>
              </a:rPr>
              <a:t>, una versió millorada i extensible de la notació HTML, per a generar diferents interfícies anomenades </a:t>
            </a:r>
            <a:r>
              <a:rPr lang="es-ES" sz="1200" b="1" i="0" u="none" strike="noStrike" kern="1200" baseline="0" smtClean="0">
                <a:solidFill>
                  <a:schemeClr val="tx1"/>
                </a:solidFill>
                <a:latin typeface="+mn-lt"/>
                <a:ea typeface="+mn-ea"/>
                <a:cs typeface="+mn-cs"/>
              </a:rPr>
              <a:t>Facelets </a:t>
            </a:r>
            <a:r>
              <a:rPr lang="es-ES" sz="1200" b="0" i="0" u="none" strike="noStrike" kern="1200" baseline="0" smtClean="0">
                <a:solidFill>
                  <a:schemeClr val="tx1"/>
                </a:solidFill>
                <a:latin typeface="+mn-lt"/>
                <a:ea typeface="+mn-ea"/>
                <a:cs typeface="+mn-cs"/>
              </a:rPr>
              <a:t>de forma dinàmica en resposta a les peticions del client, i amb capacitat per a reaccionar a events d’usuari.</a:t>
            </a:r>
          </a:p>
          <a:p>
            <a:pPr marL="171450" indent="-171450">
              <a:buFontTx/>
              <a:buChar char="-"/>
            </a:pPr>
            <a:r>
              <a:rPr lang="es-ES" sz="1200" b="0" i="0" u="none" strike="noStrike" kern="1200" baseline="0" smtClean="0">
                <a:solidFill>
                  <a:schemeClr val="tx1"/>
                </a:solidFill>
                <a:latin typeface="+mn-lt"/>
                <a:ea typeface="+mn-ea"/>
                <a:cs typeface="+mn-cs"/>
              </a:rPr>
              <a:t>S’utilitzarà el </a:t>
            </a:r>
            <a:r>
              <a:rPr lang="es-ES" sz="1200" b="1" i="0" u="none" strike="noStrike" kern="1200" baseline="0" smtClean="0">
                <a:solidFill>
                  <a:schemeClr val="tx1"/>
                </a:solidFill>
                <a:latin typeface="+mn-lt"/>
                <a:ea typeface="+mn-ea"/>
                <a:cs typeface="+mn-cs"/>
              </a:rPr>
              <a:t>framework PrimeFaces </a:t>
            </a:r>
            <a:r>
              <a:rPr lang="es-ES" sz="1200" b="0" i="0" u="none" strike="noStrike" kern="1200" baseline="0" smtClean="0">
                <a:solidFill>
                  <a:schemeClr val="tx1"/>
                </a:solidFill>
                <a:latin typeface="+mn-lt"/>
                <a:ea typeface="+mn-ea"/>
                <a:cs typeface="+mn-cs"/>
              </a:rPr>
              <a:t>com a implementació del framework JSF, doncs resulta molt lleugera, fàcil d’implementar i molt vistosa a nivell visual. A més, es farà ús d’un tema basat en Bootstrap per a la seva presentació visual.</a:t>
            </a:r>
          </a:p>
          <a:p>
            <a:pPr marL="171450" indent="-171450">
              <a:buFontTx/>
              <a:buChar char="-"/>
            </a:pPr>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Capa Controlador </a:t>
            </a:r>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En quant a la capa de controlador també es farà servir el </a:t>
            </a:r>
            <a:r>
              <a:rPr lang="es-ES" sz="1200" b="1" i="0" u="none" strike="noStrike" kern="1200" baseline="0" smtClean="0">
                <a:solidFill>
                  <a:schemeClr val="tx1"/>
                </a:solidFill>
                <a:latin typeface="+mn-lt"/>
                <a:ea typeface="+mn-ea"/>
                <a:cs typeface="+mn-cs"/>
              </a:rPr>
              <a:t>framework JSF </a:t>
            </a:r>
            <a:r>
              <a:rPr lang="es-ES" sz="1200" b="0" i="0" u="none" strike="noStrike" kern="1200" baseline="0" smtClean="0">
                <a:solidFill>
                  <a:schemeClr val="tx1"/>
                </a:solidFill>
                <a:latin typeface="+mn-lt"/>
                <a:ea typeface="+mn-ea"/>
                <a:cs typeface="+mn-cs"/>
              </a:rPr>
              <a:t>per implementar els anomenats controladors de vista en forma de </a:t>
            </a:r>
            <a:r>
              <a:rPr lang="es-ES" sz="1200" b="1" i="0" u="none" strike="noStrike" kern="1200" baseline="0" smtClean="0">
                <a:solidFill>
                  <a:schemeClr val="tx1"/>
                </a:solidFill>
                <a:latin typeface="+mn-lt"/>
                <a:ea typeface="+mn-ea"/>
                <a:cs typeface="+mn-cs"/>
              </a:rPr>
              <a:t>Managed Beans</a:t>
            </a:r>
            <a:r>
              <a:rPr lang="es-ES" sz="1200" b="0" i="0" u="none" strike="noStrike" kern="1200" baseline="0" smtClean="0">
                <a:solidFill>
                  <a:schemeClr val="tx1"/>
                </a:solidFill>
                <a:latin typeface="+mn-lt"/>
                <a:ea typeface="+mn-ea"/>
                <a:cs typeface="+mn-cs"/>
              </a:rPr>
              <a:t>, un tipus de entitat basat en POJOs (</a:t>
            </a:r>
            <a:r>
              <a:rPr lang="es-ES" sz="1200" b="0" i="1" u="none" strike="noStrike" kern="1200" baseline="0" smtClean="0">
                <a:solidFill>
                  <a:schemeClr val="tx1"/>
                </a:solidFill>
                <a:latin typeface="+mn-lt"/>
                <a:ea typeface="+mn-ea"/>
                <a:cs typeface="+mn-cs"/>
              </a:rPr>
              <a:t>Plain Old Java Object</a:t>
            </a:r>
            <a:r>
              <a:rPr lang="es-ES" sz="1200" b="0" i="0" u="none" strike="noStrike" kern="1200" baseline="0" smtClean="0">
                <a:solidFill>
                  <a:schemeClr val="tx1"/>
                </a:solidFill>
                <a:latin typeface="+mn-lt"/>
                <a:ea typeface="+mn-ea"/>
                <a:cs typeface="+mn-cs"/>
              </a:rPr>
              <a:t>) de Java annotats per tal d’injectar dependències amb altres components a través de JSF.</a:t>
            </a:r>
          </a:p>
          <a:p>
            <a:pPr marL="171450" indent="-171450">
              <a:buFontTx/>
              <a:buChar char="-"/>
            </a:pPr>
            <a:r>
              <a:rPr lang="es-ES" sz="1200" b="0" i="0" u="none" strike="noStrike" kern="1200" baseline="0" smtClean="0">
                <a:solidFill>
                  <a:schemeClr val="tx1"/>
                </a:solidFill>
                <a:latin typeface="+mn-lt"/>
                <a:ea typeface="+mn-ea"/>
                <a:cs typeface="+mn-cs"/>
              </a:rPr>
              <a:t>Aquests controladors fan de connectors entre les peticions del client i els Serveis de la capa model per tal de modelar i modificar dinàmicament els continguts dels Facelets de la capa de presentació segons els continguts de les peticions que es reben. </a:t>
            </a:r>
          </a:p>
          <a:p>
            <a:endParaRPr lang="es-ES" sz="1200" b="0" i="0" u="none" strike="noStrike" kern="1200" baseline="0" smtClean="0">
              <a:solidFill>
                <a:schemeClr val="tx1"/>
              </a:solidFill>
              <a:latin typeface="+mn-lt"/>
              <a:ea typeface="+mn-ea"/>
              <a:cs typeface="+mn-cs"/>
            </a:endParaRPr>
          </a:p>
          <a:p>
            <a:r>
              <a:rPr lang="es-ES" sz="1200" b="1" i="0" u="none" strike="noStrike" kern="1200" baseline="0" smtClean="0">
                <a:solidFill>
                  <a:schemeClr val="tx1"/>
                </a:solidFill>
                <a:latin typeface="+mn-lt"/>
                <a:ea typeface="+mn-ea"/>
                <a:cs typeface="+mn-cs"/>
              </a:rPr>
              <a:t>Capa Model </a:t>
            </a:r>
            <a:endParaRPr lang="es-ES" sz="1200" b="0" i="0" u="none" strike="noStrike" kern="1200" baseline="0" smtClean="0">
              <a:solidFill>
                <a:schemeClr val="tx1"/>
              </a:solidFill>
              <a:latin typeface="+mn-lt"/>
              <a:ea typeface="+mn-ea"/>
              <a:cs typeface="+mn-cs"/>
            </a:endParaRPr>
          </a:p>
          <a:p>
            <a:pPr marL="171450" indent="-171450">
              <a:buFontTx/>
              <a:buChar char="-"/>
            </a:pPr>
            <a:r>
              <a:rPr lang="es-ES" sz="1200" b="0" i="0" u="none" strike="noStrike" kern="1200" baseline="0" smtClean="0">
                <a:solidFill>
                  <a:schemeClr val="tx1"/>
                </a:solidFill>
                <a:latin typeface="+mn-lt"/>
                <a:ea typeface="+mn-ea"/>
                <a:cs typeface="+mn-cs"/>
              </a:rPr>
              <a:t>Per a la implementació del model es farà ús del </a:t>
            </a:r>
            <a:r>
              <a:rPr lang="es-ES" sz="1200" b="1" i="0" u="none" strike="noStrike" kern="1200" baseline="0" smtClean="0">
                <a:solidFill>
                  <a:schemeClr val="tx1"/>
                </a:solidFill>
                <a:latin typeface="+mn-lt"/>
                <a:ea typeface="+mn-ea"/>
                <a:cs typeface="+mn-cs"/>
              </a:rPr>
              <a:t>framework Hibernate</a:t>
            </a:r>
            <a:r>
              <a:rPr lang="es-ES" sz="1200" b="0" i="0" u="none" strike="noStrike" kern="1200" baseline="0" smtClean="0">
                <a:solidFill>
                  <a:schemeClr val="tx1"/>
                </a:solidFill>
                <a:latin typeface="+mn-lt"/>
                <a:ea typeface="+mn-ea"/>
                <a:cs typeface="+mn-cs"/>
              </a:rPr>
              <a:t>. Aquest framework permet el mapeig directe de les entitats de la nostra aplicació, així com els seus atributs i relacions, directament amb les taules de la base de dades. Això permet desvincular completament el codi de connexió a la base de dades de la lògica de negoci.</a:t>
            </a:r>
          </a:p>
          <a:p>
            <a:pPr marL="171450" indent="-171450">
              <a:buFontTx/>
              <a:buChar char="-"/>
            </a:pPr>
            <a:r>
              <a:rPr lang="es-ES" sz="1200" b="0" i="0" u="none" strike="noStrike" kern="1200" baseline="0" smtClean="0">
                <a:solidFill>
                  <a:schemeClr val="tx1"/>
                </a:solidFill>
                <a:latin typeface="+mn-lt"/>
                <a:ea typeface="+mn-ea"/>
                <a:cs typeface="+mn-cs"/>
              </a:rPr>
              <a:t>Per implementar la lògica de negoci pròpiament dita es farà ús del </a:t>
            </a:r>
            <a:r>
              <a:rPr lang="es-ES" sz="1200" b="1" i="0" u="none" strike="noStrike" kern="1200" baseline="0" smtClean="0">
                <a:solidFill>
                  <a:schemeClr val="tx1"/>
                </a:solidFill>
                <a:latin typeface="+mn-lt"/>
                <a:ea typeface="+mn-ea"/>
                <a:cs typeface="+mn-cs"/>
              </a:rPr>
              <a:t>patró DAO</a:t>
            </a:r>
            <a:r>
              <a:rPr lang="es-ES" sz="1200" b="0" i="0" u="none" strike="noStrike" kern="1200" baseline="0" smtClean="0">
                <a:solidFill>
                  <a:schemeClr val="tx1"/>
                </a:solidFill>
                <a:latin typeface="+mn-lt"/>
                <a:ea typeface="+mn-ea"/>
                <a:cs typeface="+mn-cs"/>
              </a:rPr>
              <a:t>. Aquest patró implica la creació d’un tipus de component específic, anomenat </a:t>
            </a:r>
            <a:r>
              <a:rPr lang="es-ES" sz="1200" b="1" i="0" u="none" strike="noStrike" kern="1200" baseline="0" smtClean="0">
                <a:solidFill>
                  <a:schemeClr val="tx1"/>
                </a:solidFill>
                <a:latin typeface="+mn-lt"/>
                <a:ea typeface="+mn-ea"/>
                <a:cs typeface="+mn-cs"/>
              </a:rPr>
              <a:t>DAO </a:t>
            </a:r>
            <a:r>
              <a:rPr lang="es-ES" sz="1200" b="0" i="0" u="none" strike="noStrike" kern="1200" baseline="0" smtClean="0">
                <a:solidFill>
                  <a:schemeClr val="tx1"/>
                </a:solidFill>
                <a:latin typeface="+mn-lt"/>
                <a:ea typeface="+mn-ea"/>
                <a:cs typeface="+mn-cs"/>
              </a:rPr>
              <a:t>(</a:t>
            </a:r>
            <a:r>
              <a:rPr lang="es-ES" sz="1200" b="0" i="1" u="none" strike="noStrike" kern="1200" baseline="0" smtClean="0">
                <a:solidFill>
                  <a:schemeClr val="tx1"/>
                </a:solidFill>
                <a:latin typeface="+mn-lt"/>
                <a:ea typeface="+mn-ea"/>
                <a:cs typeface="+mn-cs"/>
              </a:rPr>
              <a:t>Data Access Object</a:t>
            </a:r>
            <a:r>
              <a:rPr lang="es-ES" sz="1200" b="0" i="0" u="none" strike="noStrike" kern="1200" baseline="0" smtClean="0">
                <a:solidFill>
                  <a:schemeClr val="tx1"/>
                </a:solidFill>
                <a:latin typeface="+mn-lt"/>
                <a:ea typeface="+mn-ea"/>
                <a:cs typeface="+mn-cs"/>
              </a:rPr>
              <a:t>), que són interficies on es declaren els mètodes de manipulació de les dades de la base de dades. Per tant, l’aplicació tindrà diferents </a:t>
            </a:r>
            <a:r>
              <a:rPr lang="es-ES" sz="1200" b="1" i="0" u="none" strike="noStrike" kern="1200" baseline="0" smtClean="0">
                <a:solidFill>
                  <a:schemeClr val="tx1"/>
                </a:solidFill>
                <a:latin typeface="+mn-lt"/>
                <a:ea typeface="+mn-ea"/>
                <a:cs typeface="+mn-cs"/>
              </a:rPr>
              <a:t>interfícies DAO</a:t>
            </a:r>
            <a:r>
              <a:rPr lang="es-ES" sz="1200" b="0" i="0" u="none" strike="noStrike" kern="1200" baseline="0" smtClean="0">
                <a:solidFill>
                  <a:schemeClr val="tx1"/>
                </a:solidFill>
                <a:latin typeface="+mn-lt"/>
                <a:ea typeface="+mn-ea"/>
                <a:cs typeface="+mn-cs"/>
              </a:rPr>
              <a:t>, una per a cada tipus d’entitat de l’aplicació, per a poder modificar de forma independent cadascuna d’elles.</a:t>
            </a:r>
          </a:p>
          <a:p>
            <a:pPr marL="171450" indent="-171450">
              <a:buFontTx/>
              <a:buChar char="-"/>
            </a:pPr>
            <a:r>
              <a:rPr lang="es-ES" sz="1200" b="0" i="0" u="none" strike="noStrike" kern="1200" baseline="0" smtClean="0">
                <a:solidFill>
                  <a:schemeClr val="tx1"/>
                </a:solidFill>
                <a:latin typeface="+mn-lt"/>
                <a:ea typeface="+mn-ea"/>
                <a:cs typeface="+mn-cs"/>
              </a:rPr>
              <a:t>Aquestes interfícies tindran una o més implementacions en forma de </a:t>
            </a:r>
            <a:r>
              <a:rPr lang="es-ES" sz="1200" b="1" i="0" u="none" strike="noStrike" kern="1200" baseline="0" smtClean="0">
                <a:solidFill>
                  <a:schemeClr val="tx1"/>
                </a:solidFill>
                <a:latin typeface="+mn-lt"/>
                <a:ea typeface="+mn-ea"/>
                <a:cs typeface="+mn-cs"/>
              </a:rPr>
              <a:t>Serveis</a:t>
            </a:r>
            <a:r>
              <a:rPr lang="es-ES" sz="1200" b="0" i="0" u="none" strike="noStrike" kern="1200" baseline="0" smtClean="0">
                <a:solidFill>
                  <a:schemeClr val="tx1"/>
                </a:solidFill>
                <a:latin typeface="+mn-lt"/>
                <a:ea typeface="+mn-ea"/>
                <a:cs typeface="+mn-cs"/>
              </a:rPr>
              <a:t>, que seràn les classes encarregades d’atendre les peticions dels controladors, i d’aplicar la lògica de negoci que sigui necessària. En el cas de l’aplicació Espectaclia, aquests Serveis accedeixen a les dades de la base de dades a través de </a:t>
            </a:r>
            <a:r>
              <a:rPr lang="es-ES" sz="1200" b="1" i="0" u="none" strike="noStrike" kern="1200" baseline="0" smtClean="0">
                <a:solidFill>
                  <a:schemeClr val="tx1"/>
                </a:solidFill>
                <a:latin typeface="+mn-lt"/>
                <a:ea typeface="+mn-ea"/>
                <a:cs typeface="+mn-cs"/>
              </a:rPr>
              <a:t>l’Entity Manager d’Hibernate</a:t>
            </a:r>
            <a:r>
              <a:rPr lang="es-ES" sz="1200" b="0" i="0" u="none" strike="noStrike" kern="1200" baseline="0" smtClean="0">
                <a:solidFill>
                  <a:schemeClr val="tx1"/>
                </a:solidFill>
                <a:latin typeface="+mn-lt"/>
                <a:ea typeface="+mn-ea"/>
                <a:cs typeface="+mn-cs"/>
              </a:rPr>
              <a:t>, un tipus de servei proporcionat pel mateix framewok.</a:t>
            </a:r>
          </a:p>
          <a:p>
            <a:pPr marL="171450" indent="-171450">
              <a:buFontTx/>
              <a:buChar char="-"/>
            </a:pPr>
            <a:r>
              <a:rPr lang="es-ES" sz="1200" b="0" i="0" u="none" strike="noStrike" kern="1200" baseline="0" smtClean="0">
                <a:solidFill>
                  <a:schemeClr val="tx1"/>
                </a:solidFill>
                <a:latin typeface="+mn-lt"/>
                <a:ea typeface="+mn-ea"/>
                <a:cs typeface="+mn-cs"/>
              </a:rPr>
              <a:t>Finalment, per implementar les </a:t>
            </a:r>
            <a:r>
              <a:rPr lang="es-ES" sz="1200" b="1" i="0" u="none" strike="noStrike" kern="1200" baseline="0" smtClean="0">
                <a:solidFill>
                  <a:schemeClr val="tx1"/>
                </a:solidFill>
                <a:latin typeface="+mn-lt"/>
                <a:ea typeface="+mn-ea"/>
                <a:cs typeface="+mn-cs"/>
              </a:rPr>
              <a:t>entitats </a:t>
            </a:r>
            <a:r>
              <a:rPr lang="es-ES" sz="1200" b="0" i="0" u="none" strike="noStrike" kern="1200" baseline="0" smtClean="0">
                <a:solidFill>
                  <a:schemeClr val="tx1"/>
                </a:solidFill>
                <a:latin typeface="+mn-lt"/>
                <a:ea typeface="+mn-ea"/>
                <a:cs typeface="+mn-cs"/>
              </a:rPr>
              <a:t>es faran servir </a:t>
            </a:r>
            <a:r>
              <a:rPr lang="es-ES" sz="1200" b="1" i="0" u="none" strike="noStrike" kern="1200" baseline="0" smtClean="0">
                <a:solidFill>
                  <a:schemeClr val="tx1"/>
                </a:solidFill>
                <a:latin typeface="+mn-lt"/>
                <a:ea typeface="+mn-ea"/>
                <a:cs typeface="+mn-cs"/>
              </a:rPr>
              <a:t>POJOs </a:t>
            </a:r>
            <a:r>
              <a:rPr lang="es-ES" sz="1200" b="0" i="0" u="none" strike="noStrike" kern="1200" baseline="0" smtClean="0">
                <a:solidFill>
                  <a:schemeClr val="tx1"/>
                </a:solidFill>
                <a:latin typeface="+mn-lt"/>
                <a:ea typeface="+mn-ea"/>
                <a:cs typeface="+mn-cs"/>
              </a:rPr>
              <a:t>(</a:t>
            </a:r>
            <a:r>
              <a:rPr lang="es-ES" sz="1200" b="0" i="1" u="none" strike="noStrike" kern="1200" baseline="0" smtClean="0">
                <a:solidFill>
                  <a:schemeClr val="tx1"/>
                </a:solidFill>
                <a:latin typeface="+mn-lt"/>
                <a:ea typeface="+mn-ea"/>
                <a:cs typeface="+mn-cs"/>
              </a:rPr>
              <a:t>Plain Old Java Objects</a:t>
            </a:r>
            <a:r>
              <a:rPr lang="es-ES" sz="1200" b="0" i="0" u="none" strike="noStrike" kern="1200" baseline="0" smtClean="0">
                <a:solidFill>
                  <a:schemeClr val="tx1"/>
                </a:solidFill>
                <a:latin typeface="+mn-lt"/>
                <a:ea typeface="+mn-ea"/>
                <a:cs typeface="+mn-cs"/>
              </a:rPr>
              <a:t>) de Java amb </a:t>
            </a:r>
            <a:r>
              <a:rPr lang="es-ES" sz="1200" b="1" i="0" u="none" strike="noStrike" kern="1200" baseline="0" smtClean="0">
                <a:solidFill>
                  <a:schemeClr val="tx1"/>
                </a:solidFill>
                <a:latin typeface="+mn-lt"/>
                <a:ea typeface="+mn-ea"/>
                <a:cs typeface="+mn-cs"/>
              </a:rPr>
              <a:t>annotacions </a:t>
            </a:r>
            <a:r>
              <a:rPr lang="es-ES" sz="1200" b="0" i="0" u="none" strike="noStrike" kern="1200" baseline="0" smtClean="0">
                <a:solidFill>
                  <a:schemeClr val="tx1"/>
                </a:solidFill>
                <a:latin typeface="+mn-lt"/>
                <a:ea typeface="+mn-ea"/>
                <a:cs typeface="+mn-cs"/>
              </a:rPr>
              <a:t>per tal de configurar els mapejos d’Hibernate a les diferents taules de la base de dades.</a:t>
            </a:r>
          </a:p>
          <a:p>
            <a:pPr marL="171450" indent="-171450">
              <a:buFontTx/>
              <a:buChar char="-"/>
            </a:pPr>
            <a:endParaRPr lang="es-ES" sz="1200" b="0" i="0" u="none" strike="noStrike" kern="1200" baseline="0" smtClean="0">
              <a:solidFill>
                <a:schemeClr val="tx1"/>
              </a:solidFill>
              <a:latin typeface="+mn-lt"/>
              <a:ea typeface="+mn-ea"/>
              <a:cs typeface="+mn-cs"/>
            </a:endParaRPr>
          </a:p>
          <a:p>
            <a:endParaRPr lang="es-ES"/>
          </a:p>
        </p:txBody>
      </p:sp>
      <p:sp>
        <p:nvSpPr>
          <p:cNvPr id="4" name="Marcador de número de diapositiva 3"/>
          <p:cNvSpPr>
            <a:spLocks noGrp="1"/>
          </p:cNvSpPr>
          <p:nvPr>
            <p:ph type="sldNum" sz="quarter" idx="10"/>
          </p:nvPr>
        </p:nvSpPr>
        <p:spPr/>
        <p:txBody>
          <a:bodyPr/>
          <a:lstStyle/>
          <a:p>
            <a:fld id="{990AF5F1-2901-4C75-B346-C4A8365FE598}" type="slidenum">
              <a:rPr lang="es-ES" smtClean="0"/>
              <a:t>17</a:t>
            </a:fld>
            <a:endParaRPr lang="es-ES"/>
          </a:p>
        </p:txBody>
      </p:sp>
    </p:spTree>
    <p:extLst>
      <p:ext uri="{BB962C8B-B14F-4D97-AF65-F5344CB8AC3E}">
        <p14:creationId xmlns:p14="http://schemas.microsoft.com/office/powerpoint/2010/main" val="54067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438A830-AB38-457D-81C7-57797A2AB5DB}" type="datetimeFigureOut">
              <a:rPr lang="es-ES" smtClean="0"/>
              <a:t>11/01/2016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345120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438A830-AB38-457D-81C7-57797A2AB5DB}" type="datetimeFigureOut">
              <a:rPr lang="es-ES" smtClean="0"/>
              <a:t>11/01/2016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67167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438A830-AB38-457D-81C7-57797A2AB5DB}" type="datetimeFigureOut">
              <a:rPr lang="es-ES" smtClean="0"/>
              <a:t>11/01/2016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13899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438A830-AB38-457D-81C7-57797A2AB5DB}" type="datetimeFigureOut">
              <a:rPr lang="es-ES" smtClean="0"/>
              <a:t>11/01/2016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91777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438A830-AB38-457D-81C7-57797A2AB5DB}" type="datetimeFigureOut">
              <a:rPr lang="es-ES" smtClean="0"/>
              <a:t>11/01/2016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253937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0438A830-AB38-457D-81C7-57797A2AB5DB}" type="datetimeFigureOut">
              <a:rPr lang="es-ES" smtClean="0"/>
              <a:t>11/01/2016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18405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0438A830-AB38-457D-81C7-57797A2AB5DB}" type="datetimeFigureOut">
              <a:rPr lang="es-ES" smtClean="0"/>
              <a:t>11/01/2016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57337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0438A830-AB38-457D-81C7-57797A2AB5DB}" type="datetimeFigureOut">
              <a:rPr lang="es-ES" smtClean="0"/>
              <a:t>11/01/2016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153810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438A830-AB38-457D-81C7-57797A2AB5DB}" type="datetimeFigureOut">
              <a:rPr lang="es-ES" smtClean="0"/>
              <a:t>11/01/2016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39154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438A830-AB38-457D-81C7-57797A2AB5DB}" type="datetimeFigureOut">
              <a:rPr lang="es-ES" smtClean="0"/>
              <a:t>11/01/2016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203464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438A830-AB38-457D-81C7-57797A2AB5DB}" type="datetimeFigureOut">
              <a:rPr lang="es-ES" smtClean="0"/>
              <a:t>11/01/2016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246FFD0-9260-489C-AE0D-6CFF2811DBFD}" type="slidenum">
              <a:rPr lang="es-ES" smtClean="0"/>
              <a:t>‹Nº›</a:t>
            </a:fld>
            <a:endParaRPr lang="es-ES"/>
          </a:p>
        </p:txBody>
      </p:sp>
    </p:spTree>
    <p:extLst>
      <p:ext uri="{BB962C8B-B14F-4D97-AF65-F5344CB8AC3E}">
        <p14:creationId xmlns:p14="http://schemas.microsoft.com/office/powerpoint/2010/main" val="92495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8A830-AB38-457D-81C7-57797A2AB5DB}" type="datetimeFigureOut">
              <a:rPr lang="es-ES" smtClean="0"/>
              <a:t>11/01/2016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6FFD0-9260-489C-AE0D-6CFF2811DBFD}" type="slidenum">
              <a:rPr lang="es-ES" smtClean="0"/>
              <a:t>‹Nº›</a:t>
            </a:fld>
            <a:endParaRPr lang="es-ES"/>
          </a:p>
        </p:txBody>
      </p:sp>
    </p:spTree>
    <p:extLst>
      <p:ext uri="{BB962C8B-B14F-4D97-AF65-F5344CB8AC3E}">
        <p14:creationId xmlns:p14="http://schemas.microsoft.com/office/powerpoint/2010/main" val="399603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4008474"/>
            <a:ext cx="12192000" cy="28495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1523998" y="4030114"/>
            <a:ext cx="9144000" cy="1515684"/>
          </a:xfrm>
        </p:spPr>
        <p:txBody>
          <a:bodyPr>
            <a:normAutofit/>
          </a:bodyPr>
          <a:lstStyle/>
          <a:p>
            <a:pPr algn="l"/>
            <a:r>
              <a:rPr lang="es-ES" sz="4400" b="1" smtClean="0">
                <a:solidFill>
                  <a:schemeClr val="bg1"/>
                </a:solidFill>
                <a:latin typeface="+mn-lt"/>
              </a:rPr>
              <a:t>Projecte Espectaclia</a:t>
            </a:r>
            <a:r>
              <a:rPr lang="es-ES" b="1" smtClean="0">
                <a:solidFill>
                  <a:schemeClr val="bg1"/>
                </a:solidFill>
                <a:latin typeface="+mn-lt"/>
              </a:rPr>
              <a:t/>
            </a:r>
            <a:br>
              <a:rPr lang="es-ES" b="1" smtClean="0">
                <a:solidFill>
                  <a:schemeClr val="bg1"/>
                </a:solidFill>
                <a:latin typeface="+mn-lt"/>
              </a:rPr>
            </a:br>
            <a:r>
              <a:rPr lang="es-ES" sz="1600" b="1" smtClean="0">
                <a:solidFill>
                  <a:schemeClr val="bg1"/>
                </a:solidFill>
                <a:latin typeface="+mn-lt"/>
              </a:rPr>
              <a:t/>
            </a:r>
            <a:br>
              <a:rPr lang="es-ES" sz="1600" b="1" smtClean="0">
                <a:solidFill>
                  <a:schemeClr val="bg1"/>
                </a:solidFill>
                <a:latin typeface="+mn-lt"/>
              </a:rPr>
            </a:br>
            <a:r>
              <a:rPr lang="es-ES" sz="1600" b="1" smtClean="0">
                <a:solidFill>
                  <a:schemeClr val="bg1"/>
                </a:solidFill>
                <a:latin typeface="+mn-lt"/>
              </a:rPr>
              <a:t>TFC – Àrea J2EE</a:t>
            </a:r>
            <a:br>
              <a:rPr lang="es-ES" sz="1600" b="1" smtClean="0">
                <a:solidFill>
                  <a:schemeClr val="bg1"/>
                </a:solidFill>
                <a:latin typeface="+mn-lt"/>
              </a:rPr>
            </a:br>
            <a:r>
              <a:rPr lang="es-ES" sz="1600" b="1" smtClean="0">
                <a:solidFill>
                  <a:schemeClr val="bg1"/>
                </a:solidFill>
                <a:latin typeface="+mn-lt"/>
              </a:rPr>
              <a:t>Enginyeria Tècnica en Informàtica de Gestió (ETIG)</a:t>
            </a:r>
            <a:endParaRPr lang="es-ES" sz="1600" b="1">
              <a:solidFill>
                <a:schemeClr val="bg1"/>
              </a:solidFill>
              <a:latin typeface="+mn-lt"/>
            </a:endParaRPr>
          </a:p>
        </p:txBody>
      </p:sp>
      <p:sp>
        <p:nvSpPr>
          <p:cNvPr id="3" name="Subtítulo 2"/>
          <p:cNvSpPr>
            <a:spLocks noGrp="1"/>
          </p:cNvSpPr>
          <p:nvPr>
            <p:ph type="subTitle" idx="1"/>
          </p:nvPr>
        </p:nvSpPr>
        <p:spPr>
          <a:xfrm>
            <a:off x="1523998" y="5766693"/>
            <a:ext cx="9144000" cy="929810"/>
          </a:xfrm>
        </p:spPr>
        <p:txBody>
          <a:bodyPr>
            <a:normAutofit/>
          </a:bodyPr>
          <a:lstStyle/>
          <a:p>
            <a:pPr algn="r">
              <a:spcBef>
                <a:spcPts val="0"/>
              </a:spcBef>
            </a:pPr>
            <a:r>
              <a:rPr lang="es-ES" sz="1600" b="1" smtClean="0">
                <a:solidFill>
                  <a:schemeClr val="bg1"/>
                </a:solidFill>
              </a:rPr>
              <a:t>Héctor Paredes Tomás</a:t>
            </a:r>
          </a:p>
          <a:p>
            <a:pPr algn="r">
              <a:spcBef>
                <a:spcPts val="0"/>
              </a:spcBef>
            </a:pPr>
            <a:endParaRPr lang="es-ES" sz="1600" b="1" smtClean="0">
              <a:solidFill>
                <a:schemeClr val="bg1"/>
              </a:solidFill>
            </a:endParaRPr>
          </a:p>
          <a:p>
            <a:pPr algn="r">
              <a:spcBef>
                <a:spcPts val="0"/>
              </a:spcBef>
            </a:pPr>
            <a:r>
              <a:rPr lang="es-ES" sz="1400" b="1" smtClean="0">
                <a:solidFill>
                  <a:schemeClr val="bg1"/>
                </a:solidFill>
              </a:rPr>
              <a:t>Consultor:</a:t>
            </a:r>
            <a:r>
              <a:rPr lang="es-ES" sz="1400" smtClean="0">
                <a:solidFill>
                  <a:schemeClr val="bg1"/>
                </a:solidFill>
              </a:rPr>
              <a:t> Salvador Campo Mazarico</a:t>
            </a:r>
          </a:p>
          <a:p>
            <a:pPr algn="r">
              <a:spcBef>
                <a:spcPts val="0"/>
              </a:spcBef>
            </a:pPr>
            <a:r>
              <a:rPr lang="es-ES" sz="1400" smtClean="0">
                <a:solidFill>
                  <a:schemeClr val="bg1"/>
                </a:solidFill>
              </a:rPr>
              <a:t>11 de Gener de 2016</a:t>
            </a:r>
          </a:p>
          <a:p>
            <a:pPr algn="r"/>
            <a:endParaRPr lang="es-ES" sz="1800" smtClean="0">
              <a:solidFill>
                <a:schemeClr val="bg1">
                  <a:lumMod val="85000"/>
                </a:schemeClr>
              </a:solidFill>
            </a:endParaRPr>
          </a:p>
          <a:p>
            <a:pPr algn="r"/>
            <a:endParaRPr lang="es-ES" sz="1800">
              <a:solidFill>
                <a:schemeClr val="bg1">
                  <a:lumMod val="85000"/>
                </a:schemeClr>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1" y="288212"/>
            <a:ext cx="6710400" cy="3499368"/>
          </a:xfrm>
          <a:prstGeom prst="rect">
            <a:avLst/>
          </a:prstGeom>
          <a:ln w="25400">
            <a:solidFill>
              <a:schemeClr val="tx1"/>
            </a:solidFill>
          </a:ln>
          <a:effectLst>
            <a:softEdge rad="0"/>
          </a:effectLst>
        </p:spPr>
      </p:pic>
    </p:spTree>
    <p:extLst>
      <p:ext uri="{BB962C8B-B14F-4D97-AF65-F5344CB8AC3E}">
        <p14:creationId xmlns:p14="http://schemas.microsoft.com/office/powerpoint/2010/main" val="2114419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4547014" cy="584775"/>
          </a:xfrm>
          <a:prstGeom prst="rect">
            <a:avLst/>
          </a:prstGeom>
          <a:noFill/>
        </p:spPr>
        <p:txBody>
          <a:bodyPr wrap="none" rtlCol="0">
            <a:spAutoFit/>
          </a:bodyPr>
          <a:lstStyle/>
          <a:p>
            <a:r>
              <a:rPr lang="es-ES" sz="3200" b="1" smtClean="0">
                <a:solidFill>
                  <a:schemeClr val="bg1"/>
                </a:solidFill>
              </a:rPr>
              <a:t>Anàlisi funcional i disseny</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Actors i casos d’ús</a:t>
            </a:r>
            <a:endParaRPr lang="es-ES" sz="2800" b="1">
              <a:solidFill>
                <a:srgbClr val="800000"/>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667" y="820282"/>
            <a:ext cx="5888182" cy="5912895"/>
          </a:xfrm>
          <a:prstGeom prst="rect">
            <a:avLst/>
          </a:prstGeom>
          <a:ln w="25400">
            <a:solidFill>
              <a:schemeClr val="tx1"/>
            </a:solidFill>
          </a:ln>
        </p:spPr>
      </p:pic>
      <p:sp>
        <p:nvSpPr>
          <p:cNvPr id="8" name="CuadroTexto 7"/>
          <p:cNvSpPr txBox="1"/>
          <p:nvPr/>
        </p:nvSpPr>
        <p:spPr>
          <a:xfrm>
            <a:off x="2459644" y="2968815"/>
            <a:ext cx="2301053" cy="1615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sz="2200" b="1" smtClean="0"/>
              <a:t>Client</a:t>
            </a:r>
          </a:p>
          <a:p>
            <a:pPr marL="285750" indent="-285750">
              <a:lnSpc>
                <a:spcPct val="150000"/>
              </a:lnSpc>
              <a:buFont typeface="Arial" panose="020B0604020202020204" pitchFamily="34" charset="0"/>
              <a:buChar char="•"/>
            </a:pPr>
            <a:r>
              <a:rPr lang="es-ES" sz="2200" b="1" smtClean="0"/>
              <a:t>Taquiller</a:t>
            </a:r>
          </a:p>
          <a:p>
            <a:pPr marL="285750" indent="-285750">
              <a:lnSpc>
                <a:spcPct val="150000"/>
              </a:lnSpc>
              <a:buFont typeface="Arial" panose="020B0604020202020204" pitchFamily="34" charset="0"/>
              <a:buChar char="•"/>
            </a:pPr>
            <a:r>
              <a:rPr lang="es-ES" sz="2200" b="1" smtClean="0"/>
              <a:t>Administrador</a:t>
            </a:r>
            <a:endParaRPr lang="es-ES" sz="2200" b="1"/>
          </a:p>
        </p:txBody>
      </p:sp>
      <p:sp>
        <p:nvSpPr>
          <p:cNvPr id="9" name="CuadroTexto 8"/>
          <p:cNvSpPr txBox="1"/>
          <p:nvPr/>
        </p:nvSpPr>
        <p:spPr>
          <a:xfrm>
            <a:off x="895882" y="3561284"/>
            <a:ext cx="1026652" cy="430887"/>
          </a:xfrm>
          <a:prstGeom prst="rect">
            <a:avLst/>
          </a:prstGeom>
          <a:noFill/>
        </p:spPr>
        <p:txBody>
          <a:bodyPr wrap="square" rtlCol="0">
            <a:spAutoFit/>
          </a:bodyPr>
          <a:lstStyle/>
          <a:p>
            <a:r>
              <a:rPr lang="es-ES" sz="2200" b="1" smtClean="0"/>
              <a:t>Usuari</a:t>
            </a:r>
            <a:endParaRPr lang="es-ES" sz="2200" b="1"/>
          </a:p>
        </p:txBody>
      </p:sp>
      <p:sp>
        <p:nvSpPr>
          <p:cNvPr id="10" name="Abrir llave 9"/>
          <p:cNvSpPr/>
          <p:nvPr/>
        </p:nvSpPr>
        <p:spPr>
          <a:xfrm>
            <a:off x="2161290" y="3132082"/>
            <a:ext cx="132272" cy="1292773"/>
          </a:xfrm>
          <a:prstGeom prst="leftBrace">
            <a:avLst/>
          </a:prstGeom>
          <a:ln w="127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CuadroTexto 10"/>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1665554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4547014" cy="584775"/>
          </a:xfrm>
          <a:prstGeom prst="rect">
            <a:avLst/>
          </a:prstGeom>
          <a:noFill/>
        </p:spPr>
        <p:txBody>
          <a:bodyPr wrap="none" rtlCol="0">
            <a:spAutoFit/>
          </a:bodyPr>
          <a:lstStyle/>
          <a:p>
            <a:r>
              <a:rPr lang="es-ES" sz="3200" b="1" smtClean="0">
                <a:solidFill>
                  <a:schemeClr val="bg1"/>
                </a:solidFill>
              </a:rPr>
              <a:t>Anàlisi funcional i disseny</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Prototipus de pantalles</a:t>
            </a:r>
            <a:endParaRPr lang="es-ES" sz="2800" b="1">
              <a:solidFill>
                <a:srgbClr val="800000"/>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125" y="1625985"/>
            <a:ext cx="3344608" cy="2508456"/>
          </a:xfrm>
          <a:prstGeom prst="rect">
            <a:avLst/>
          </a:prstGeom>
          <a:ln w="25400">
            <a:solidFill>
              <a:schemeClr val="tx1"/>
            </a:solidFill>
          </a:ln>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513" y="1625985"/>
            <a:ext cx="3344607" cy="2508456"/>
          </a:xfrm>
          <a:prstGeom prst="rect">
            <a:avLst/>
          </a:prstGeom>
          <a:ln w="25400">
            <a:solidFill>
              <a:schemeClr val="tx1"/>
            </a:solidFill>
          </a:ln>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001" y="3944893"/>
            <a:ext cx="3344607" cy="2508456"/>
          </a:xfrm>
          <a:prstGeom prst="rect">
            <a:avLst/>
          </a:prstGeom>
          <a:ln w="25400">
            <a:solidFill>
              <a:schemeClr val="tx1"/>
            </a:solidFill>
          </a:ln>
        </p:spPr>
      </p:pic>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1900" y="1625985"/>
            <a:ext cx="3344607" cy="2508456"/>
          </a:xfrm>
          <a:prstGeom prst="rect">
            <a:avLst/>
          </a:prstGeom>
          <a:ln w="25400">
            <a:solidFill>
              <a:schemeClr val="tx1"/>
            </a:solidFill>
          </a:ln>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1069" y="3955403"/>
            <a:ext cx="3344607" cy="2508456"/>
          </a:xfrm>
          <a:prstGeom prst="rect">
            <a:avLst/>
          </a:prstGeom>
          <a:ln w="25400">
            <a:solidFill>
              <a:schemeClr val="tx1"/>
            </a:solidFill>
          </a:ln>
        </p:spPr>
      </p:pic>
      <p:pic>
        <p:nvPicPr>
          <p:cNvPr id="16" name="Imagen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3137" y="3955403"/>
            <a:ext cx="3344607" cy="2508455"/>
          </a:xfrm>
          <a:prstGeom prst="rect">
            <a:avLst/>
          </a:prstGeom>
          <a:ln w="25400">
            <a:solidFill>
              <a:schemeClr val="tx1"/>
            </a:solidFill>
          </a:ln>
        </p:spPr>
      </p:pic>
      <p:sp>
        <p:nvSpPr>
          <p:cNvPr id="14" name="CuadroTexto 13"/>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1137283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4547014" cy="584775"/>
          </a:xfrm>
          <a:prstGeom prst="rect">
            <a:avLst/>
          </a:prstGeom>
          <a:noFill/>
        </p:spPr>
        <p:txBody>
          <a:bodyPr wrap="none" rtlCol="0">
            <a:spAutoFit/>
          </a:bodyPr>
          <a:lstStyle/>
          <a:p>
            <a:r>
              <a:rPr lang="es-ES" sz="3200" b="1" smtClean="0">
                <a:solidFill>
                  <a:schemeClr val="bg1"/>
                </a:solidFill>
              </a:rPr>
              <a:t>Anàlisi funcional i disseny</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Pantalles definitives</a:t>
            </a:r>
            <a:endParaRPr lang="es-ES" sz="2800" b="1">
              <a:solidFill>
                <a:srgbClr val="800000"/>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194" y="1625985"/>
            <a:ext cx="3342469" cy="2508456"/>
          </a:xfrm>
          <a:prstGeom prst="rect">
            <a:avLst/>
          </a:prstGeom>
          <a:ln w="25400">
            <a:solidFill>
              <a:schemeClr val="tx1"/>
            </a:solidFill>
          </a:ln>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513" y="1626358"/>
            <a:ext cx="3344607" cy="2507710"/>
          </a:xfrm>
          <a:prstGeom prst="rect">
            <a:avLst/>
          </a:prstGeom>
          <a:ln w="25400">
            <a:solidFill>
              <a:schemeClr val="tx1"/>
            </a:solidFill>
          </a:ln>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498" y="3944893"/>
            <a:ext cx="3343613" cy="2508456"/>
          </a:xfrm>
          <a:prstGeom prst="rect">
            <a:avLst/>
          </a:prstGeom>
          <a:ln w="25400">
            <a:solidFill>
              <a:schemeClr val="tx1"/>
            </a:solidFill>
          </a:ln>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1900" y="1625985"/>
            <a:ext cx="3344607" cy="2508455"/>
          </a:xfrm>
          <a:prstGeom prst="rect">
            <a:avLst/>
          </a:prstGeom>
          <a:ln w="25400">
            <a:solidFill>
              <a:schemeClr val="tx1"/>
            </a:solidFill>
          </a:ln>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1069" y="3956149"/>
            <a:ext cx="3344607" cy="2506964"/>
          </a:xfrm>
          <a:prstGeom prst="rect">
            <a:avLst/>
          </a:prstGeom>
          <a:ln w="25400">
            <a:solidFill>
              <a:schemeClr val="tx1"/>
            </a:solidFill>
          </a:ln>
        </p:spPr>
      </p:pic>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5619" y="3955403"/>
            <a:ext cx="3339641" cy="2508455"/>
          </a:xfrm>
          <a:prstGeom prst="rect">
            <a:avLst/>
          </a:prstGeom>
          <a:ln w="25400">
            <a:solidFill>
              <a:schemeClr val="tx1"/>
            </a:solidFill>
          </a:ln>
        </p:spPr>
      </p:pic>
      <p:sp>
        <p:nvSpPr>
          <p:cNvPr id="14" name="CuadroTexto 13"/>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3394140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4547014" cy="584775"/>
          </a:xfrm>
          <a:prstGeom prst="rect">
            <a:avLst/>
          </a:prstGeom>
          <a:noFill/>
        </p:spPr>
        <p:txBody>
          <a:bodyPr wrap="none" rtlCol="0">
            <a:spAutoFit/>
          </a:bodyPr>
          <a:lstStyle/>
          <a:p>
            <a:r>
              <a:rPr lang="es-ES" sz="3200" b="1" smtClean="0">
                <a:solidFill>
                  <a:schemeClr val="bg1"/>
                </a:solidFill>
              </a:rPr>
              <a:t>Anàlisi funcional i disseny</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Diagrama de classes</a:t>
            </a:r>
            <a:endParaRPr lang="es-ES" sz="2800" b="1">
              <a:solidFill>
                <a:srgbClr val="800000"/>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667" y="956100"/>
            <a:ext cx="5888182" cy="5641258"/>
          </a:xfrm>
          <a:prstGeom prst="rect">
            <a:avLst/>
          </a:prstGeom>
          <a:ln w="25400">
            <a:solidFill>
              <a:schemeClr val="tx1"/>
            </a:solidFill>
          </a:ln>
        </p:spPr>
      </p:pic>
      <p:sp>
        <p:nvSpPr>
          <p:cNvPr id="3" name="CuadroTexto 2"/>
          <p:cNvSpPr txBox="1"/>
          <p:nvPr/>
        </p:nvSpPr>
        <p:spPr>
          <a:xfrm>
            <a:off x="681735" y="1480793"/>
            <a:ext cx="2923315" cy="5262979"/>
          </a:xfrm>
          <a:prstGeom prst="rect">
            <a:avLst/>
          </a:prstGeom>
          <a:noFill/>
        </p:spPr>
        <p:txBody>
          <a:bodyPr wrap="square" rtlCol="0">
            <a:spAutoFit/>
          </a:bodyPr>
          <a:lstStyle/>
          <a:p>
            <a:pPr>
              <a:spcAft>
                <a:spcPts val="1200"/>
              </a:spcAft>
            </a:pPr>
            <a:r>
              <a:rPr lang="es-ES" sz="2200" b="1" smtClean="0"/>
              <a:t>Entitats</a:t>
            </a:r>
          </a:p>
          <a:p>
            <a:pPr marL="342900" indent="-342900">
              <a:buFont typeface="Arial" panose="020B0604020202020204" pitchFamily="34" charset="0"/>
              <a:buChar char="•"/>
            </a:pPr>
            <a:r>
              <a:rPr lang="es-ES" sz="2200" smtClean="0"/>
              <a:t>Usuari</a:t>
            </a:r>
          </a:p>
          <a:p>
            <a:pPr marL="342900" indent="-342900">
              <a:buFont typeface="Arial" panose="020B0604020202020204" pitchFamily="34" charset="0"/>
              <a:buChar char="•"/>
            </a:pPr>
            <a:r>
              <a:rPr lang="es-ES" sz="2200" smtClean="0"/>
              <a:t>Client</a:t>
            </a:r>
          </a:p>
          <a:p>
            <a:pPr marL="342900" indent="-342900">
              <a:buFont typeface="Arial" panose="020B0604020202020204" pitchFamily="34" charset="0"/>
              <a:buChar char="•"/>
            </a:pPr>
            <a:r>
              <a:rPr lang="es-ES" sz="2200" smtClean="0"/>
              <a:t>Taquiller</a:t>
            </a:r>
          </a:p>
          <a:p>
            <a:pPr marL="342900" indent="-342900">
              <a:buFont typeface="Arial" panose="020B0604020202020204" pitchFamily="34" charset="0"/>
              <a:buChar char="•"/>
            </a:pPr>
            <a:r>
              <a:rPr lang="es-ES" sz="2200" smtClean="0"/>
              <a:t>Administrador</a:t>
            </a:r>
          </a:p>
          <a:p>
            <a:pPr marL="342900" indent="-342900">
              <a:buFont typeface="Arial" panose="020B0604020202020204" pitchFamily="34" charset="0"/>
              <a:buChar char="•"/>
            </a:pPr>
            <a:r>
              <a:rPr lang="es-ES" sz="2200" smtClean="0"/>
              <a:t>Recinte</a:t>
            </a:r>
          </a:p>
          <a:p>
            <a:pPr marL="342900" indent="-342900">
              <a:buFont typeface="Arial" panose="020B0604020202020204" pitchFamily="34" charset="0"/>
              <a:buChar char="•"/>
            </a:pPr>
            <a:r>
              <a:rPr lang="es-ES" sz="2200" smtClean="0"/>
              <a:t>Zona</a:t>
            </a:r>
          </a:p>
          <a:p>
            <a:pPr marL="342900" indent="-342900">
              <a:buFont typeface="Arial" panose="020B0604020202020204" pitchFamily="34" charset="0"/>
              <a:buChar char="•"/>
            </a:pPr>
            <a:r>
              <a:rPr lang="es-ES" sz="2200" smtClean="0"/>
              <a:t>Localitat</a:t>
            </a:r>
          </a:p>
          <a:p>
            <a:pPr marL="342900" indent="-342900">
              <a:buFont typeface="Arial" panose="020B0604020202020204" pitchFamily="34" charset="0"/>
              <a:buChar char="•"/>
            </a:pPr>
            <a:r>
              <a:rPr lang="es-ES" sz="2200" smtClean="0"/>
              <a:t>Espectacle</a:t>
            </a:r>
          </a:p>
          <a:p>
            <a:pPr marL="342900" indent="-342900">
              <a:buFont typeface="Arial" panose="020B0604020202020204" pitchFamily="34" charset="0"/>
              <a:buChar char="•"/>
            </a:pPr>
            <a:r>
              <a:rPr lang="es-ES" sz="2200" smtClean="0"/>
              <a:t>PreuLocalitatZona</a:t>
            </a:r>
          </a:p>
          <a:p>
            <a:pPr marL="342900" indent="-342900">
              <a:buFont typeface="Arial" panose="020B0604020202020204" pitchFamily="34" charset="0"/>
              <a:buChar char="•"/>
            </a:pPr>
            <a:r>
              <a:rPr lang="es-ES" sz="2200" smtClean="0"/>
              <a:t>Funció</a:t>
            </a:r>
          </a:p>
          <a:p>
            <a:pPr marL="342900" indent="-342900">
              <a:buFont typeface="Arial" panose="020B0604020202020204" pitchFamily="34" charset="0"/>
              <a:buChar char="•"/>
            </a:pPr>
            <a:r>
              <a:rPr lang="es-ES" sz="2200" smtClean="0"/>
              <a:t>Descompte</a:t>
            </a:r>
          </a:p>
          <a:p>
            <a:pPr marL="342900" indent="-342900">
              <a:buFont typeface="Arial" panose="020B0604020202020204" pitchFamily="34" charset="0"/>
              <a:buChar char="•"/>
            </a:pPr>
            <a:r>
              <a:rPr lang="es-ES" sz="2200" smtClean="0"/>
              <a:t>Reserva</a:t>
            </a:r>
          </a:p>
          <a:p>
            <a:pPr marL="342900" indent="-342900">
              <a:buFont typeface="Arial" panose="020B0604020202020204" pitchFamily="34" charset="0"/>
              <a:buChar char="•"/>
            </a:pPr>
            <a:r>
              <a:rPr lang="es-ES" sz="2200" smtClean="0"/>
              <a:t>Valoració</a:t>
            </a:r>
          </a:p>
          <a:p>
            <a:endParaRPr lang="es-ES"/>
          </a:p>
        </p:txBody>
      </p:sp>
      <p:sp>
        <p:nvSpPr>
          <p:cNvPr id="8" name="CuadroTexto 7"/>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731459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2125941"/>
            <a:ext cx="12192000" cy="28302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ítulo 6"/>
          <p:cNvSpPr>
            <a:spLocks noGrp="1"/>
          </p:cNvSpPr>
          <p:nvPr>
            <p:ph type="ctrTitle"/>
          </p:nvPr>
        </p:nvSpPr>
        <p:spPr>
          <a:xfrm>
            <a:off x="0" y="2924536"/>
            <a:ext cx="12192000" cy="1233054"/>
          </a:xfrm>
        </p:spPr>
        <p:txBody>
          <a:bodyPr>
            <a:noAutofit/>
          </a:bodyPr>
          <a:lstStyle/>
          <a:p>
            <a:r>
              <a:rPr lang="es-ES" sz="8000" b="1" smtClean="0">
                <a:solidFill>
                  <a:schemeClr val="bg1"/>
                </a:solidFill>
              </a:rPr>
              <a:t>Arquitectura i tecnologies</a:t>
            </a:r>
            <a:endParaRPr lang="es-ES" sz="8000" b="1">
              <a:solidFill>
                <a:schemeClr val="bg1"/>
              </a:solidFill>
            </a:endParaRPr>
          </a:p>
        </p:txBody>
      </p:sp>
    </p:spTree>
    <p:extLst>
      <p:ext uri="{BB962C8B-B14F-4D97-AF65-F5344CB8AC3E}">
        <p14:creationId xmlns:p14="http://schemas.microsoft.com/office/powerpoint/2010/main" val="605969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4562467" cy="584775"/>
          </a:xfrm>
          <a:prstGeom prst="rect">
            <a:avLst/>
          </a:prstGeom>
          <a:noFill/>
        </p:spPr>
        <p:txBody>
          <a:bodyPr wrap="none" rtlCol="0">
            <a:spAutoFit/>
          </a:bodyPr>
          <a:lstStyle/>
          <a:p>
            <a:r>
              <a:rPr lang="es-ES" sz="3200" b="1" smtClean="0">
                <a:solidFill>
                  <a:schemeClr val="bg1"/>
                </a:solidFill>
              </a:rPr>
              <a:t>Arquitectura i tecnologies</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Arquitectura de l’aplicació</a:t>
            </a:r>
            <a:endParaRPr lang="es-ES" sz="2800" b="1">
              <a:solidFill>
                <a:srgbClr val="800000"/>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831" y="1585243"/>
            <a:ext cx="8646338" cy="4942860"/>
          </a:xfrm>
          <a:prstGeom prst="rect">
            <a:avLst/>
          </a:prstGeom>
          <a:ln w="25400">
            <a:solidFill>
              <a:schemeClr val="tx1"/>
            </a:solidFill>
          </a:ln>
        </p:spPr>
      </p:pic>
      <p:sp>
        <p:nvSpPr>
          <p:cNvPr id="7" name="CuadroTexto 6"/>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2780903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4562467" cy="584775"/>
          </a:xfrm>
          <a:prstGeom prst="rect">
            <a:avLst/>
          </a:prstGeom>
          <a:noFill/>
        </p:spPr>
        <p:txBody>
          <a:bodyPr wrap="none" rtlCol="0">
            <a:spAutoFit/>
          </a:bodyPr>
          <a:lstStyle/>
          <a:p>
            <a:r>
              <a:rPr lang="es-ES" sz="3200" b="1" smtClean="0">
                <a:solidFill>
                  <a:schemeClr val="bg1"/>
                </a:solidFill>
              </a:rPr>
              <a:t>Arquitectura i tecnologies</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Patró MVC</a:t>
            </a:r>
            <a:endParaRPr lang="es-ES" sz="2800" b="1">
              <a:solidFill>
                <a:srgbClr val="8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934" y="1173024"/>
            <a:ext cx="3625326" cy="3422308"/>
          </a:xfrm>
          <a:prstGeom prst="rect">
            <a:avLst/>
          </a:prstGeom>
          <a:ln w="25400">
            <a:solidFill>
              <a:schemeClr val="tx1"/>
            </a:solidFill>
          </a:ln>
        </p:spPr>
      </p:pic>
      <p:sp>
        <p:nvSpPr>
          <p:cNvPr id="3" name="CuadroTexto 2"/>
          <p:cNvSpPr txBox="1"/>
          <p:nvPr/>
        </p:nvSpPr>
        <p:spPr>
          <a:xfrm>
            <a:off x="6860690" y="4766879"/>
            <a:ext cx="5250628" cy="1815882"/>
          </a:xfrm>
          <a:prstGeom prst="rect">
            <a:avLst/>
          </a:prstGeom>
          <a:noFill/>
        </p:spPr>
        <p:txBody>
          <a:bodyPr wrap="square" rtlCol="0">
            <a:spAutoFit/>
          </a:bodyPr>
          <a:lstStyle/>
          <a:p>
            <a:r>
              <a:rPr lang="es-ES" sz="2200" b="1" smtClean="0"/>
              <a:t>Avantatges</a:t>
            </a:r>
          </a:p>
          <a:p>
            <a:pPr marL="285750" indent="-285750">
              <a:buFont typeface="Wingdings" panose="05000000000000000000" pitchFamily="2" charset="2"/>
              <a:buChar char="ü"/>
            </a:pPr>
            <a:r>
              <a:rPr lang="es-ES" smtClean="0"/>
              <a:t>Manteniment independent de cada capa</a:t>
            </a:r>
          </a:p>
          <a:p>
            <a:pPr marL="285750" indent="-285750">
              <a:buFont typeface="Wingdings" panose="05000000000000000000" pitchFamily="2" charset="2"/>
              <a:buChar char="ü"/>
            </a:pPr>
            <a:r>
              <a:rPr lang="es-ES" smtClean="0"/>
              <a:t>Sistema escalable</a:t>
            </a:r>
          </a:p>
          <a:p>
            <a:pPr marL="285750" indent="-285750">
              <a:buFont typeface="Wingdings" panose="05000000000000000000" pitchFamily="2" charset="2"/>
              <a:buChar char="ü"/>
            </a:pPr>
            <a:r>
              <a:rPr lang="es-ES" smtClean="0"/>
              <a:t>Reutilització de les capes</a:t>
            </a:r>
          </a:p>
          <a:p>
            <a:pPr marL="285750" indent="-285750">
              <a:buFont typeface="Wingdings" panose="05000000000000000000" pitchFamily="2" charset="2"/>
              <a:buChar char="ü"/>
            </a:pPr>
            <a:r>
              <a:rPr lang="es-ES" smtClean="0"/>
              <a:t>Més indepència dissenyadors - programadors</a:t>
            </a:r>
          </a:p>
          <a:p>
            <a:pPr marL="285750" indent="-285750">
              <a:buFont typeface="Arial" panose="020B0604020202020204" pitchFamily="34" charset="0"/>
              <a:buChar char="•"/>
            </a:pPr>
            <a:endParaRPr lang="es-ES"/>
          </a:p>
        </p:txBody>
      </p:sp>
      <p:sp>
        <p:nvSpPr>
          <p:cNvPr id="7" name="CuadroTexto 6"/>
          <p:cNvSpPr txBox="1"/>
          <p:nvPr/>
        </p:nvSpPr>
        <p:spPr>
          <a:xfrm>
            <a:off x="598842" y="1396057"/>
            <a:ext cx="6084346" cy="5170646"/>
          </a:xfrm>
          <a:prstGeom prst="rect">
            <a:avLst/>
          </a:prstGeom>
          <a:noFill/>
        </p:spPr>
        <p:txBody>
          <a:bodyPr wrap="square" rtlCol="0">
            <a:spAutoFit/>
          </a:bodyPr>
          <a:lstStyle/>
          <a:p>
            <a:pPr>
              <a:spcAft>
                <a:spcPts val="1200"/>
              </a:spcAft>
            </a:pPr>
            <a:r>
              <a:rPr lang="es-ES" sz="2200" b="1" smtClean="0"/>
              <a:t>Arquitectura de 3 capes</a:t>
            </a:r>
          </a:p>
          <a:p>
            <a:pPr marL="342900" indent="-342900">
              <a:buFont typeface="Wingdings" panose="05000000000000000000" pitchFamily="2" charset="2"/>
              <a:buChar char="v"/>
            </a:pPr>
            <a:r>
              <a:rPr lang="es-ES" sz="2000" b="1" smtClean="0"/>
              <a:t>MODEL</a:t>
            </a:r>
            <a:r>
              <a:rPr lang="es-ES" sz="2000" smtClean="0"/>
              <a:t/>
            </a:r>
            <a:br>
              <a:rPr lang="es-ES" sz="2000" smtClean="0"/>
            </a:br>
            <a:r>
              <a:rPr lang="es-ES" sz="2000" smtClean="0"/>
              <a:t>Components que modelitzen les dades del sistema i la lógica de negoci. Rep peticions del Controlador i respon amb dades.</a:t>
            </a:r>
          </a:p>
          <a:p>
            <a:pPr marL="285750" indent="-285750">
              <a:buFont typeface="Arial" panose="020B0604020202020204" pitchFamily="34" charset="0"/>
              <a:buChar char="•"/>
            </a:pPr>
            <a:endParaRPr lang="es-ES" sz="2000"/>
          </a:p>
          <a:p>
            <a:pPr marL="342900" indent="-342900">
              <a:buFont typeface="Wingdings" panose="05000000000000000000" pitchFamily="2" charset="2"/>
              <a:buChar char="v"/>
            </a:pPr>
            <a:r>
              <a:rPr lang="es-ES" sz="2000" b="1" smtClean="0"/>
              <a:t>VISTA</a:t>
            </a:r>
            <a:r>
              <a:rPr lang="es-ES" sz="2000" smtClean="0"/>
              <a:t/>
            </a:r>
            <a:br>
              <a:rPr lang="es-ES" sz="2000" smtClean="0"/>
            </a:br>
            <a:r>
              <a:rPr lang="es-ES" sz="2000" smtClean="0"/>
              <a:t>Components que representen les interfícies d’usuari. Rep peticions del Controlador i respon amb interfícies d’usuari.</a:t>
            </a:r>
          </a:p>
          <a:p>
            <a:pPr marL="285750" indent="-285750">
              <a:buFont typeface="Arial" panose="020B0604020202020204" pitchFamily="34" charset="0"/>
              <a:buChar char="•"/>
            </a:pPr>
            <a:endParaRPr lang="es-ES" sz="2000"/>
          </a:p>
          <a:p>
            <a:pPr marL="342900" indent="-342900">
              <a:buFont typeface="Wingdings" panose="05000000000000000000" pitchFamily="2" charset="2"/>
              <a:buChar char="v"/>
            </a:pPr>
            <a:r>
              <a:rPr lang="es-ES" sz="2000" b="1" smtClean="0"/>
              <a:t>CONTROLADOR</a:t>
            </a:r>
            <a:r>
              <a:rPr lang="es-ES" sz="2000" smtClean="0"/>
              <a:t/>
            </a:r>
            <a:br>
              <a:rPr lang="es-ES" sz="2000" smtClean="0"/>
            </a:br>
            <a:r>
              <a:rPr lang="es-ES" sz="2000" smtClean="0"/>
              <a:t>Components que reben i responen a les peticions del client. Es comuniquen amb el Model i la Vista per a generar una interfície amb les dades pertinents. </a:t>
            </a:r>
          </a:p>
          <a:p>
            <a:pPr marL="285750" indent="-285750">
              <a:buFont typeface="Arial" panose="020B0604020202020204" pitchFamily="34" charset="0"/>
              <a:buChar char="•"/>
            </a:pPr>
            <a:endParaRPr lang="es-ES"/>
          </a:p>
        </p:txBody>
      </p:sp>
      <p:sp>
        <p:nvSpPr>
          <p:cNvPr id="8" name="CuadroTexto 7"/>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1948415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6376690" y="1445485"/>
            <a:ext cx="5102219" cy="5161262"/>
          </a:xfrm>
          <a:prstGeom prst="rect">
            <a:avLst/>
          </a:prstGeom>
          <a:solidFill>
            <a:srgbClr val="FFE1E1">
              <a:alpha val="35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598842" y="1305439"/>
            <a:ext cx="4235210" cy="5478423"/>
          </a:xfrm>
          <a:prstGeom prst="rect">
            <a:avLst/>
          </a:prstGeom>
          <a:noFill/>
        </p:spPr>
        <p:txBody>
          <a:bodyPr wrap="square" rtlCol="0">
            <a:spAutoFit/>
          </a:bodyPr>
          <a:lstStyle/>
          <a:p>
            <a:pPr>
              <a:spcAft>
                <a:spcPts val="600"/>
              </a:spcAft>
            </a:pPr>
            <a:r>
              <a:rPr lang="es-ES" sz="2400" b="1">
                <a:solidFill>
                  <a:srgbClr val="DC3434"/>
                </a:solidFill>
              </a:rPr>
              <a:t>Arquitectura </a:t>
            </a:r>
            <a:r>
              <a:rPr lang="es-ES" sz="2400" b="1" smtClean="0">
                <a:solidFill>
                  <a:srgbClr val="DC3434"/>
                </a:solidFill>
              </a:rPr>
              <a:t>externa</a:t>
            </a:r>
            <a:endParaRPr lang="es-ES" sz="2400" b="1" smtClean="0"/>
          </a:p>
          <a:p>
            <a:pPr>
              <a:spcAft>
                <a:spcPts val="600"/>
              </a:spcAft>
            </a:pPr>
            <a:r>
              <a:rPr lang="es-ES" sz="2200" b="1" smtClean="0"/>
              <a:t>Entorn</a:t>
            </a:r>
          </a:p>
          <a:p>
            <a:pPr marL="285750" indent="-285750">
              <a:buFont typeface="Arial" panose="020B0604020202020204" pitchFamily="34" charset="0"/>
              <a:buChar char="•"/>
            </a:pPr>
            <a:r>
              <a:rPr lang="es-ES" sz="2000" smtClean="0"/>
              <a:t>IDE Sprint Tool Suite</a:t>
            </a:r>
          </a:p>
          <a:p>
            <a:pPr marL="285750" indent="-285750">
              <a:buFont typeface="Arial" panose="020B0604020202020204" pitchFamily="34" charset="0"/>
              <a:buChar char="•"/>
            </a:pPr>
            <a:r>
              <a:rPr lang="es-ES" sz="2000" smtClean="0"/>
              <a:t>J2EE</a:t>
            </a:r>
          </a:p>
          <a:p>
            <a:pPr marL="285750" indent="-285750">
              <a:buFont typeface="Arial" panose="020B0604020202020204" pitchFamily="34" charset="0"/>
              <a:buChar char="•"/>
            </a:pPr>
            <a:r>
              <a:rPr lang="es-ES" sz="2000" smtClean="0"/>
              <a:t>Maven (Dependències)</a:t>
            </a:r>
          </a:p>
          <a:p>
            <a:pPr marL="285750" indent="-285750">
              <a:buFont typeface="Arial" panose="020B0604020202020204" pitchFamily="34" charset="0"/>
              <a:buChar char="•"/>
            </a:pPr>
            <a:endParaRPr lang="es-ES" sz="2000"/>
          </a:p>
          <a:p>
            <a:pPr>
              <a:spcAft>
                <a:spcPts val="600"/>
              </a:spcAft>
            </a:pPr>
            <a:r>
              <a:rPr lang="es-ES" sz="2200" b="1" smtClean="0"/>
              <a:t>Client</a:t>
            </a:r>
          </a:p>
          <a:p>
            <a:pPr marL="342900" indent="-342900">
              <a:buFont typeface="Arial" panose="020B0604020202020204" pitchFamily="34" charset="0"/>
              <a:buChar char="•"/>
            </a:pPr>
            <a:r>
              <a:rPr lang="es-ES" sz="2000" smtClean="0"/>
              <a:t>HTML + CSS</a:t>
            </a:r>
          </a:p>
          <a:p>
            <a:pPr marL="342900" indent="-342900">
              <a:buFont typeface="Arial" panose="020B0604020202020204" pitchFamily="34" charset="0"/>
              <a:buChar char="•"/>
            </a:pPr>
            <a:r>
              <a:rPr lang="es-ES" sz="2000" smtClean="0"/>
              <a:t>JavaScript</a:t>
            </a:r>
          </a:p>
          <a:p>
            <a:pPr marL="342900" indent="-342900">
              <a:buFont typeface="Arial" panose="020B0604020202020204" pitchFamily="34" charset="0"/>
              <a:buChar char="•"/>
            </a:pPr>
            <a:endParaRPr lang="es-ES" sz="2000"/>
          </a:p>
          <a:p>
            <a:r>
              <a:rPr lang="es-ES" sz="2200" b="1" smtClean="0"/>
              <a:t>Servidor Web</a:t>
            </a:r>
          </a:p>
          <a:p>
            <a:pPr marL="342900" indent="-342900">
              <a:buFont typeface="Arial" panose="020B0604020202020204" pitchFamily="34" charset="0"/>
              <a:buChar char="•"/>
            </a:pPr>
            <a:r>
              <a:rPr lang="es-ES" sz="2000" smtClean="0"/>
              <a:t>Servidor Apache Tomcat</a:t>
            </a:r>
          </a:p>
          <a:p>
            <a:pPr marL="342900" indent="-342900">
              <a:buFont typeface="Arial" panose="020B0604020202020204" pitchFamily="34" charset="0"/>
              <a:buChar char="•"/>
            </a:pPr>
            <a:r>
              <a:rPr lang="es-ES" sz="2000" smtClean="0"/>
              <a:t>Framework Spring</a:t>
            </a:r>
          </a:p>
          <a:p>
            <a:pPr marL="342900" indent="-342900">
              <a:buFont typeface="Arial" panose="020B0604020202020204" pitchFamily="34" charset="0"/>
              <a:buChar char="•"/>
            </a:pPr>
            <a:endParaRPr lang="es-ES" sz="2000" smtClean="0"/>
          </a:p>
          <a:p>
            <a:pPr>
              <a:spcAft>
                <a:spcPts val="600"/>
              </a:spcAft>
            </a:pPr>
            <a:r>
              <a:rPr lang="es-ES" sz="2200" b="1" smtClean="0"/>
              <a:t>Persistència</a:t>
            </a:r>
          </a:p>
          <a:p>
            <a:pPr marL="285750" indent="-285750">
              <a:buFont typeface="Arial" panose="020B0604020202020204" pitchFamily="34" charset="0"/>
              <a:buChar char="•"/>
            </a:pPr>
            <a:r>
              <a:rPr lang="es-ES" sz="2000" smtClean="0"/>
              <a:t>MySQL Server</a:t>
            </a:r>
            <a:endParaRPr lang="es-ES" sz="2000"/>
          </a:p>
        </p:txBody>
      </p:sp>
      <p:sp>
        <p:nvSpPr>
          <p:cNvPr id="6" name="CuadroTexto 5"/>
          <p:cNvSpPr txBox="1"/>
          <p:nvPr/>
        </p:nvSpPr>
        <p:spPr>
          <a:xfrm>
            <a:off x="244695" y="51516"/>
            <a:ext cx="4562467" cy="584775"/>
          </a:xfrm>
          <a:prstGeom prst="rect">
            <a:avLst/>
          </a:prstGeom>
          <a:noFill/>
        </p:spPr>
        <p:txBody>
          <a:bodyPr wrap="none" rtlCol="0">
            <a:spAutoFit/>
          </a:bodyPr>
          <a:lstStyle/>
          <a:p>
            <a:r>
              <a:rPr lang="es-ES" sz="3200" b="1" smtClean="0">
                <a:solidFill>
                  <a:schemeClr val="bg1"/>
                </a:solidFill>
              </a:rPr>
              <a:t>Arquitectura i tecnologies</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Tecnologies i frameworks utilitzats</a:t>
            </a:r>
            <a:endParaRPr lang="es-ES" sz="2800" b="1">
              <a:solidFill>
                <a:srgbClr val="800000"/>
              </a:solidFill>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2207" y="1848677"/>
            <a:ext cx="712088" cy="788620"/>
          </a:xfrm>
          <a:prstGeom prst="rect">
            <a:avLst/>
          </a:prstGeom>
          <a:ln w="12700">
            <a:noFill/>
          </a:ln>
        </p:spPr>
      </p:pic>
      <p:sp>
        <p:nvSpPr>
          <p:cNvPr id="3" name="CuadroTexto 2"/>
          <p:cNvSpPr txBox="1"/>
          <p:nvPr/>
        </p:nvSpPr>
        <p:spPr>
          <a:xfrm>
            <a:off x="6599015" y="1561767"/>
            <a:ext cx="4679717" cy="4878259"/>
          </a:xfrm>
          <a:prstGeom prst="rect">
            <a:avLst/>
          </a:prstGeom>
          <a:noFill/>
          <a:ln cap="rnd">
            <a:noFill/>
          </a:ln>
        </p:spPr>
        <p:txBody>
          <a:bodyPr wrap="square" rtlCol="0">
            <a:spAutoFit/>
          </a:bodyPr>
          <a:lstStyle/>
          <a:p>
            <a:pPr>
              <a:spcAft>
                <a:spcPts val="600"/>
              </a:spcAft>
            </a:pPr>
            <a:r>
              <a:rPr lang="es-ES" sz="2400" b="1" smtClean="0">
                <a:solidFill>
                  <a:srgbClr val="DC3434"/>
                </a:solidFill>
              </a:rPr>
              <a:t>Arquitectura interna (MVC)</a:t>
            </a:r>
          </a:p>
          <a:p>
            <a:r>
              <a:rPr lang="es-ES" sz="2200" b="1" smtClean="0"/>
              <a:t>Vista</a:t>
            </a:r>
          </a:p>
          <a:p>
            <a:pPr marL="285750" indent="-285750">
              <a:buFont typeface="Arial" panose="020B0604020202020204" pitchFamily="34" charset="0"/>
              <a:buChar char="•"/>
            </a:pPr>
            <a:r>
              <a:rPr lang="es-ES" sz="2000" smtClean="0"/>
              <a:t>Framework JSF</a:t>
            </a:r>
          </a:p>
          <a:p>
            <a:pPr marL="285750" indent="-285750">
              <a:buFont typeface="Arial" panose="020B0604020202020204" pitchFamily="34" charset="0"/>
              <a:buChar char="•"/>
            </a:pPr>
            <a:r>
              <a:rPr lang="es-ES" sz="2000" smtClean="0"/>
              <a:t>Framework PrimeFaces</a:t>
            </a:r>
          </a:p>
          <a:p>
            <a:pPr marL="285750" indent="-285750">
              <a:buFont typeface="Arial" panose="020B0604020202020204" pitchFamily="34" charset="0"/>
              <a:buChar char="•"/>
            </a:pPr>
            <a:r>
              <a:rPr lang="es-ES" sz="2000" smtClean="0"/>
              <a:t>Pàgines XHTML (Facelets)</a:t>
            </a:r>
          </a:p>
          <a:p>
            <a:pPr marL="285750" indent="-285750">
              <a:buFont typeface="Arial" panose="020B0604020202020204" pitchFamily="34" charset="0"/>
              <a:buChar char="•"/>
            </a:pPr>
            <a:endParaRPr lang="es-ES"/>
          </a:p>
          <a:p>
            <a:r>
              <a:rPr lang="es-ES" sz="2200" b="1" smtClean="0"/>
              <a:t>Controlador</a:t>
            </a:r>
          </a:p>
          <a:p>
            <a:pPr marL="285750" indent="-285750">
              <a:buFont typeface="Arial" panose="020B0604020202020204" pitchFamily="34" charset="0"/>
              <a:buChar char="•"/>
            </a:pPr>
            <a:r>
              <a:rPr lang="es-ES" sz="2000" smtClean="0"/>
              <a:t>Framework JSF</a:t>
            </a:r>
          </a:p>
          <a:p>
            <a:pPr marL="285750" indent="-285750">
              <a:buFont typeface="Arial" panose="020B0604020202020204" pitchFamily="34" charset="0"/>
              <a:buChar char="•"/>
            </a:pPr>
            <a:r>
              <a:rPr lang="es-ES" sz="2000" smtClean="0"/>
              <a:t>Managed Beans</a:t>
            </a:r>
          </a:p>
          <a:p>
            <a:endParaRPr lang="es-ES"/>
          </a:p>
          <a:p>
            <a:r>
              <a:rPr lang="es-ES" sz="2200" b="1" smtClean="0"/>
              <a:t>Model</a:t>
            </a:r>
          </a:p>
          <a:p>
            <a:pPr marL="285750" indent="-285750">
              <a:buFont typeface="Arial" panose="020B0604020202020204" pitchFamily="34" charset="0"/>
              <a:buChar char="•"/>
            </a:pPr>
            <a:r>
              <a:rPr lang="es-ES" sz="2000" smtClean="0"/>
              <a:t>Framework Hibernate</a:t>
            </a:r>
          </a:p>
          <a:p>
            <a:pPr marL="285750" indent="-285750">
              <a:buFont typeface="Arial" panose="020B0604020202020204" pitchFamily="34" charset="0"/>
              <a:buChar char="•"/>
            </a:pPr>
            <a:r>
              <a:rPr lang="es-ES" sz="2000" smtClean="0"/>
              <a:t>Serveis</a:t>
            </a:r>
          </a:p>
          <a:p>
            <a:pPr marL="285750" indent="-285750">
              <a:buFont typeface="Arial" panose="020B0604020202020204" pitchFamily="34" charset="0"/>
              <a:buChar char="•"/>
            </a:pPr>
            <a:r>
              <a:rPr lang="es-ES" sz="2000" smtClean="0"/>
              <a:t>Interfícies DAO</a:t>
            </a:r>
          </a:p>
          <a:p>
            <a:pPr marL="285750" indent="-285750">
              <a:buFont typeface="Arial" panose="020B0604020202020204" pitchFamily="34" charset="0"/>
              <a:buChar char="•"/>
            </a:pPr>
            <a:r>
              <a:rPr lang="es-ES" sz="2000" smtClean="0"/>
              <a:t>Entitats</a:t>
            </a:r>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4749" y="2821110"/>
            <a:ext cx="1059157" cy="649790"/>
          </a:xfrm>
          <a:prstGeom prst="rect">
            <a:avLst/>
          </a:prstGeom>
          <a:ln w="12700">
            <a:noFill/>
          </a:ln>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7176" y="4209321"/>
            <a:ext cx="1154302" cy="925911"/>
          </a:xfrm>
          <a:prstGeom prst="rect">
            <a:avLst/>
          </a:prstGeom>
          <a:ln w="12700">
            <a:noFill/>
          </a:ln>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6462" y="5422989"/>
            <a:ext cx="1135870" cy="369158"/>
          </a:xfrm>
          <a:prstGeom prst="rect">
            <a:avLst/>
          </a:prstGeom>
          <a:ln w="12700">
            <a:noFill/>
          </a:ln>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7066" y="3715715"/>
            <a:ext cx="1314522" cy="301929"/>
          </a:xfrm>
          <a:prstGeom prst="rect">
            <a:avLst/>
          </a:prstGeom>
          <a:ln w="12700">
            <a:noFill/>
          </a:ln>
        </p:spPr>
      </p:pic>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7425" y="6079259"/>
            <a:ext cx="1188561" cy="614709"/>
          </a:xfrm>
          <a:prstGeom prst="rect">
            <a:avLst/>
          </a:prstGeom>
          <a:ln w="12700">
            <a:noFill/>
          </a:ln>
        </p:spPr>
      </p:pic>
      <p:pic>
        <p:nvPicPr>
          <p:cNvPr id="13" name="Imagen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69498" y="2213195"/>
            <a:ext cx="1509234" cy="754617"/>
          </a:xfrm>
          <a:prstGeom prst="rect">
            <a:avLst/>
          </a:prstGeom>
          <a:ln w="12700">
            <a:noFill/>
          </a:ln>
        </p:spPr>
      </p:pic>
      <p:pic>
        <p:nvPicPr>
          <p:cNvPr id="14" name="Imagen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86171" y="2927471"/>
            <a:ext cx="1509234" cy="441450"/>
          </a:xfrm>
          <a:prstGeom prst="rect">
            <a:avLst/>
          </a:prstGeom>
          <a:ln w="12700">
            <a:noFill/>
          </a:ln>
        </p:spPr>
      </p:pic>
      <p:pic>
        <p:nvPicPr>
          <p:cNvPr id="15" name="Imagen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21372" y="4998071"/>
            <a:ext cx="1910951" cy="532289"/>
          </a:xfrm>
          <a:prstGeom prst="rect">
            <a:avLst/>
          </a:prstGeom>
          <a:ln w="12700">
            <a:noFill/>
          </a:ln>
        </p:spPr>
      </p:pic>
      <p:sp>
        <p:nvSpPr>
          <p:cNvPr id="18" name="CuadroTexto 17"/>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1658546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2125941"/>
            <a:ext cx="12192000" cy="28302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ítulo 6"/>
          <p:cNvSpPr>
            <a:spLocks noGrp="1"/>
          </p:cNvSpPr>
          <p:nvPr>
            <p:ph type="ctrTitle"/>
          </p:nvPr>
        </p:nvSpPr>
        <p:spPr>
          <a:xfrm>
            <a:off x="0" y="2924536"/>
            <a:ext cx="12192000" cy="1233054"/>
          </a:xfrm>
        </p:spPr>
        <p:txBody>
          <a:bodyPr>
            <a:noAutofit/>
          </a:bodyPr>
          <a:lstStyle/>
          <a:p>
            <a:r>
              <a:rPr lang="es-ES" sz="8000" b="1" smtClean="0">
                <a:solidFill>
                  <a:schemeClr val="bg1"/>
                </a:solidFill>
              </a:rPr>
              <a:t>Conclusions</a:t>
            </a:r>
            <a:endParaRPr lang="es-ES" sz="8000" b="1">
              <a:solidFill>
                <a:schemeClr val="bg1"/>
              </a:solidFill>
            </a:endParaRPr>
          </a:p>
        </p:txBody>
      </p:sp>
    </p:spTree>
    <p:extLst>
      <p:ext uri="{BB962C8B-B14F-4D97-AF65-F5344CB8AC3E}">
        <p14:creationId xmlns:p14="http://schemas.microsoft.com/office/powerpoint/2010/main" val="1489870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2204450" cy="584775"/>
          </a:xfrm>
          <a:prstGeom prst="rect">
            <a:avLst/>
          </a:prstGeom>
          <a:noFill/>
        </p:spPr>
        <p:txBody>
          <a:bodyPr wrap="none" rtlCol="0">
            <a:spAutoFit/>
          </a:bodyPr>
          <a:lstStyle/>
          <a:p>
            <a:r>
              <a:rPr lang="es-ES" sz="3200" b="1" smtClean="0">
                <a:solidFill>
                  <a:schemeClr val="bg1"/>
                </a:solidFill>
              </a:rPr>
              <a:t>Conclusions</a:t>
            </a:r>
            <a:endParaRPr lang="es-ES" sz="3200" b="1">
              <a:solidFill>
                <a:schemeClr val="bg1"/>
              </a:solidFill>
            </a:endParaRPr>
          </a:p>
        </p:txBody>
      </p:sp>
      <p:sp>
        <p:nvSpPr>
          <p:cNvPr id="4" name="CuadroTexto 3"/>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Objectius assolits</a:t>
            </a:r>
            <a:endParaRPr lang="es-ES" sz="2800" b="1">
              <a:solidFill>
                <a:srgbClr val="800000"/>
              </a:solidFill>
            </a:endParaRPr>
          </a:p>
        </p:txBody>
      </p:sp>
      <p:sp>
        <p:nvSpPr>
          <p:cNvPr id="7" name="CuadroTexto 6"/>
          <p:cNvSpPr txBox="1"/>
          <p:nvPr/>
        </p:nvSpPr>
        <p:spPr>
          <a:xfrm>
            <a:off x="598841" y="1649277"/>
            <a:ext cx="10978869" cy="3785652"/>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s-ES" sz="2000" smtClean="0"/>
              <a:t>Els </a:t>
            </a:r>
            <a:r>
              <a:rPr lang="es-ES" sz="2000" b="1" smtClean="0"/>
              <a:t>objectius tècnics</a:t>
            </a:r>
            <a:r>
              <a:rPr lang="es-ES" sz="2000" smtClean="0"/>
              <a:t> s’han complert en la seva totalitat</a:t>
            </a:r>
          </a:p>
          <a:p>
            <a:pPr marL="800100" lvl="1" indent="-342900">
              <a:spcAft>
                <a:spcPts val="600"/>
              </a:spcAft>
              <a:buFont typeface="Arial" panose="020B0604020202020204" pitchFamily="34" charset="0"/>
              <a:buChar char="•"/>
            </a:pPr>
            <a:r>
              <a:rPr lang="es-ES" sz="2000" smtClean="0"/>
              <a:t>Frameworks integrats amb èxit (Spring, JSF, PrimeFaces i Hibernate)</a:t>
            </a:r>
          </a:p>
          <a:p>
            <a:pPr marL="800100" lvl="1" indent="-342900">
              <a:spcAft>
                <a:spcPts val="600"/>
              </a:spcAft>
              <a:buFont typeface="Arial" panose="020B0604020202020204" pitchFamily="34" charset="0"/>
              <a:buChar char="•"/>
            </a:pPr>
            <a:r>
              <a:rPr lang="es-ES" sz="2000" smtClean="0"/>
              <a:t>Patrons implementats amb èxit (MVC i DAO)</a:t>
            </a:r>
          </a:p>
          <a:p>
            <a:pPr marL="800100" lvl="1" indent="-342900">
              <a:spcAft>
                <a:spcPts val="600"/>
              </a:spcAft>
              <a:buFont typeface="Arial" panose="020B0604020202020204" pitchFamily="34" charset="0"/>
              <a:buChar char="•"/>
            </a:pPr>
            <a:r>
              <a:rPr lang="es-ES" sz="2000" smtClean="0"/>
              <a:t>Aplicació totalment operativa sobre un servidor Apache Tomcat 7 i accedint a una BD MySQL</a:t>
            </a:r>
          </a:p>
          <a:p>
            <a:pPr marL="342900" indent="-342900">
              <a:spcAft>
                <a:spcPts val="600"/>
              </a:spcAft>
              <a:buFont typeface="Arial" panose="020B0604020202020204" pitchFamily="34" charset="0"/>
              <a:buChar char="•"/>
            </a:pPr>
            <a:endParaRPr lang="es-ES" sz="2000" smtClean="0"/>
          </a:p>
          <a:p>
            <a:pPr marL="342900" indent="-342900">
              <a:spcAft>
                <a:spcPts val="600"/>
              </a:spcAft>
              <a:buFont typeface="Arial" panose="020B0604020202020204" pitchFamily="34" charset="0"/>
              <a:buChar char="•"/>
            </a:pPr>
            <a:endParaRPr lang="es-ES" sz="2000"/>
          </a:p>
          <a:p>
            <a:pPr marL="342900" indent="-342900">
              <a:spcAft>
                <a:spcPts val="600"/>
              </a:spcAft>
              <a:buFont typeface="Wingdings" panose="05000000000000000000" pitchFamily="2" charset="2"/>
              <a:buChar char="Ø"/>
            </a:pPr>
            <a:r>
              <a:rPr lang="es-ES" sz="2000" smtClean="0"/>
              <a:t>Els </a:t>
            </a:r>
            <a:r>
              <a:rPr lang="es-ES" sz="2000" b="1" smtClean="0"/>
              <a:t>objectius funcionals</a:t>
            </a:r>
            <a:r>
              <a:rPr lang="es-ES" sz="2000" smtClean="0"/>
              <a:t> s’han complert gairebé com es van projectar</a:t>
            </a:r>
          </a:p>
          <a:p>
            <a:pPr marL="800100" lvl="1" indent="-342900">
              <a:spcAft>
                <a:spcPts val="600"/>
              </a:spcAft>
              <a:buFont typeface="Arial" panose="020B0604020202020204" pitchFamily="34" charset="0"/>
              <a:buChar char="•"/>
            </a:pPr>
            <a:r>
              <a:rPr lang="es-ES" sz="2000" smtClean="0"/>
              <a:t>Tots els casos d’ús principals s’han implementat (excepte “Generar informe estadístic”)</a:t>
            </a:r>
          </a:p>
          <a:p>
            <a:pPr marL="800100" lvl="1" indent="-342900">
              <a:spcAft>
                <a:spcPts val="600"/>
              </a:spcAft>
              <a:buFont typeface="Arial" panose="020B0604020202020204" pitchFamily="34" charset="0"/>
              <a:buChar char="•"/>
            </a:pPr>
            <a:r>
              <a:rPr lang="es-ES" sz="2000" smtClean="0"/>
              <a:t>L’aplicació ha </a:t>
            </a:r>
            <a:r>
              <a:rPr lang="es-ES" sz="2000" b="1" smtClean="0">
                <a:solidFill>
                  <a:srgbClr val="800000"/>
                </a:solidFill>
              </a:rPr>
              <a:t>assolit l’objectiu funcional principal de connectar administradors de recintes culturals directament amb els clients</a:t>
            </a:r>
            <a:r>
              <a:rPr lang="es-ES" sz="2000" smtClean="0"/>
              <a:t>.</a:t>
            </a:r>
            <a:endParaRPr lang="es-ES" sz="2000"/>
          </a:p>
        </p:txBody>
      </p:sp>
      <p:sp>
        <p:nvSpPr>
          <p:cNvPr id="8" name="CuadroTexto 7"/>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67813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2022733" cy="584775"/>
          </a:xfrm>
          <a:prstGeom prst="rect">
            <a:avLst/>
          </a:prstGeom>
          <a:noFill/>
        </p:spPr>
        <p:txBody>
          <a:bodyPr wrap="none" rtlCol="0">
            <a:spAutoFit/>
          </a:bodyPr>
          <a:lstStyle/>
          <a:p>
            <a:r>
              <a:rPr lang="es-ES" sz="3200" b="1" smtClean="0">
                <a:solidFill>
                  <a:schemeClr val="bg1"/>
                </a:solidFill>
              </a:rPr>
              <a:t>Continguts</a:t>
            </a:r>
            <a:endParaRPr lang="es-ES" sz="3200" b="1">
              <a:solidFill>
                <a:schemeClr val="bg1"/>
              </a:solidFill>
            </a:endParaRPr>
          </a:p>
        </p:txBody>
      </p:sp>
      <p:sp>
        <p:nvSpPr>
          <p:cNvPr id="7" name="CuadroTexto 6"/>
          <p:cNvSpPr txBox="1"/>
          <p:nvPr/>
        </p:nvSpPr>
        <p:spPr>
          <a:xfrm>
            <a:off x="3479294" y="2007015"/>
            <a:ext cx="5233412" cy="3539430"/>
          </a:xfrm>
          <a:prstGeom prst="rect">
            <a:avLst/>
          </a:prstGeom>
          <a:noFill/>
        </p:spPr>
        <p:txBody>
          <a:bodyPr wrap="square" rtlCol="0">
            <a:spAutoFit/>
          </a:bodyPr>
          <a:lstStyle/>
          <a:p>
            <a:pPr marL="457200" indent="-457200">
              <a:buFont typeface="Wingdings" panose="05000000000000000000" pitchFamily="2" charset="2"/>
              <a:buChar char="Ø"/>
            </a:pPr>
            <a:r>
              <a:rPr lang="es-ES" sz="3200" b="1" smtClean="0"/>
              <a:t>Introducció</a:t>
            </a:r>
          </a:p>
          <a:p>
            <a:pPr marL="457200" indent="-457200">
              <a:buFont typeface="Wingdings" panose="05000000000000000000" pitchFamily="2" charset="2"/>
              <a:buChar char="Ø"/>
            </a:pPr>
            <a:endParaRPr lang="es-ES" sz="3200" b="1" smtClean="0"/>
          </a:p>
          <a:p>
            <a:pPr marL="457200" indent="-457200">
              <a:buFont typeface="Wingdings" panose="05000000000000000000" pitchFamily="2" charset="2"/>
              <a:buChar char="Ø"/>
            </a:pPr>
            <a:r>
              <a:rPr lang="es-ES" sz="3200" b="1" smtClean="0"/>
              <a:t>Anàlisi funcional i disseny</a:t>
            </a:r>
          </a:p>
          <a:p>
            <a:endParaRPr lang="es-ES" sz="3200" b="1" smtClean="0"/>
          </a:p>
          <a:p>
            <a:pPr marL="457200" indent="-457200">
              <a:buFont typeface="Wingdings" panose="05000000000000000000" pitchFamily="2" charset="2"/>
              <a:buChar char="Ø"/>
            </a:pPr>
            <a:r>
              <a:rPr lang="es-ES" sz="3200" b="1" smtClean="0"/>
              <a:t>Arquitectura i tecnologies</a:t>
            </a:r>
          </a:p>
          <a:p>
            <a:pPr marL="457200" indent="-457200">
              <a:buFont typeface="Wingdings" panose="05000000000000000000" pitchFamily="2" charset="2"/>
              <a:buChar char="Ø"/>
            </a:pPr>
            <a:endParaRPr lang="es-ES" sz="3200" b="1" smtClean="0"/>
          </a:p>
          <a:p>
            <a:pPr marL="457200" indent="-457200">
              <a:buFont typeface="Wingdings" panose="05000000000000000000" pitchFamily="2" charset="2"/>
              <a:buChar char="Ø"/>
            </a:pPr>
            <a:r>
              <a:rPr lang="es-ES" sz="3200" b="1" smtClean="0"/>
              <a:t>Conclusions</a:t>
            </a:r>
          </a:p>
        </p:txBody>
      </p:sp>
      <p:sp>
        <p:nvSpPr>
          <p:cNvPr id="2" name="CuadroTexto 1"/>
          <p:cNvSpPr txBox="1"/>
          <p:nvPr/>
        </p:nvSpPr>
        <p:spPr>
          <a:xfrm>
            <a:off x="10194126" y="76916"/>
            <a:ext cx="1872051" cy="553998"/>
          </a:xfrm>
          <a:prstGeom prst="rect">
            <a:avLst/>
          </a:prstGeom>
          <a:noFill/>
        </p:spPr>
        <p:txBody>
          <a:bodyPr wrap="none" rtlCol="0">
            <a:spAutoFit/>
          </a:bodyPr>
          <a:lstStyle/>
          <a:p>
            <a:pPr algn="r"/>
            <a:r>
              <a:rPr lang="es-ES" sz="1600" b="1" smtClean="0">
                <a:solidFill>
                  <a:schemeClr val="bg1"/>
                </a:solidFill>
              </a:rPr>
              <a:t>Projecte Espectaclia</a:t>
            </a:r>
          </a:p>
          <a:p>
            <a:pPr algn="r"/>
            <a:r>
              <a:rPr lang="es-ES" sz="1400" smtClean="0">
                <a:solidFill>
                  <a:schemeClr val="bg1"/>
                </a:solidFill>
              </a:rPr>
              <a:t>TFC - J2EE</a:t>
            </a:r>
            <a:endParaRPr lang="es-ES" sz="1400">
              <a:solidFill>
                <a:schemeClr val="bg1"/>
              </a:solidFill>
            </a:endParaRPr>
          </a:p>
        </p:txBody>
      </p:sp>
    </p:spTree>
    <p:extLst>
      <p:ext uri="{BB962C8B-B14F-4D97-AF65-F5344CB8AC3E}">
        <p14:creationId xmlns:p14="http://schemas.microsoft.com/office/powerpoint/2010/main" val="2455118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2204450" cy="584775"/>
          </a:xfrm>
          <a:prstGeom prst="rect">
            <a:avLst/>
          </a:prstGeom>
          <a:noFill/>
        </p:spPr>
        <p:txBody>
          <a:bodyPr wrap="none" rtlCol="0">
            <a:spAutoFit/>
          </a:bodyPr>
          <a:lstStyle/>
          <a:p>
            <a:r>
              <a:rPr lang="es-ES" sz="3200" b="1" smtClean="0">
                <a:solidFill>
                  <a:schemeClr val="bg1"/>
                </a:solidFill>
              </a:rPr>
              <a:t>Conclusions</a:t>
            </a:r>
            <a:endParaRPr lang="es-ES" sz="3200" b="1">
              <a:solidFill>
                <a:schemeClr val="bg1"/>
              </a:solidFill>
            </a:endParaRPr>
          </a:p>
        </p:txBody>
      </p:sp>
      <p:sp>
        <p:nvSpPr>
          <p:cNvPr id="4" name="CuadroTexto 3"/>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Conclusions personals</a:t>
            </a:r>
            <a:endParaRPr lang="es-ES" sz="2800" b="1">
              <a:solidFill>
                <a:srgbClr val="800000"/>
              </a:solidFill>
            </a:endParaRPr>
          </a:p>
        </p:txBody>
      </p:sp>
      <p:sp>
        <p:nvSpPr>
          <p:cNvPr id="7" name="CuadroTexto 6"/>
          <p:cNvSpPr txBox="1"/>
          <p:nvPr/>
        </p:nvSpPr>
        <p:spPr>
          <a:xfrm>
            <a:off x="598841" y="1522665"/>
            <a:ext cx="10978869" cy="4862870"/>
          </a:xfrm>
          <a:prstGeom prst="rect">
            <a:avLst/>
          </a:prstGeom>
          <a:noFill/>
        </p:spPr>
        <p:txBody>
          <a:bodyPr wrap="square" rtlCol="0">
            <a:spAutoFit/>
          </a:bodyPr>
          <a:lstStyle/>
          <a:p>
            <a:pPr marL="342900" indent="-342900">
              <a:spcAft>
                <a:spcPts val="2400"/>
              </a:spcAft>
              <a:buFont typeface="Wingdings" panose="05000000000000000000" pitchFamily="2" charset="2"/>
              <a:buChar char="Ø"/>
            </a:pPr>
            <a:r>
              <a:rPr lang="es-ES" sz="2000" smtClean="0"/>
              <a:t>El projecte ha </a:t>
            </a:r>
            <a:r>
              <a:rPr lang="es-ES" sz="2000" b="1" smtClean="0"/>
              <a:t>enriquit</a:t>
            </a:r>
            <a:r>
              <a:rPr lang="es-ES" sz="2000" smtClean="0"/>
              <a:t> molt els meus </a:t>
            </a:r>
            <a:r>
              <a:rPr lang="es-ES" sz="2000" b="1" smtClean="0"/>
              <a:t>coneixements</a:t>
            </a:r>
            <a:r>
              <a:rPr lang="es-ES" sz="2000" smtClean="0"/>
              <a:t> </a:t>
            </a:r>
            <a:r>
              <a:rPr lang="es-ES" sz="2000" b="1" smtClean="0"/>
              <a:t>de J2EE</a:t>
            </a:r>
            <a:r>
              <a:rPr lang="es-ES" sz="2000" smtClean="0"/>
              <a:t> i dels diferents frameworks que he implementat (Spring, JSF, PrimeFaces i Hibernate)</a:t>
            </a:r>
          </a:p>
          <a:p>
            <a:pPr marL="342900" indent="-342900">
              <a:spcAft>
                <a:spcPts val="2400"/>
              </a:spcAft>
              <a:buFont typeface="Wingdings" panose="05000000000000000000" pitchFamily="2" charset="2"/>
              <a:buChar char="Ø"/>
            </a:pPr>
            <a:r>
              <a:rPr lang="es-ES" sz="2000" smtClean="0"/>
              <a:t>He pogut constatar la </a:t>
            </a:r>
            <a:r>
              <a:rPr lang="es-ES" sz="2000" b="1" smtClean="0"/>
              <a:t>importància de conceptes de la Programació Orientada a Objectes</a:t>
            </a:r>
            <a:r>
              <a:rPr lang="es-ES" sz="2000" smtClean="0"/>
              <a:t> (POO) com l’herència, el polimorfiesme, l’encapsulament, la programació incremental i la reutilització de codi </a:t>
            </a:r>
            <a:r>
              <a:rPr lang="es-ES" sz="2000" b="1" smtClean="0"/>
              <a:t>en una aplicació real</a:t>
            </a:r>
          </a:p>
          <a:p>
            <a:pPr marL="342900" indent="-342900">
              <a:spcAft>
                <a:spcPts val="600"/>
              </a:spcAft>
              <a:buFont typeface="Wingdings" panose="05000000000000000000" pitchFamily="2" charset="2"/>
              <a:buChar char="Ø"/>
            </a:pPr>
            <a:r>
              <a:rPr lang="es-ES" sz="2000" smtClean="0"/>
              <a:t>Les majors </a:t>
            </a:r>
            <a:r>
              <a:rPr lang="es-ES" sz="2000" b="1" smtClean="0">
                <a:solidFill>
                  <a:srgbClr val="800000"/>
                </a:solidFill>
              </a:rPr>
              <a:t>dificultats</a:t>
            </a:r>
            <a:r>
              <a:rPr lang="es-ES" sz="2000" smtClean="0"/>
              <a:t> van ser...</a:t>
            </a:r>
          </a:p>
          <a:p>
            <a:pPr marL="800100" lvl="1" indent="-342900">
              <a:spcAft>
                <a:spcPts val="600"/>
              </a:spcAft>
              <a:buFont typeface="Arial" panose="020B0604020202020204" pitchFamily="34" charset="0"/>
              <a:buChar char="•"/>
            </a:pPr>
            <a:r>
              <a:rPr lang="es-ES" sz="2000" u="sng" smtClean="0"/>
              <a:t>Integració dels diferents frameworks</a:t>
            </a:r>
            <a:r>
              <a:rPr lang="es-ES" sz="2000" smtClean="0"/>
              <a:t>, sobretot les injeccions de dependències compartides entre Spring i JSF als Managed Beans</a:t>
            </a:r>
          </a:p>
          <a:p>
            <a:pPr marL="800100" lvl="1" indent="-342900">
              <a:spcAft>
                <a:spcPts val="2400"/>
              </a:spcAft>
              <a:buFont typeface="Arial" panose="020B0604020202020204" pitchFamily="34" charset="0"/>
              <a:buChar char="•"/>
            </a:pPr>
            <a:r>
              <a:rPr lang="es-ES" sz="2000" u="sng" smtClean="0"/>
              <a:t>La persistència d’entitats modificades o eliminades a la BD</a:t>
            </a:r>
            <a:r>
              <a:rPr lang="es-ES" sz="2000" smtClean="0"/>
              <a:t> mitjançant l’Entity Manager d’Hibernate per l’existència de múltipels instàncies no actualitzades</a:t>
            </a:r>
          </a:p>
          <a:p>
            <a:pPr marL="342900" indent="-342900">
              <a:spcAft>
                <a:spcPts val="600"/>
              </a:spcAft>
              <a:buFont typeface="Wingdings" panose="05000000000000000000" pitchFamily="2" charset="2"/>
              <a:buChar char="Ø"/>
            </a:pPr>
            <a:r>
              <a:rPr lang="es-ES" sz="2000" smtClean="0"/>
              <a:t>Apreciació de com </a:t>
            </a:r>
            <a:r>
              <a:rPr lang="es-ES" sz="2000" b="1" smtClean="0"/>
              <a:t>una bona fase d’anàlisi i disseny</a:t>
            </a:r>
            <a:r>
              <a:rPr lang="es-ES" sz="2000" smtClean="0"/>
              <a:t> impacta dramàticament en la </a:t>
            </a:r>
            <a:r>
              <a:rPr lang="es-ES" sz="2000" b="1" smtClean="0"/>
              <a:t>velocitat i eficàcia</a:t>
            </a:r>
            <a:r>
              <a:rPr lang="es-ES" sz="2000" smtClean="0"/>
              <a:t> en el </a:t>
            </a:r>
            <a:r>
              <a:rPr lang="es-ES" sz="2000" b="1" smtClean="0"/>
              <a:t>desenvolupament posterior</a:t>
            </a:r>
            <a:r>
              <a:rPr lang="es-ES" sz="2000" smtClean="0"/>
              <a:t> de l’aplicació</a:t>
            </a:r>
            <a:endParaRPr lang="es-ES" sz="2000"/>
          </a:p>
        </p:txBody>
      </p:sp>
      <p:sp>
        <p:nvSpPr>
          <p:cNvPr id="8" name="CuadroTexto 7"/>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516991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2125941"/>
            <a:ext cx="12192000" cy="28302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ítulo 6"/>
          <p:cNvSpPr>
            <a:spLocks noGrp="1"/>
          </p:cNvSpPr>
          <p:nvPr>
            <p:ph type="ctrTitle"/>
          </p:nvPr>
        </p:nvSpPr>
        <p:spPr>
          <a:xfrm>
            <a:off x="0" y="2924536"/>
            <a:ext cx="12192000" cy="1233054"/>
          </a:xfrm>
        </p:spPr>
        <p:txBody>
          <a:bodyPr>
            <a:noAutofit/>
          </a:bodyPr>
          <a:lstStyle/>
          <a:p>
            <a:r>
              <a:rPr lang="es-ES" sz="8000" b="1" smtClean="0">
                <a:solidFill>
                  <a:schemeClr val="bg1"/>
                </a:solidFill>
              </a:rPr>
              <a:t>FI</a:t>
            </a:r>
            <a:endParaRPr lang="es-ES" sz="8000" b="1">
              <a:solidFill>
                <a:schemeClr val="bg1"/>
              </a:solidFill>
            </a:endParaRPr>
          </a:p>
        </p:txBody>
      </p:sp>
    </p:spTree>
    <p:extLst>
      <p:ext uri="{BB962C8B-B14F-4D97-AF65-F5344CB8AC3E}">
        <p14:creationId xmlns:p14="http://schemas.microsoft.com/office/powerpoint/2010/main" val="1155180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2125941"/>
            <a:ext cx="12192000" cy="28302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ítulo 6"/>
          <p:cNvSpPr>
            <a:spLocks noGrp="1"/>
          </p:cNvSpPr>
          <p:nvPr>
            <p:ph type="ctrTitle"/>
          </p:nvPr>
        </p:nvSpPr>
        <p:spPr>
          <a:xfrm>
            <a:off x="0" y="2924536"/>
            <a:ext cx="12192000" cy="1233054"/>
          </a:xfrm>
        </p:spPr>
        <p:txBody>
          <a:bodyPr>
            <a:noAutofit/>
          </a:bodyPr>
          <a:lstStyle/>
          <a:p>
            <a:r>
              <a:rPr lang="es-ES" sz="8000" b="1" smtClean="0">
                <a:solidFill>
                  <a:schemeClr val="bg1"/>
                </a:solidFill>
              </a:rPr>
              <a:t>Presentació</a:t>
            </a:r>
            <a:endParaRPr lang="es-ES" sz="8000" b="1">
              <a:solidFill>
                <a:schemeClr val="bg1"/>
              </a:solidFill>
            </a:endParaRPr>
          </a:p>
        </p:txBody>
      </p:sp>
    </p:spTree>
    <p:extLst>
      <p:ext uri="{BB962C8B-B14F-4D97-AF65-F5344CB8AC3E}">
        <p14:creationId xmlns:p14="http://schemas.microsoft.com/office/powerpoint/2010/main" val="1751815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2118722" cy="584775"/>
          </a:xfrm>
          <a:prstGeom prst="rect">
            <a:avLst/>
          </a:prstGeom>
          <a:noFill/>
        </p:spPr>
        <p:txBody>
          <a:bodyPr wrap="none" rtlCol="0">
            <a:spAutoFit/>
          </a:bodyPr>
          <a:lstStyle/>
          <a:p>
            <a:r>
              <a:rPr lang="es-ES" sz="3200" b="1" smtClean="0">
                <a:solidFill>
                  <a:schemeClr val="bg1"/>
                </a:solidFill>
              </a:rPr>
              <a:t>Introducció</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Justificació del projecte</a:t>
            </a:r>
            <a:endParaRPr lang="es-ES" sz="2800" b="1">
              <a:solidFill>
                <a:srgbClr val="800000"/>
              </a:solidFill>
            </a:endParaRPr>
          </a:p>
        </p:txBody>
      </p:sp>
      <p:sp>
        <p:nvSpPr>
          <p:cNvPr id="3" name="CuadroTexto 2"/>
          <p:cNvSpPr txBox="1"/>
          <p:nvPr/>
        </p:nvSpPr>
        <p:spPr>
          <a:xfrm>
            <a:off x="1754442" y="1965938"/>
            <a:ext cx="8699374" cy="3816429"/>
          </a:xfrm>
          <a:prstGeom prst="rect">
            <a:avLst/>
          </a:prstGeom>
          <a:noFill/>
        </p:spPr>
        <p:txBody>
          <a:bodyPr wrap="square" rtlCol="0">
            <a:spAutoFit/>
          </a:bodyPr>
          <a:lstStyle/>
          <a:p>
            <a:pPr marL="342900" indent="-342900">
              <a:buFont typeface="Wingdings" panose="05000000000000000000" pitchFamily="2" charset="2"/>
              <a:buChar char="Ø"/>
            </a:pPr>
            <a:r>
              <a:rPr lang="es-ES" sz="2200" smtClean="0"/>
              <a:t>No existeixen moltes aplicacions que connectin directament venedors d’entrades amb clients</a:t>
            </a:r>
          </a:p>
          <a:p>
            <a:pPr marL="285750" indent="-285750">
              <a:buFont typeface="Wingdings" panose="05000000000000000000" pitchFamily="2" charset="2"/>
              <a:buChar char="v"/>
            </a:pPr>
            <a:endParaRPr lang="es-ES" sz="2200"/>
          </a:p>
          <a:p>
            <a:pPr marL="342900" indent="-342900">
              <a:buFont typeface="Wingdings" panose="05000000000000000000" pitchFamily="2" charset="2"/>
              <a:buChar char="Ø"/>
            </a:pPr>
            <a:r>
              <a:rPr lang="es-ES" sz="2200" smtClean="0"/>
              <a:t>La majoria d’</a:t>
            </a:r>
            <a:r>
              <a:rPr lang="es-ES" sz="2200" u="sng" smtClean="0"/>
              <a:t>aplicacions de venda</a:t>
            </a:r>
            <a:r>
              <a:rPr lang="es-ES" sz="2200" smtClean="0"/>
              <a:t> d’entrades fan d’</a:t>
            </a:r>
            <a:r>
              <a:rPr lang="es-ES" sz="2200" b="1" smtClean="0"/>
              <a:t>intermediaris:</a:t>
            </a:r>
          </a:p>
          <a:p>
            <a:pPr marL="800100" lvl="1" indent="-342900">
              <a:buFont typeface="Arial" panose="020B0604020202020204" pitchFamily="34" charset="0"/>
              <a:buChar char="•"/>
            </a:pPr>
            <a:r>
              <a:rPr lang="es-ES" sz="2200" smtClean="0"/>
              <a:t>S’enduen comissió</a:t>
            </a:r>
          </a:p>
          <a:p>
            <a:pPr marL="800100" lvl="1" indent="-342900">
              <a:buFont typeface="Arial" panose="020B0604020202020204" pitchFamily="34" charset="0"/>
              <a:buChar char="•"/>
            </a:pPr>
            <a:r>
              <a:rPr lang="es-ES" sz="2200" smtClean="0"/>
              <a:t>No permeten control directe de l’administrador</a:t>
            </a:r>
          </a:p>
          <a:p>
            <a:pPr marL="285750" indent="-285750">
              <a:buFont typeface="Wingdings" panose="05000000000000000000" pitchFamily="2" charset="2"/>
              <a:buChar char="v"/>
            </a:pPr>
            <a:endParaRPr lang="es-ES" sz="2200"/>
          </a:p>
          <a:p>
            <a:pPr marL="342900" indent="-342900">
              <a:buFont typeface="Wingdings" panose="05000000000000000000" pitchFamily="2" charset="2"/>
              <a:buChar char="Ø"/>
            </a:pPr>
            <a:r>
              <a:rPr lang="es-ES" sz="2200" smtClean="0"/>
              <a:t>La majoria d’</a:t>
            </a:r>
            <a:r>
              <a:rPr lang="es-ES" sz="2200" u="sng" smtClean="0"/>
              <a:t>aplicacions de gestió </a:t>
            </a:r>
            <a:r>
              <a:rPr lang="es-ES" sz="2200" smtClean="0"/>
              <a:t>d’entrades són:</a:t>
            </a:r>
          </a:p>
          <a:p>
            <a:pPr marL="800100" lvl="1" indent="-342900">
              <a:buFont typeface="Arial" panose="020B0604020202020204" pitchFamily="34" charset="0"/>
              <a:buChar char="•"/>
            </a:pPr>
            <a:r>
              <a:rPr lang="es-ES" sz="2200" smtClean="0"/>
              <a:t>Obsoletes</a:t>
            </a:r>
          </a:p>
          <a:p>
            <a:pPr marL="800100" lvl="1" indent="-342900">
              <a:buFont typeface="Arial" panose="020B0604020202020204" pitchFamily="34" charset="0"/>
              <a:buChar char="•"/>
            </a:pPr>
            <a:r>
              <a:rPr lang="es-ES" sz="2200" smtClean="0"/>
              <a:t>Depenen de hardware específic</a:t>
            </a:r>
          </a:p>
          <a:p>
            <a:pPr marL="800100" lvl="1" indent="-342900">
              <a:buFont typeface="Arial" panose="020B0604020202020204" pitchFamily="34" charset="0"/>
              <a:buChar char="•"/>
            </a:pPr>
            <a:r>
              <a:rPr lang="es-ES" sz="2200" smtClean="0"/>
              <a:t>Tenen nul·la o poca difusió cap als clients</a:t>
            </a:r>
            <a:endParaRPr lang="es-ES" sz="2200"/>
          </a:p>
        </p:txBody>
      </p:sp>
      <p:sp>
        <p:nvSpPr>
          <p:cNvPr id="7" name="CuadroTexto 6"/>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863571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2118722" cy="584775"/>
          </a:xfrm>
          <a:prstGeom prst="rect">
            <a:avLst/>
          </a:prstGeom>
          <a:noFill/>
        </p:spPr>
        <p:txBody>
          <a:bodyPr wrap="none" rtlCol="0">
            <a:spAutoFit/>
          </a:bodyPr>
          <a:lstStyle/>
          <a:p>
            <a:r>
              <a:rPr lang="es-ES" sz="3200" b="1" smtClean="0">
                <a:solidFill>
                  <a:schemeClr val="bg1"/>
                </a:solidFill>
              </a:rPr>
              <a:t>Introducció</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Objectius del projecte</a:t>
            </a:r>
            <a:endParaRPr lang="es-ES" sz="2800" b="1">
              <a:solidFill>
                <a:srgbClr val="800000"/>
              </a:solidFill>
            </a:endParaRPr>
          </a:p>
        </p:txBody>
      </p:sp>
      <p:sp>
        <p:nvSpPr>
          <p:cNvPr id="3" name="CuadroTexto 2"/>
          <p:cNvSpPr txBox="1"/>
          <p:nvPr/>
        </p:nvSpPr>
        <p:spPr>
          <a:xfrm>
            <a:off x="1791308" y="1801328"/>
            <a:ext cx="8609384" cy="4832092"/>
          </a:xfrm>
          <a:prstGeom prst="rect">
            <a:avLst/>
          </a:prstGeom>
          <a:noFill/>
        </p:spPr>
        <p:txBody>
          <a:bodyPr wrap="square" rtlCol="0">
            <a:spAutoFit/>
          </a:bodyPr>
          <a:lstStyle/>
          <a:p>
            <a:pPr marL="342900" indent="-342900">
              <a:buFont typeface="Wingdings" panose="05000000000000000000" pitchFamily="2" charset="2"/>
              <a:buChar char="Ø"/>
            </a:pPr>
            <a:r>
              <a:rPr lang="es-ES" sz="2200" smtClean="0"/>
              <a:t>Implementar aplicació web, amb arquitectura client-servidor feta amb tecnología </a:t>
            </a:r>
            <a:r>
              <a:rPr lang="es-ES" sz="2200" b="1" smtClean="0"/>
              <a:t>J2EE</a:t>
            </a:r>
          </a:p>
          <a:p>
            <a:pPr marL="342900" indent="-342900">
              <a:buFont typeface="Wingdings" panose="05000000000000000000" pitchFamily="2" charset="2"/>
              <a:buChar char="Ø"/>
            </a:pPr>
            <a:endParaRPr lang="es-ES" sz="2200" smtClean="0"/>
          </a:p>
          <a:p>
            <a:pPr marL="342900" indent="-342900">
              <a:buFont typeface="Wingdings" panose="05000000000000000000" pitchFamily="2" charset="2"/>
              <a:buChar char="Ø"/>
            </a:pPr>
            <a:r>
              <a:rPr lang="es-ES" sz="2200" smtClean="0"/>
              <a:t>Utilitzar Frameworks</a:t>
            </a:r>
          </a:p>
          <a:p>
            <a:pPr marL="800100" lvl="1" indent="-342900">
              <a:buFont typeface="Arial" panose="020B0604020202020204" pitchFamily="34" charset="0"/>
              <a:buChar char="•"/>
            </a:pPr>
            <a:r>
              <a:rPr lang="es-ES" sz="2200" smtClean="0"/>
              <a:t>Spring</a:t>
            </a:r>
          </a:p>
          <a:p>
            <a:pPr marL="800100" lvl="1" indent="-342900">
              <a:buFont typeface="Arial" panose="020B0604020202020204" pitchFamily="34" charset="0"/>
              <a:buChar char="•"/>
            </a:pPr>
            <a:r>
              <a:rPr lang="es-ES" sz="2200" smtClean="0"/>
              <a:t>JSF / PrimeFaces</a:t>
            </a:r>
          </a:p>
          <a:p>
            <a:pPr marL="800100" lvl="1" indent="-342900">
              <a:buFont typeface="Arial" panose="020B0604020202020204" pitchFamily="34" charset="0"/>
              <a:buChar char="•"/>
            </a:pPr>
            <a:r>
              <a:rPr lang="es-ES" sz="2200" smtClean="0"/>
              <a:t>Hibernate</a:t>
            </a:r>
          </a:p>
          <a:p>
            <a:pPr marL="342900" indent="-342900">
              <a:buFont typeface="Wingdings" panose="05000000000000000000" pitchFamily="2" charset="2"/>
              <a:buChar char="v"/>
            </a:pPr>
            <a:endParaRPr lang="es-ES" sz="2200"/>
          </a:p>
          <a:p>
            <a:pPr marL="342900" indent="-342900">
              <a:buFont typeface="Wingdings" panose="05000000000000000000" pitchFamily="2" charset="2"/>
              <a:buChar char="Ø"/>
            </a:pPr>
            <a:r>
              <a:rPr lang="es-ES" sz="2200" smtClean="0"/>
              <a:t>Utilitzar Patrons</a:t>
            </a:r>
          </a:p>
          <a:p>
            <a:pPr marL="800100" lvl="1" indent="-342900">
              <a:buFont typeface="Arial" panose="020B0604020202020204" pitchFamily="34" charset="0"/>
              <a:buChar char="•"/>
            </a:pPr>
            <a:r>
              <a:rPr lang="es-ES" sz="2200" i="1" smtClean="0"/>
              <a:t>Model - Vista - Controlador </a:t>
            </a:r>
            <a:r>
              <a:rPr lang="es-ES" sz="2200" smtClean="0"/>
              <a:t>(</a:t>
            </a:r>
            <a:r>
              <a:rPr lang="es-ES" sz="2200" b="1" smtClean="0"/>
              <a:t>MVC</a:t>
            </a:r>
            <a:r>
              <a:rPr lang="es-ES" sz="2200" smtClean="0"/>
              <a:t>)</a:t>
            </a:r>
          </a:p>
          <a:p>
            <a:pPr marL="800100" lvl="1" indent="-342900">
              <a:buFont typeface="Arial" panose="020B0604020202020204" pitchFamily="34" charset="0"/>
              <a:buChar char="•"/>
            </a:pPr>
            <a:r>
              <a:rPr lang="es-ES" sz="2200" i="1" smtClean="0"/>
              <a:t>Data Access Object</a:t>
            </a:r>
            <a:r>
              <a:rPr lang="es-ES" sz="2200" smtClean="0"/>
              <a:t> (</a:t>
            </a:r>
            <a:r>
              <a:rPr lang="es-ES" sz="2200" b="1" smtClean="0"/>
              <a:t>DAO</a:t>
            </a:r>
            <a:r>
              <a:rPr lang="es-ES" sz="2200" smtClean="0"/>
              <a:t>)</a:t>
            </a:r>
          </a:p>
          <a:p>
            <a:pPr marL="342900" indent="-342900">
              <a:buFont typeface="Wingdings" panose="05000000000000000000" pitchFamily="2" charset="2"/>
              <a:buChar char="v"/>
            </a:pPr>
            <a:endParaRPr lang="es-ES" sz="2200"/>
          </a:p>
          <a:p>
            <a:pPr marL="342900" indent="-342900">
              <a:buFont typeface="Wingdings" panose="05000000000000000000" pitchFamily="2" charset="2"/>
              <a:buChar char="Ø"/>
            </a:pPr>
            <a:r>
              <a:rPr lang="es-ES" sz="2200" smtClean="0"/>
              <a:t>Executar a servidor web d’aplicacions </a:t>
            </a:r>
            <a:r>
              <a:rPr lang="es-ES" sz="2200" b="1" smtClean="0"/>
              <a:t>Tomcat</a:t>
            </a:r>
          </a:p>
          <a:p>
            <a:pPr marL="342900" indent="-342900">
              <a:buFont typeface="Wingdings" panose="05000000000000000000" pitchFamily="2" charset="2"/>
              <a:buChar char="Ø"/>
            </a:pPr>
            <a:r>
              <a:rPr lang="es-ES" sz="2200" smtClean="0"/>
              <a:t>Connectar a servidor de base de dades </a:t>
            </a:r>
            <a:r>
              <a:rPr lang="es-ES" sz="2200" b="1" smtClean="0"/>
              <a:t>MySQL</a:t>
            </a:r>
          </a:p>
        </p:txBody>
      </p:sp>
      <p:sp>
        <p:nvSpPr>
          <p:cNvPr id="4" name="CuadroTexto 3"/>
          <p:cNvSpPr txBox="1"/>
          <p:nvPr/>
        </p:nvSpPr>
        <p:spPr>
          <a:xfrm>
            <a:off x="672353" y="1366726"/>
            <a:ext cx="2783541" cy="430887"/>
          </a:xfrm>
          <a:prstGeom prst="rect">
            <a:avLst/>
          </a:prstGeom>
          <a:noFill/>
        </p:spPr>
        <p:txBody>
          <a:bodyPr wrap="square" rtlCol="0">
            <a:spAutoFit/>
          </a:bodyPr>
          <a:lstStyle/>
          <a:p>
            <a:pPr>
              <a:spcAft>
                <a:spcPts val="1200"/>
              </a:spcAft>
            </a:pPr>
            <a:r>
              <a:rPr lang="es-ES" sz="2200" b="1" smtClean="0">
                <a:solidFill>
                  <a:srgbClr val="DC3434"/>
                </a:solidFill>
              </a:rPr>
              <a:t>Objectius tècnics</a:t>
            </a:r>
            <a:endParaRPr lang="es-ES" sz="2200" smtClean="0">
              <a:solidFill>
                <a:srgbClr val="DC3434"/>
              </a:solidFill>
            </a:endParaRPr>
          </a:p>
        </p:txBody>
      </p:sp>
      <p:sp>
        <p:nvSpPr>
          <p:cNvPr id="7" name="CuadroTexto 6"/>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4136081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2118722" cy="584775"/>
          </a:xfrm>
          <a:prstGeom prst="rect">
            <a:avLst/>
          </a:prstGeom>
          <a:noFill/>
        </p:spPr>
        <p:txBody>
          <a:bodyPr wrap="none" rtlCol="0">
            <a:spAutoFit/>
          </a:bodyPr>
          <a:lstStyle/>
          <a:p>
            <a:r>
              <a:rPr lang="es-ES" sz="3200" b="1" smtClean="0">
                <a:solidFill>
                  <a:schemeClr val="bg1"/>
                </a:solidFill>
              </a:rPr>
              <a:t>Introducció</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Objectius del projecte</a:t>
            </a:r>
            <a:endParaRPr lang="es-ES" sz="2800" b="1">
              <a:solidFill>
                <a:srgbClr val="800000"/>
              </a:solidFill>
            </a:endParaRPr>
          </a:p>
        </p:txBody>
      </p:sp>
      <p:sp>
        <p:nvSpPr>
          <p:cNvPr id="3" name="CuadroTexto 2"/>
          <p:cNvSpPr txBox="1"/>
          <p:nvPr/>
        </p:nvSpPr>
        <p:spPr>
          <a:xfrm>
            <a:off x="1793327" y="2073204"/>
            <a:ext cx="8605345" cy="4154984"/>
          </a:xfrm>
          <a:prstGeom prst="rect">
            <a:avLst/>
          </a:prstGeom>
          <a:noFill/>
        </p:spPr>
        <p:txBody>
          <a:bodyPr wrap="square" rtlCol="0">
            <a:spAutoFit/>
          </a:bodyPr>
          <a:lstStyle/>
          <a:p>
            <a:pPr marL="342900" indent="-342900">
              <a:buFont typeface="Wingdings" panose="05000000000000000000" pitchFamily="2" charset="2"/>
              <a:buChar char="Ø"/>
            </a:pPr>
            <a:r>
              <a:rPr lang="es-ES" sz="2200" smtClean="0"/>
              <a:t>Poder comunicar administradors de recintes culturals directament amb una massa crítica de clients</a:t>
            </a:r>
          </a:p>
          <a:p>
            <a:pPr marL="342900" indent="-342900">
              <a:buFont typeface="Wingdings" panose="05000000000000000000" pitchFamily="2" charset="2"/>
              <a:buChar char="Ø"/>
            </a:pPr>
            <a:endParaRPr lang="es-ES" sz="2200" smtClean="0"/>
          </a:p>
          <a:p>
            <a:pPr marL="342900" indent="-342900">
              <a:buFont typeface="Wingdings" panose="05000000000000000000" pitchFamily="2" charset="2"/>
              <a:buChar char="Ø"/>
            </a:pPr>
            <a:r>
              <a:rPr lang="es-ES" sz="2200" b="1" smtClean="0"/>
              <a:t>Administradors</a:t>
            </a:r>
          </a:p>
          <a:p>
            <a:pPr marL="800100" lvl="1" indent="-342900">
              <a:buFont typeface="Arial" panose="020B0604020202020204" pitchFamily="34" charset="0"/>
              <a:buChar char="•"/>
            </a:pPr>
            <a:r>
              <a:rPr lang="es-ES" sz="2200" smtClean="0"/>
              <a:t>Gestionar recintes, les seves zones i localitats</a:t>
            </a:r>
          </a:p>
          <a:p>
            <a:pPr marL="800100" lvl="1" indent="-342900">
              <a:buFont typeface="Arial" panose="020B0604020202020204" pitchFamily="34" charset="0"/>
              <a:buChar char="•"/>
            </a:pPr>
            <a:r>
              <a:rPr lang="es-ES" sz="2200" smtClean="0"/>
              <a:t>Gestionar espectacles, les seves funcions, preus i descomptes</a:t>
            </a:r>
          </a:p>
          <a:p>
            <a:pPr marL="800100" lvl="1" indent="-342900">
              <a:buFont typeface="Arial" panose="020B0604020202020204" pitchFamily="34" charset="0"/>
              <a:buChar char="•"/>
            </a:pPr>
            <a:r>
              <a:rPr lang="es-ES" sz="2200" smtClean="0"/>
              <a:t>Gestionar taquillers</a:t>
            </a:r>
          </a:p>
          <a:p>
            <a:pPr marL="342900" indent="-342900">
              <a:buFont typeface="Arial" panose="020B0604020202020204" pitchFamily="34" charset="0"/>
              <a:buChar char="•"/>
            </a:pPr>
            <a:endParaRPr lang="es-ES" sz="2200"/>
          </a:p>
          <a:p>
            <a:pPr marL="342900" indent="-342900">
              <a:buFont typeface="Wingdings" panose="05000000000000000000" pitchFamily="2" charset="2"/>
              <a:buChar char="Ø"/>
            </a:pPr>
            <a:r>
              <a:rPr lang="es-ES" sz="2200" b="1" smtClean="0"/>
              <a:t>Clients</a:t>
            </a:r>
          </a:p>
          <a:p>
            <a:pPr marL="800100" lvl="1" indent="-342900">
              <a:buFont typeface="Arial" panose="020B0604020202020204" pitchFamily="34" charset="0"/>
              <a:buChar char="•"/>
            </a:pPr>
            <a:r>
              <a:rPr lang="es-ES" sz="2200" smtClean="0"/>
              <a:t>Cercar espectacles</a:t>
            </a:r>
          </a:p>
          <a:p>
            <a:pPr marL="800100" lvl="1" indent="-342900">
              <a:buFont typeface="Arial" panose="020B0604020202020204" pitchFamily="34" charset="0"/>
              <a:buChar char="•"/>
            </a:pPr>
            <a:r>
              <a:rPr lang="es-ES" sz="2200" smtClean="0"/>
              <a:t>Gestionar reserves d’entrades</a:t>
            </a:r>
          </a:p>
          <a:p>
            <a:pPr marL="800100" lvl="1" indent="-342900">
              <a:buFont typeface="Arial" panose="020B0604020202020204" pitchFamily="34" charset="0"/>
              <a:buChar char="•"/>
            </a:pPr>
            <a:r>
              <a:rPr lang="es-ES" sz="2200" smtClean="0"/>
              <a:t>Valorar espectacles</a:t>
            </a:r>
          </a:p>
        </p:txBody>
      </p:sp>
      <p:sp>
        <p:nvSpPr>
          <p:cNvPr id="4" name="CuadroTexto 3"/>
          <p:cNvSpPr txBox="1"/>
          <p:nvPr/>
        </p:nvSpPr>
        <p:spPr>
          <a:xfrm>
            <a:off x="6031237" y="4763677"/>
            <a:ext cx="4470400" cy="1446550"/>
          </a:xfrm>
          <a:prstGeom prst="rect">
            <a:avLst/>
          </a:prstGeom>
          <a:noFill/>
        </p:spPr>
        <p:txBody>
          <a:bodyPr wrap="square" rtlCol="0">
            <a:spAutoFit/>
          </a:bodyPr>
          <a:lstStyle/>
          <a:p>
            <a:pPr marL="342900" indent="-342900">
              <a:buFont typeface="Wingdings" panose="05000000000000000000" pitchFamily="2" charset="2"/>
              <a:buChar char="Ø"/>
            </a:pPr>
            <a:r>
              <a:rPr lang="es-ES" sz="2200" b="1" smtClean="0"/>
              <a:t>Taquillers</a:t>
            </a:r>
          </a:p>
          <a:p>
            <a:pPr marL="800100" lvl="1" indent="-342900">
              <a:buFont typeface="Arial" panose="020B0604020202020204" pitchFamily="34" charset="0"/>
              <a:buChar char="•"/>
            </a:pPr>
            <a:r>
              <a:rPr lang="es-ES" sz="2200" smtClean="0"/>
              <a:t>Cercar espectacles</a:t>
            </a:r>
          </a:p>
          <a:p>
            <a:pPr marL="800100" lvl="1" indent="-342900">
              <a:buFont typeface="Arial" panose="020B0604020202020204" pitchFamily="34" charset="0"/>
              <a:buChar char="•"/>
            </a:pPr>
            <a:r>
              <a:rPr lang="es-ES" sz="2200" smtClean="0"/>
              <a:t>Gestionar reserves d’entrades</a:t>
            </a:r>
          </a:p>
          <a:p>
            <a:pPr marL="800100" lvl="1" indent="-342900">
              <a:buFont typeface="Arial" panose="020B0604020202020204" pitchFamily="34" charset="0"/>
              <a:buChar char="•"/>
            </a:pPr>
            <a:r>
              <a:rPr lang="es-ES" sz="2200" smtClean="0"/>
              <a:t>Vendre reserves</a:t>
            </a:r>
          </a:p>
        </p:txBody>
      </p:sp>
      <p:sp>
        <p:nvSpPr>
          <p:cNvPr id="7" name="CuadroTexto 6"/>
          <p:cNvSpPr txBox="1"/>
          <p:nvPr/>
        </p:nvSpPr>
        <p:spPr>
          <a:xfrm>
            <a:off x="672353" y="1366726"/>
            <a:ext cx="2783541" cy="430887"/>
          </a:xfrm>
          <a:prstGeom prst="rect">
            <a:avLst/>
          </a:prstGeom>
          <a:noFill/>
        </p:spPr>
        <p:txBody>
          <a:bodyPr wrap="square" rtlCol="0">
            <a:spAutoFit/>
          </a:bodyPr>
          <a:lstStyle/>
          <a:p>
            <a:pPr>
              <a:spcAft>
                <a:spcPts val="1200"/>
              </a:spcAft>
            </a:pPr>
            <a:r>
              <a:rPr lang="es-ES" sz="2200" b="1" smtClean="0">
                <a:solidFill>
                  <a:srgbClr val="DC3434"/>
                </a:solidFill>
              </a:rPr>
              <a:t>Objectius funcionals</a:t>
            </a:r>
            <a:endParaRPr lang="es-ES" sz="2200" smtClean="0">
              <a:solidFill>
                <a:srgbClr val="DC3434"/>
              </a:solidFill>
            </a:endParaRPr>
          </a:p>
        </p:txBody>
      </p:sp>
      <p:sp>
        <p:nvSpPr>
          <p:cNvPr id="8" name="CuadroTexto 7"/>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865723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2118722" cy="584775"/>
          </a:xfrm>
          <a:prstGeom prst="rect">
            <a:avLst/>
          </a:prstGeom>
          <a:noFill/>
        </p:spPr>
        <p:txBody>
          <a:bodyPr wrap="none" rtlCol="0">
            <a:spAutoFit/>
          </a:bodyPr>
          <a:lstStyle/>
          <a:p>
            <a:r>
              <a:rPr lang="es-ES" sz="3200" b="1" smtClean="0">
                <a:solidFill>
                  <a:schemeClr val="bg1"/>
                </a:solidFill>
              </a:rPr>
              <a:t>Introducció</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Mètodologia</a:t>
            </a:r>
            <a:endParaRPr lang="es-ES" sz="2800" b="1">
              <a:solidFill>
                <a:srgbClr val="800000"/>
              </a:solidFill>
            </a:endParaRPr>
          </a:p>
        </p:txBody>
      </p:sp>
      <p:sp>
        <p:nvSpPr>
          <p:cNvPr id="3" name="CuadroTexto 2"/>
          <p:cNvSpPr txBox="1"/>
          <p:nvPr/>
        </p:nvSpPr>
        <p:spPr>
          <a:xfrm>
            <a:off x="2973438" y="2277890"/>
            <a:ext cx="6245124" cy="240065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s-ES" sz="2200" b="1" smtClean="0">
                <a:solidFill>
                  <a:srgbClr val="800000"/>
                </a:solidFill>
              </a:rPr>
              <a:t>FASE 1</a:t>
            </a:r>
            <a:r>
              <a:rPr lang="es-ES" sz="2200" b="1" smtClean="0"/>
              <a:t>: Pla de treball</a:t>
            </a:r>
            <a:endParaRPr lang="es-ES" sz="2200" b="1"/>
          </a:p>
          <a:p>
            <a:pPr marL="342900" indent="-342900">
              <a:spcAft>
                <a:spcPts val="1200"/>
              </a:spcAft>
              <a:buFont typeface="Arial" panose="020B0604020202020204" pitchFamily="34" charset="0"/>
              <a:buChar char="•"/>
            </a:pPr>
            <a:r>
              <a:rPr lang="es-ES" sz="2200" b="1" smtClean="0">
                <a:solidFill>
                  <a:srgbClr val="800000"/>
                </a:solidFill>
              </a:rPr>
              <a:t>FASE 2</a:t>
            </a:r>
            <a:r>
              <a:rPr lang="es-ES" sz="2200" b="1" smtClean="0"/>
              <a:t>: Especificació i anàlisi de requeriments</a:t>
            </a:r>
            <a:endParaRPr lang="es-ES" sz="2200" b="1"/>
          </a:p>
          <a:p>
            <a:pPr marL="342900" indent="-342900">
              <a:spcAft>
                <a:spcPts val="1200"/>
              </a:spcAft>
              <a:buFont typeface="Arial" panose="020B0604020202020204" pitchFamily="34" charset="0"/>
              <a:buChar char="•"/>
            </a:pPr>
            <a:r>
              <a:rPr lang="es-ES" sz="2200" b="1" smtClean="0">
                <a:solidFill>
                  <a:srgbClr val="800000"/>
                </a:solidFill>
              </a:rPr>
              <a:t>FASE 3</a:t>
            </a:r>
            <a:r>
              <a:rPr lang="es-ES" sz="2200" b="1" smtClean="0"/>
              <a:t>: Disseny i inici d’implementació</a:t>
            </a:r>
            <a:endParaRPr lang="es-ES" sz="2200" b="1"/>
          </a:p>
          <a:p>
            <a:pPr marL="342900" indent="-342900">
              <a:spcAft>
                <a:spcPts val="1200"/>
              </a:spcAft>
              <a:buFont typeface="Arial" panose="020B0604020202020204" pitchFamily="34" charset="0"/>
              <a:buChar char="•"/>
            </a:pPr>
            <a:r>
              <a:rPr lang="es-ES" sz="2200" b="1" smtClean="0">
                <a:solidFill>
                  <a:srgbClr val="800000"/>
                </a:solidFill>
              </a:rPr>
              <a:t>FASE 4</a:t>
            </a:r>
            <a:r>
              <a:rPr lang="es-ES" sz="2200" b="1" smtClean="0"/>
              <a:t>: Implementació I</a:t>
            </a:r>
            <a:endParaRPr lang="es-ES" sz="2200" b="1"/>
          </a:p>
          <a:p>
            <a:pPr marL="342900" indent="-342900">
              <a:spcAft>
                <a:spcPts val="1200"/>
              </a:spcAft>
              <a:buFont typeface="Arial" panose="020B0604020202020204" pitchFamily="34" charset="0"/>
              <a:buChar char="•"/>
            </a:pPr>
            <a:r>
              <a:rPr lang="es-ES" sz="2200" b="1" smtClean="0">
                <a:solidFill>
                  <a:srgbClr val="800000"/>
                </a:solidFill>
              </a:rPr>
              <a:t>FASE 5</a:t>
            </a:r>
            <a:r>
              <a:rPr lang="es-ES" sz="2200" b="1" smtClean="0"/>
              <a:t>: Implementació II, Memòria i Presentació</a:t>
            </a:r>
            <a:endParaRPr lang="es-ES" sz="2200" b="1"/>
          </a:p>
        </p:txBody>
      </p:sp>
      <p:sp>
        <p:nvSpPr>
          <p:cNvPr id="4" name="CuadroTexto 3"/>
          <p:cNvSpPr txBox="1"/>
          <p:nvPr/>
        </p:nvSpPr>
        <p:spPr>
          <a:xfrm>
            <a:off x="575656" y="1396056"/>
            <a:ext cx="9732126" cy="461665"/>
          </a:xfrm>
          <a:prstGeom prst="rect">
            <a:avLst/>
          </a:prstGeom>
          <a:noFill/>
        </p:spPr>
        <p:txBody>
          <a:bodyPr wrap="square" rtlCol="0">
            <a:spAutoFit/>
          </a:bodyPr>
          <a:lstStyle/>
          <a:p>
            <a:pPr marL="342900" indent="-342900">
              <a:buFont typeface="Wingdings" panose="05000000000000000000" pitchFamily="2" charset="2"/>
              <a:buChar char="Ø"/>
            </a:pPr>
            <a:r>
              <a:rPr lang="es-ES" sz="2400" smtClean="0"/>
              <a:t>El projecte s’ha dividit en fases per facilitar la seva implementació</a:t>
            </a:r>
            <a:endParaRPr lang="es-ES" sz="2400"/>
          </a:p>
        </p:txBody>
      </p:sp>
      <p:sp>
        <p:nvSpPr>
          <p:cNvPr id="7" name="CuadroTexto 6"/>
          <p:cNvSpPr txBox="1"/>
          <p:nvPr/>
        </p:nvSpPr>
        <p:spPr>
          <a:xfrm>
            <a:off x="575656" y="5222534"/>
            <a:ext cx="9732126" cy="461665"/>
          </a:xfrm>
          <a:prstGeom prst="rect">
            <a:avLst/>
          </a:prstGeom>
          <a:noFill/>
        </p:spPr>
        <p:txBody>
          <a:bodyPr wrap="square" rtlCol="0">
            <a:spAutoFit/>
          </a:bodyPr>
          <a:lstStyle/>
          <a:p>
            <a:pPr marL="342900" indent="-342900">
              <a:buFont typeface="Wingdings" panose="05000000000000000000" pitchFamily="2" charset="2"/>
              <a:buChar char="Ø"/>
            </a:pPr>
            <a:r>
              <a:rPr lang="es-ES" sz="2400" smtClean="0"/>
              <a:t>Implementació iterativa i incremental dels casos d’ús</a:t>
            </a:r>
            <a:endParaRPr lang="es-ES" sz="2400"/>
          </a:p>
        </p:txBody>
      </p:sp>
      <p:sp>
        <p:nvSpPr>
          <p:cNvPr id="8" name="CuadroTexto 7"/>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2279620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695459"/>
            <a:ext cx="12192000" cy="6162542"/>
          </a:xfrm>
          <a:prstGeom prst="rect">
            <a:avLst/>
          </a:prstGeom>
          <a:gradFill flip="none" rotWithShape="1">
            <a:gsLst>
              <a:gs pos="0">
                <a:schemeClr val="accent3">
                  <a:lumMod val="0"/>
                  <a:lumOff val="100000"/>
                </a:schemeClr>
              </a:gs>
              <a:gs pos="35000">
                <a:schemeClr val="accent3">
                  <a:lumMod val="0"/>
                  <a:lumOff val="100000"/>
                </a:schemeClr>
              </a:gs>
              <a:gs pos="100000">
                <a:schemeClr val="bg1">
                  <a:lumMod val="75000"/>
                </a:schemeClr>
              </a:gs>
            </a:gsLst>
            <a:path path="circle">
              <a:fillToRect l="50000" t="-80000" r="50000" b="180000"/>
            </a:path>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44695" y="51516"/>
            <a:ext cx="2118722" cy="584775"/>
          </a:xfrm>
          <a:prstGeom prst="rect">
            <a:avLst/>
          </a:prstGeom>
          <a:noFill/>
        </p:spPr>
        <p:txBody>
          <a:bodyPr wrap="none" rtlCol="0">
            <a:spAutoFit/>
          </a:bodyPr>
          <a:lstStyle/>
          <a:p>
            <a:r>
              <a:rPr lang="es-ES" sz="3200" b="1" smtClean="0">
                <a:solidFill>
                  <a:schemeClr val="bg1"/>
                </a:solidFill>
              </a:rPr>
              <a:t>Introducció</a:t>
            </a:r>
            <a:endParaRPr lang="es-ES" sz="3200" b="1">
              <a:solidFill>
                <a:schemeClr val="bg1"/>
              </a:solidFill>
            </a:endParaRPr>
          </a:p>
        </p:txBody>
      </p:sp>
      <p:sp>
        <p:nvSpPr>
          <p:cNvPr id="2" name="CuadroTexto 1"/>
          <p:cNvSpPr txBox="1"/>
          <p:nvPr/>
        </p:nvSpPr>
        <p:spPr>
          <a:xfrm>
            <a:off x="415636" y="872837"/>
            <a:ext cx="5680364" cy="523220"/>
          </a:xfrm>
          <a:prstGeom prst="rect">
            <a:avLst/>
          </a:prstGeom>
          <a:noFill/>
        </p:spPr>
        <p:txBody>
          <a:bodyPr wrap="square" rtlCol="0">
            <a:spAutoFit/>
          </a:bodyPr>
          <a:lstStyle/>
          <a:p>
            <a:r>
              <a:rPr lang="es-ES" sz="2800" b="1" smtClean="0">
                <a:solidFill>
                  <a:srgbClr val="800000"/>
                </a:solidFill>
              </a:rPr>
              <a:t>Planificació</a:t>
            </a:r>
            <a:endParaRPr lang="es-ES" sz="2800" b="1">
              <a:solidFill>
                <a:srgbClr val="8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52" y="1396057"/>
            <a:ext cx="10404296" cy="4942860"/>
          </a:xfrm>
          <a:prstGeom prst="rect">
            <a:avLst/>
          </a:prstGeom>
          <a:ln w="25400">
            <a:solidFill>
              <a:schemeClr val="tx1"/>
            </a:solidFill>
          </a:ln>
        </p:spPr>
      </p:pic>
      <p:sp>
        <p:nvSpPr>
          <p:cNvPr id="7" name="CuadroTexto 6"/>
          <p:cNvSpPr txBox="1"/>
          <p:nvPr/>
        </p:nvSpPr>
        <p:spPr>
          <a:xfrm>
            <a:off x="10194126" y="76916"/>
            <a:ext cx="1872051" cy="553998"/>
          </a:xfrm>
          <a:prstGeom prst="rect">
            <a:avLst/>
          </a:prstGeom>
          <a:noFill/>
        </p:spPr>
        <p:txBody>
          <a:bodyPr wrap="none" rtlCol="0">
            <a:spAutoFit/>
          </a:bodyPr>
          <a:lstStyle/>
          <a:p>
            <a:pPr algn="r"/>
            <a:r>
              <a:rPr lang="es-ES" sz="1600" b="1" smtClean="0"/>
              <a:t>Projecte Espectaclia</a:t>
            </a:r>
          </a:p>
          <a:p>
            <a:pPr algn="r"/>
            <a:r>
              <a:rPr lang="es-ES" sz="1400" smtClean="0"/>
              <a:t>TFC - J2EE</a:t>
            </a:r>
            <a:endParaRPr lang="es-ES" sz="1400"/>
          </a:p>
        </p:txBody>
      </p:sp>
    </p:spTree>
    <p:extLst>
      <p:ext uri="{BB962C8B-B14F-4D97-AF65-F5344CB8AC3E}">
        <p14:creationId xmlns:p14="http://schemas.microsoft.com/office/powerpoint/2010/main" val="3609834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ángulo 4"/>
          <p:cNvSpPr/>
          <p:nvPr/>
        </p:nvSpPr>
        <p:spPr>
          <a:xfrm>
            <a:off x="0" y="2125941"/>
            <a:ext cx="12192000" cy="28302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ítulo 6"/>
          <p:cNvSpPr>
            <a:spLocks noGrp="1"/>
          </p:cNvSpPr>
          <p:nvPr>
            <p:ph type="ctrTitle"/>
          </p:nvPr>
        </p:nvSpPr>
        <p:spPr>
          <a:xfrm>
            <a:off x="0" y="2924536"/>
            <a:ext cx="12192000" cy="1233054"/>
          </a:xfrm>
        </p:spPr>
        <p:txBody>
          <a:bodyPr>
            <a:noAutofit/>
          </a:bodyPr>
          <a:lstStyle/>
          <a:p>
            <a:r>
              <a:rPr lang="es-ES" sz="8000" b="1" smtClean="0">
                <a:solidFill>
                  <a:schemeClr val="bg1"/>
                </a:solidFill>
              </a:rPr>
              <a:t>Anàlisi funcional i disseny</a:t>
            </a:r>
            <a:endParaRPr lang="es-ES" sz="8000" b="1">
              <a:solidFill>
                <a:schemeClr val="bg1"/>
              </a:solidFill>
            </a:endParaRPr>
          </a:p>
        </p:txBody>
      </p:sp>
    </p:spTree>
    <p:extLst>
      <p:ext uri="{BB962C8B-B14F-4D97-AF65-F5344CB8AC3E}">
        <p14:creationId xmlns:p14="http://schemas.microsoft.com/office/powerpoint/2010/main" val="4061129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2839</Words>
  <Application>Microsoft Office PowerPoint</Application>
  <PresentationFormat>Panorámica</PresentationFormat>
  <Paragraphs>318</Paragraphs>
  <Slides>21</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Wingdings</vt:lpstr>
      <vt:lpstr>Tema de Office</vt:lpstr>
      <vt:lpstr>Projecte Espectaclia  TFC – Àrea J2EE Enginyeria Tècnica en Informàtica de Gestió (ETIG)</vt:lpstr>
      <vt:lpstr>Presentación de PowerPoint</vt:lpstr>
      <vt:lpstr>Presentació</vt:lpstr>
      <vt:lpstr>Presentación de PowerPoint</vt:lpstr>
      <vt:lpstr>Presentación de PowerPoint</vt:lpstr>
      <vt:lpstr>Presentación de PowerPoint</vt:lpstr>
      <vt:lpstr>Presentación de PowerPoint</vt:lpstr>
      <vt:lpstr>Presentación de PowerPoint</vt:lpstr>
      <vt:lpstr>Anàlisi funcional i disseny</vt:lpstr>
      <vt:lpstr>Presentación de PowerPoint</vt:lpstr>
      <vt:lpstr>Presentación de PowerPoint</vt:lpstr>
      <vt:lpstr>Presentación de PowerPoint</vt:lpstr>
      <vt:lpstr>Presentación de PowerPoint</vt:lpstr>
      <vt:lpstr>Arquitectura i tecnologies</vt:lpstr>
      <vt:lpstr>Presentación de PowerPoint</vt:lpstr>
      <vt:lpstr>Presentación de PowerPoint</vt:lpstr>
      <vt:lpstr>Presentación de PowerPoint</vt:lpstr>
      <vt:lpstr>Conclusions</vt:lpstr>
      <vt:lpstr>Presentación de PowerPoint</vt:lpstr>
      <vt:lpstr>Presentación de PowerPoint</vt:lpstr>
      <vt:lpstr>FI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TFC Àrea J2EE</dc:title>
  <dc:creator>Héctor Paredes Tomás</dc:creator>
  <cp:lastModifiedBy>Héctor Paredes Tomás</cp:lastModifiedBy>
  <cp:revision>55</cp:revision>
  <dcterms:created xsi:type="dcterms:W3CDTF">2016-01-09T16:01:42Z</dcterms:created>
  <dcterms:modified xsi:type="dcterms:W3CDTF">2016-01-11T17:52:30Z</dcterms:modified>
</cp:coreProperties>
</file>