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g" ContentType="image/jpeg"/>
  <Override PartName="/ppt/media/image6.jpg" ContentType="image/jpeg"/>
  <Override PartName="/ppt/media/image7.jpg" ContentType="image/jpeg"/>
  <Override PartName="/ppt/media/image13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00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BA91-72B3-4534-827F-1F946116635B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FBC3-4936-4772-95DE-9C9745BFA67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8875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9872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44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44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44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44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5FBC3-4936-4772-95DE-9C9745BFA674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244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953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062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06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044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433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138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998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61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932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478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553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9A44A-3842-474A-B951-4D83D98307D2}" type="datetimeFigureOut">
              <a:rPr lang="ca-ES" smtClean="0"/>
              <a:t>03/01/2016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CEFF-675B-417B-975A-7DCFAA46F59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075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file:///E:\DOCUME~1\Pictures\_\public\_OneVoice\3CrossIndustrie\mySAP_Technology\lr_01_1213a.htm" TargetMode="Externa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98" y="116632"/>
            <a:ext cx="5256584" cy="3240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ca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Carlos Cabello Martin</a:t>
            </a: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Treball final de carrera</a:t>
            </a: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Enginyeria Tècnica Informàtica de Gestió</a:t>
            </a: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UOC</a:t>
            </a:r>
          </a:p>
          <a:p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Consultor: Bartomeu Antich Luque</a:t>
            </a:r>
          </a:p>
          <a:p>
            <a:r>
              <a:rPr lang="ca-ES" dirty="0" smtClean="0">
                <a:latin typeface="Arial" panose="020B0604020202020204" pitchFamily="34" charset="0"/>
                <a:cs typeface="Arial" panose="020B0604020202020204" pitchFamily="34" charset="0"/>
              </a:rPr>
              <a:t>01/2016</a:t>
            </a:r>
          </a:p>
          <a:p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555398" y="116632"/>
            <a:ext cx="3456384" cy="3240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38" y="116632"/>
            <a:ext cx="2533650" cy="14427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54798" y="3501008"/>
            <a:ext cx="88096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TFC – MAGATZEM DE DADES</a:t>
            </a:r>
            <a:endParaRPr lang="ca-ES" sz="22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4798" y="4077072"/>
            <a:ext cx="8809690" cy="25202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ca-ES" sz="2400" b="1" dirty="0" smtClean="0">
              <a:solidFill>
                <a:schemeClr val="tx2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endParaRPr lang="ca-ES" sz="2400" b="1" dirty="0">
              <a:solidFill>
                <a:schemeClr val="tx2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algn="ctr"/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MOBILITAT </a:t>
            </a:r>
            <a:r>
              <a:rPr lang="ca-E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D’ESTUDIANTS ERASMUS</a:t>
            </a:r>
          </a:p>
        </p:txBody>
      </p:sp>
    </p:spTree>
    <p:extLst>
      <p:ext uri="{BB962C8B-B14F-4D97-AF65-F5344CB8AC3E}">
        <p14:creationId xmlns:p14="http://schemas.microsoft.com/office/powerpoint/2010/main" val="580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2400" y="128408"/>
            <a:ext cx="4889500" cy="1784350"/>
          </a:xfrm>
          <a:prstGeom prst="rect">
            <a:avLst/>
          </a:prstGeom>
          <a:solidFill>
            <a:srgbClr val="446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altLang="es-E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01613"/>
            <a:ext cx="4170362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ES" dirty="0" err="1" smtClean="0">
                <a:solidFill>
                  <a:schemeClr val="bg1"/>
                </a:solidFill>
              </a:rPr>
              <a:t>Continguts</a:t>
            </a:r>
            <a:endParaRPr lang="en-US" altLang="es-ES" dirty="0" smtClean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408"/>
            <a:ext cx="1971675" cy="231457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974850"/>
            <a:ext cx="1973263" cy="4719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s-ES" sz="1400" i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68425" y="2714625"/>
            <a:ext cx="1530350" cy="1530350"/>
            <a:chOff x="862" y="1678"/>
            <a:chExt cx="964" cy="96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678"/>
              <a:ext cx="96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62" y="1678"/>
              <a:ext cx="964" cy="964"/>
            </a:xfrm>
            <a:prstGeom prst="ellipse">
              <a:avLst/>
            </a:prstGeom>
            <a:noFill/>
            <a:ln w="28575" algn="ctr">
              <a:solidFill>
                <a:srgbClr val="29292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400" i="1"/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960688" y="2714625"/>
            <a:ext cx="5006975" cy="406400"/>
            <a:chOff x="1873" y="1501"/>
            <a:chExt cx="3154" cy="256"/>
          </a:xfrm>
          <a:solidFill>
            <a:srgbClr val="DDDDDD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873" y="1501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H="1">
              <a:off x="2013" y="1501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13" y="1542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Anàlisi</a:t>
              </a:r>
              <a:r>
                <a:rPr lang="en-US" altLang="es-ES" sz="1400" b="1" dirty="0">
                  <a:ea typeface="ヒラギノ角ゴ Pro W3" pitchFamily="1" charset="-128"/>
                </a:rPr>
                <a:t> </a:t>
              </a:r>
              <a:r>
                <a:rPr lang="en-US" altLang="es-ES" sz="1400" b="1" dirty="0" err="1" smtClean="0">
                  <a:ea typeface="ヒラギノ角ゴ Pro W3" pitchFamily="1" charset="-128"/>
                </a:rPr>
                <a:t>preliminar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960688" y="3287713"/>
            <a:ext cx="5006975" cy="406400"/>
            <a:chOff x="1873" y="1848"/>
            <a:chExt cx="3154" cy="256"/>
          </a:xfrm>
          <a:solidFill>
            <a:srgbClr val="DDDDDD"/>
          </a:solidFill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873" y="1848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 flipH="1">
              <a:off x="2013" y="1848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13" y="1889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Elaboració</a:t>
              </a:r>
              <a:r>
                <a:rPr lang="en-US" altLang="es-ES" sz="1400" b="1" dirty="0">
                  <a:ea typeface="ヒラギノ角ゴ Pro W3" pitchFamily="1" charset="-128"/>
                </a:rPr>
                <a:t> del model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960688" y="3817938"/>
            <a:ext cx="5006975" cy="406400"/>
            <a:chOff x="1873" y="2457"/>
            <a:chExt cx="3154" cy="256"/>
          </a:xfrm>
          <a:solidFill>
            <a:srgbClr val="F0AB00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1400" b="1" dirty="0" smtClean="0">
                  <a:ea typeface="ヒラギノ角ゴ Pro W3" pitchFamily="1" charset="-128"/>
                </a:rPr>
                <a:t>Procés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ETL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960688" y="4378325"/>
            <a:ext cx="5006975" cy="406400"/>
            <a:chOff x="1873" y="2457"/>
            <a:chExt cx="3154" cy="256"/>
          </a:xfrm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Explotació</a:t>
              </a:r>
              <a:r>
                <a:rPr lang="en-US" altLang="es-ES" sz="1400" b="1" dirty="0">
                  <a:ea typeface="ヒラギノ角ゴ Pro W3" pitchFamily="1" charset="-128"/>
                </a:rPr>
                <a:t> de la </a:t>
              </a:r>
              <a:r>
                <a:rPr lang="en-US" altLang="es-ES" sz="1400" b="1" dirty="0" err="1">
                  <a:ea typeface="ヒラギノ角ゴ Pro W3" pitchFamily="1" charset="-128"/>
                </a:rPr>
                <a:t>informació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2960688" y="4941168"/>
            <a:ext cx="5006975" cy="406400"/>
            <a:chOff x="1873" y="2457"/>
            <a:chExt cx="3154" cy="256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smtClean="0">
                  <a:ea typeface="ヒラギノ角ゴ Pro W3" pitchFamily="1" charset="-128"/>
                </a:rPr>
                <a:t>Conclusions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Procés ETL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Càrrega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dades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(I):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268760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Fase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I: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Càrrega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mestres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amb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tractament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(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Validant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integritat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dels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camps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i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les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)</a:t>
            </a: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Fase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II: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Càrrega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transaccionals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sense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tractament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(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Validant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integritat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dels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camps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)</a:t>
            </a: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9712" y="2132856"/>
            <a:ext cx="5472608" cy="194421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9713" y="4941168"/>
            <a:ext cx="4320480" cy="1800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Procés ETL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Càrrega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dades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(II):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196752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ca-ES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ca-ES" altLang="es-ES" sz="1600" dirty="0" smtClean="0">
                <a:solidFill>
                  <a:srgbClr val="4D4D4D"/>
                </a:solidFill>
                <a:latin typeface="Arial Black" pitchFamily="34" charset="0"/>
              </a:rPr>
              <a:t>Fase </a:t>
            </a:r>
            <a:r>
              <a:rPr lang="ca-ES" altLang="es-ES" sz="1600" dirty="0" smtClean="0">
                <a:solidFill>
                  <a:srgbClr val="4D4D4D"/>
                </a:solidFill>
                <a:latin typeface="Arial Black" pitchFamily="34" charset="0"/>
              </a:rPr>
              <a:t>III: Càrrega de dades transaccionals amb tractament  (Validant integritat dels camps i de les dades</a:t>
            </a:r>
            <a:r>
              <a:rPr lang="ca-ES" altLang="es-ES" sz="1600" dirty="0" smtClean="0">
                <a:solidFill>
                  <a:srgbClr val="4D4D4D"/>
                </a:solidFill>
                <a:latin typeface="Arial Black" pitchFamily="34" charset="0"/>
              </a:rPr>
              <a:t>)</a:t>
            </a:r>
            <a:endParaRPr lang="ca-ES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ca-ES" altLang="es-ES" sz="1600" dirty="0" smtClean="0">
                <a:solidFill>
                  <a:srgbClr val="4D4D4D"/>
                </a:solidFill>
                <a:latin typeface="Arial Black" pitchFamily="34" charset="0"/>
              </a:rPr>
              <a:t>Fase IV: Càrrega de dades al cub (Substituint, si és necessari valors per codis</a:t>
            </a:r>
            <a:r>
              <a:rPr lang="ca-ES" altLang="es-ES" sz="1600" dirty="0" smtClean="0">
                <a:solidFill>
                  <a:srgbClr val="4D4D4D"/>
                </a:solidFill>
                <a:latin typeface="Arial Black" pitchFamily="34" charset="0"/>
              </a:rPr>
              <a:t>)</a:t>
            </a:r>
            <a:endParaRPr lang="ca-ES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3420" y="2060848"/>
            <a:ext cx="4582795" cy="202311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3421" y="4869160"/>
            <a:ext cx="5158859" cy="189563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Procés ETL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Càrrega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dades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(III):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196752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Fase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V: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Automatització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les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càrregues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per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mitjà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i="1" dirty="0" smtClean="0">
                <a:solidFill>
                  <a:srgbClr val="4D4D4D"/>
                </a:solidFill>
                <a:latin typeface="Arial Black" pitchFamily="34" charset="0"/>
              </a:rPr>
              <a:t>Jobs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,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amb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possibilitat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fer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càrregues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programades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i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periòdiques</a:t>
            </a: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28114"/>
            <a:ext cx="4104456" cy="16561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280241"/>
            <a:ext cx="5108575" cy="201422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13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287351"/>
            <a:ext cx="4808855" cy="216598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Procés ETL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Gestió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d’errors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518791"/>
            <a:ext cx="7740352" cy="407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Controlem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els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errors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en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la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càrrega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i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transformació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del model. 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Aquests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s’emmagatzemen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a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una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taula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5832648" cy="33843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4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2400" y="128408"/>
            <a:ext cx="4889500" cy="1784350"/>
          </a:xfrm>
          <a:prstGeom prst="rect">
            <a:avLst/>
          </a:prstGeom>
          <a:solidFill>
            <a:srgbClr val="446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altLang="es-E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01613"/>
            <a:ext cx="4170362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ES" dirty="0" err="1" smtClean="0">
                <a:solidFill>
                  <a:schemeClr val="bg1"/>
                </a:solidFill>
              </a:rPr>
              <a:t>Continguts</a:t>
            </a:r>
            <a:endParaRPr lang="en-US" altLang="es-ES" dirty="0" smtClean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408"/>
            <a:ext cx="1971675" cy="231457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974850"/>
            <a:ext cx="1973263" cy="4719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s-ES" sz="1400" i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68425" y="2714625"/>
            <a:ext cx="1530350" cy="1530350"/>
            <a:chOff x="862" y="1678"/>
            <a:chExt cx="964" cy="96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678"/>
              <a:ext cx="96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62" y="1678"/>
              <a:ext cx="964" cy="964"/>
            </a:xfrm>
            <a:prstGeom prst="ellipse">
              <a:avLst/>
            </a:prstGeom>
            <a:noFill/>
            <a:ln w="28575" algn="ctr">
              <a:solidFill>
                <a:srgbClr val="29292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400" i="1"/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960688" y="2714625"/>
            <a:ext cx="5006975" cy="406400"/>
            <a:chOff x="1873" y="1501"/>
            <a:chExt cx="3154" cy="256"/>
          </a:xfrm>
          <a:solidFill>
            <a:srgbClr val="DDDDDD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873" y="1501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H="1">
              <a:off x="2013" y="1501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13" y="1542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Anàlisi</a:t>
              </a:r>
              <a:r>
                <a:rPr lang="en-US" altLang="es-ES" sz="1400" b="1" dirty="0">
                  <a:ea typeface="ヒラギノ角ゴ Pro W3" pitchFamily="1" charset="-128"/>
                </a:rPr>
                <a:t> </a:t>
              </a:r>
              <a:r>
                <a:rPr lang="en-US" altLang="es-ES" sz="1400" b="1" dirty="0" err="1">
                  <a:ea typeface="ヒラギノ角ゴ Pro W3" pitchFamily="1" charset="-128"/>
                </a:rPr>
                <a:t>preliminar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960688" y="3287713"/>
            <a:ext cx="5006975" cy="406400"/>
            <a:chOff x="1873" y="1848"/>
            <a:chExt cx="3154" cy="256"/>
          </a:xfrm>
          <a:solidFill>
            <a:srgbClr val="DDDDDD"/>
          </a:solidFill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873" y="1848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 flipH="1">
              <a:off x="2013" y="1848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13" y="1889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Elaboració</a:t>
              </a:r>
              <a:r>
                <a:rPr lang="en-US" altLang="es-ES" sz="1400" b="1" dirty="0">
                  <a:ea typeface="ヒラギノ角ゴ Pro W3" pitchFamily="1" charset="-128"/>
                </a:rPr>
                <a:t> del model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960688" y="3817938"/>
            <a:ext cx="5006975" cy="406400"/>
            <a:chOff x="1873" y="2457"/>
            <a:chExt cx="3154" cy="256"/>
          </a:xfrm>
          <a:solidFill>
            <a:srgbClr val="DDDDDD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1400" b="1" dirty="0" smtClean="0">
                  <a:ea typeface="ヒラギノ角ゴ Pro W3" pitchFamily="1" charset="-128"/>
                </a:rPr>
                <a:t>Procés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ETL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960688" y="4378325"/>
            <a:ext cx="5006975" cy="406400"/>
            <a:chOff x="1873" y="2457"/>
            <a:chExt cx="3154" cy="256"/>
          </a:xfrm>
          <a:solidFill>
            <a:srgbClr val="F0AB00"/>
          </a:solidFill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Explotació</a:t>
              </a:r>
              <a:r>
                <a:rPr lang="en-US" altLang="es-ES" sz="1400" b="1" dirty="0">
                  <a:ea typeface="ヒラギノ角ゴ Pro W3" pitchFamily="1" charset="-128"/>
                </a:rPr>
                <a:t> de la </a:t>
              </a:r>
              <a:r>
                <a:rPr lang="en-US" altLang="es-ES" sz="1400" b="1" dirty="0" err="1">
                  <a:ea typeface="ヒラギノ角ゴ Pro W3" pitchFamily="1" charset="-128"/>
                </a:rPr>
                <a:t>informació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2960688" y="4941168"/>
            <a:ext cx="5006975" cy="406400"/>
            <a:chOff x="1873" y="2457"/>
            <a:chExt cx="3154" cy="256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smtClean="0">
                  <a:ea typeface="ヒラギノ角ゴ Pro W3" pitchFamily="1" charset="-128"/>
                </a:rPr>
                <a:t>Conclusions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Explotació de la informació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Llistat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d’informes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196752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75656" y="1556792"/>
            <a:ext cx="7452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Top 10 Universitats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emissores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Top 10 Universitats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Receptores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Estudiants per nacionalitat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(%)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Estudiants per àrea de coneixement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(%)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Evolució comparativa d'estudiants per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Curs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Edat mitjana d'estudiants per nacionalitat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emissora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Edat mitjana d'estudiants per nacionalitat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receptora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Mitjana de beques per nacionalitat </a:t>
            </a: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emissora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>
                <a:solidFill>
                  <a:srgbClr val="4D4D4D"/>
                </a:solidFill>
                <a:latin typeface="Arial Black" panose="020B0A04020102020204" pitchFamily="34" charset="0"/>
              </a:rPr>
              <a:t>Mitjana de beques per nacionalitat receptora</a:t>
            </a:r>
          </a:p>
        </p:txBody>
      </p:sp>
    </p:spTree>
    <p:extLst>
      <p:ext uri="{BB962C8B-B14F-4D97-AF65-F5344CB8AC3E}">
        <p14:creationId xmlns:p14="http://schemas.microsoft.com/office/powerpoint/2010/main" val="10185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>
                <a:latin typeface="Arial Black" panose="020B0A04020102020204" pitchFamily="34" charset="0"/>
                <a:cs typeface="Arial" panose="020B0604020202020204" pitchFamily="34" charset="0"/>
              </a:rPr>
              <a:t>Explotació de la informació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Visualització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196752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1484784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Els informes es poden veure de dues maneres: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88840"/>
            <a:ext cx="2176780" cy="248856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645024"/>
            <a:ext cx="4389120" cy="264668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7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2400" y="128408"/>
            <a:ext cx="4889500" cy="1784350"/>
          </a:xfrm>
          <a:prstGeom prst="rect">
            <a:avLst/>
          </a:prstGeom>
          <a:solidFill>
            <a:srgbClr val="446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altLang="es-E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01613"/>
            <a:ext cx="4170362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ES" dirty="0" err="1" smtClean="0">
                <a:solidFill>
                  <a:schemeClr val="bg1"/>
                </a:solidFill>
              </a:rPr>
              <a:t>Continguts</a:t>
            </a:r>
            <a:endParaRPr lang="en-US" altLang="es-ES" dirty="0" smtClean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408"/>
            <a:ext cx="1971675" cy="231457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974850"/>
            <a:ext cx="1973263" cy="4719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s-ES" sz="1400" i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68425" y="2714625"/>
            <a:ext cx="1530350" cy="1530350"/>
            <a:chOff x="862" y="1678"/>
            <a:chExt cx="964" cy="96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678"/>
              <a:ext cx="96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62" y="1678"/>
              <a:ext cx="964" cy="964"/>
            </a:xfrm>
            <a:prstGeom prst="ellipse">
              <a:avLst/>
            </a:prstGeom>
            <a:noFill/>
            <a:ln w="28575" algn="ctr">
              <a:solidFill>
                <a:srgbClr val="29292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400" i="1"/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960688" y="2714625"/>
            <a:ext cx="5006975" cy="406400"/>
            <a:chOff x="1873" y="1501"/>
            <a:chExt cx="3154" cy="256"/>
          </a:xfrm>
          <a:solidFill>
            <a:srgbClr val="DDDDDD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873" y="1501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H="1">
              <a:off x="2013" y="1501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13" y="1542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Anàlisi</a:t>
              </a:r>
              <a:r>
                <a:rPr lang="en-US" altLang="es-ES" sz="1400" b="1" dirty="0">
                  <a:ea typeface="ヒラギノ角ゴ Pro W3" pitchFamily="1" charset="-128"/>
                </a:rPr>
                <a:t> </a:t>
              </a:r>
              <a:r>
                <a:rPr lang="en-US" altLang="es-ES" sz="1400" b="1" dirty="0" err="1">
                  <a:ea typeface="ヒラギノ角ゴ Pro W3" pitchFamily="1" charset="-128"/>
                </a:rPr>
                <a:t>preliminar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960688" y="3287713"/>
            <a:ext cx="5006975" cy="406400"/>
            <a:chOff x="1873" y="1848"/>
            <a:chExt cx="3154" cy="256"/>
          </a:xfrm>
          <a:solidFill>
            <a:srgbClr val="DDDDDD"/>
          </a:solidFill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873" y="1848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 flipH="1">
              <a:off x="2013" y="1848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13" y="1889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Elaboració</a:t>
              </a:r>
              <a:r>
                <a:rPr lang="en-US" altLang="es-ES" sz="1400" b="1" dirty="0">
                  <a:ea typeface="ヒラギノ角ゴ Pro W3" pitchFamily="1" charset="-128"/>
                </a:rPr>
                <a:t> del model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960688" y="3817938"/>
            <a:ext cx="5006975" cy="406400"/>
            <a:chOff x="1873" y="2457"/>
            <a:chExt cx="3154" cy="256"/>
          </a:xfrm>
          <a:solidFill>
            <a:srgbClr val="DDDDDD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1400" b="1" dirty="0" smtClean="0">
                  <a:ea typeface="ヒラギノ角ゴ Pro W3" pitchFamily="1" charset="-128"/>
                </a:rPr>
                <a:t>Procés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ETL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960688" y="4378325"/>
            <a:ext cx="5006975" cy="406400"/>
            <a:chOff x="1873" y="2457"/>
            <a:chExt cx="3154" cy="256"/>
          </a:xfrm>
          <a:solidFill>
            <a:srgbClr val="DDDDDD"/>
          </a:solidFill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err="1" smtClean="0">
                  <a:ea typeface="ヒラギノ角ゴ Pro W3" pitchFamily="1" charset="-128"/>
                </a:rPr>
                <a:t>Explotació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de la </a:t>
              </a:r>
              <a:r>
                <a:rPr lang="en-US" altLang="es-ES" sz="1400" b="1" dirty="0" err="1">
                  <a:ea typeface="ヒラギノ角ゴ Pro W3" pitchFamily="1" charset="-128"/>
                </a:rPr>
                <a:t>informació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2960688" y="4941168"/>
            <a:ext cx="5006975" cy="406400"/>
            <a:chOff x="1873" y="2457"/>
            <a:chExt cx="3154" cy="256"/>
          </a:xfrm>
          <a:solidFill>
            <a:srgbClr val="F0AB00"/>
          </a:solidFill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smtClean="0">
                  <a:ea typeface="ヒラギノ角ゴ Pro W3" pitchFamily="1" charset="-128"/>
                </a:rPr>
                <a:t>Conclusions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7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Conclusions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85000"/>
              </a:lnSpc>
              <a:buClr>
                <a:schemeClr val="bg1"/>
              </a:buClr>
              <a:buSzPct val="25000"/>
            </a:pP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196752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91680" y="1484784"/>
            <a:ext cx="7452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Enunciat amb poca informació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Dades poc consistents. Alta Complexitat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Anàlisi preliminar amb modificacions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Model relacional i multidimensional amb modificacions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Informes poc treballats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Important adaptabilitat, com a la vida real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dirty="0" smtClean="0">
                <a:solidFill>
                  <a:srgbClr val="4D4D4D"/>
                </a:solidFill>
                <a:latin typeface="Arial Black" panose="020B0A04020102020204" pitchFamily="34" charset="0"/>
              </a:rPr>
              <a:t>Gran treball de recerca i desenvolupament</a:t>
            </a: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a-ES" dirty="0" smtClean="0">
              <a:solidFill>
                <a:srgbClr val="4D4D4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2400" y="128408"/>
            <a:ext cx="4889500" cy="1784350"/>
          </a:xfrm>
          <a:prstGeom prst="rect">
            <a:avLst/>
          </a:prstGeom>
          <a:solidFill>
            <a:srgbClr val="446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altLang="es-E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01613"/>
            <a:ext cx="4170362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ES" dirty="0" err="1" smtClean="0">
                <a:solidFill>
                  <a:schemeClr val="bg1"/>
                </a:solidFill>
              </a:rPr>
              <a:t>Continguts</a:t>
            </a:r>
            <a:endParaRPr lang="en-US" altLang="es-ES" dirty="0" smtClean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408"/>
            <a:ext cx="1971675" cy="231457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974850"/>
            <a:ext cx="1973263" cy="4719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s-ES" sz="1400" i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68425" y="2714625"/>
            <a:ext cx="1530350" cy="1530350"/>
            <a:chOff x="862" y="1678"/>
            <a:chExt cx="964" cy="96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678"/>
              <a:ext cx="96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62" y="1678"/>
              <a:ext cx="964" cy="964"/>
            </a:xfrm>
            <a:prstGeom prst="ellipse">
              <a:avLst/>
            </a:prstGeom>
            <a:noFill/>
            <a:ln w="28575" algn="ctr">
              <a:solidFill>
                <a:srgbClr val="29292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400" i="1"/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960688" y="2714625"/>
            <a:ext cx="5006975" cy="406400"/>
            <a:chOff x="1873" y="1501"/>
            <a:chExt cx="3154" cy="256"/>
          </a:xfrm>
          <a:solidFill>
            <a:srgbClr val="DDDDDD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873" y="1501"/>
              <a:ext cx="256" cy="256"/>
            </a:xfrm>
            <a:prstGeom prst="ellipse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H="1">
              <a:off x="2013" y="1501"/>
              <a:ext cx="3014" cy="256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13" y="1542"/>
              <a:ext cx="2989" cy="167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 smtClean="0">
                  <a:ea typeface="ヒラギノ角ゴ Pro W3" pitchFamily="1" charset="-128"/>
                </a:rPr>
                <a:t>Anàlisi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</a:t>
              </a:r>
              <a:r>
                <a:rPr lang="en-US" altLang="es-ES" sz="1400" b="1" dirty="0" err="1" smtClean="0">
                  <a:ea typeface="ヒラギノ角ゴ Pro W3" pitchFamily="1" charset="-128"/>
                </a:rPr>
                <a:t>preliminar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960688" y="3287713"/>
            <a:ext cx="5006975" cy="406400"/>
            <a:chOff x="1873" y="1848"/>
            <a:chExt cx="3154" cy="256"/>
          </a:xfrm>
          <a:solidFill>
            <a:srgbClr val="DDDDDD"/>
          </a:solidFill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873" y="1848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 flipH="1">
              <a:off x="2013" y="1848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13" y="1889"/>
              <a:ext cx="2989" cy="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 smtClean="0">
                  <a:ea typeface="ヒラギノ角ゴ Pro W3" pitchFamily="1" charset="-128"/>
                </a:rPr>
                <a:t>Elaboració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del model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960688" y="3817938"/>
            <a:ext cx="5006975" cy="406400"/>
            <a:chOff x="1873" y="2457"/>
            <a:chExt cx="3154" cy="256"/>
          </a:xfrm>
          <a:solidFill>
            <a:srgbClr val="DDDDDD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1400" b="1" dirty="0" smtClean="0">
                  <a:ea typeface="ヒラギノ角ゴ Pro W3" pitchFamily="1" charset="-128"/>
                </a:rPr>
                <a:t>Procés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ETL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960688" y="4378325"/>
            <a:ext cx="5006975" cy="406400"/>
            <a:chOff x="1873" y="2457"/>
            <a:chExt cx="3154" cy="256"/>
          </a:xfrm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err="1" smtClean="0">
                  <a:ea typeface="ヒラギノ角ゴ Pro W3" pitchFamily="1" charset="-128"/>
                </a:rPr>
                <a:t>Explotació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de la </a:t>
              </a:r>
              <a:r>
                <a:rPr lang="en-US" altLang="es-ES" sz="1400" b="1" dirty="0" err="1" smtClean="0">
                  <a:ea typeface="ヒラギノ角ゴ Pro W3" pitchFamily="1" charset="-128"/>
                </a:rPr>
                <a:t>informació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2960688" y="4941168"/>
            <a:ext cx="5006975" cy="406400"/>
            <a:chOff x="1873" y="2457"/>
            <a:chExt cx="3154" cy="256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smtClean="0">
                  <a:ea typeface="ヒラギノ角ゴ Pro W3" pitchFamily="1" charset="-128"/>
                </a:rPr>
                <a:t>Conclusions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7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Anàlisi preliminar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Introducció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662807"/>
            <a:ext cx="7740352" cy="500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Erasmus (</a:t>
            </a:r>
            <a:r>
              <a:rPr lang="ca-ES" sz="1800" b="1" i="1" dirty="0" err="1"/>
              <a:t>E</a:t>
            </a:r>
            <a:r>
              <a:rPr lang="ca-ES" sz="1800" i="1" dirty="0" err="1"/>
              <a:t>u</a:t>
            </a:r>
            <a:r>
              <a:rPr lang="ca-ES" sz="1800" b="1" i="1" dirty="0" err="1"/>
              <a:t>R</a:t>
            </a:r>
            <a:r>
              <a:rPr lang="ca-ES" sz="1800" i="1" dirty="0" err="1"/>
              <a:t>opean</a:t>
            </a:r>
            <a:r>
              <a:rPr lang="ca-ES" sz="1800" i="1" dirty="0"/>
              <a:t> </a:t>
            </a:r>
            <a:r>
              <a:rPr lang="ca-ES" sz="1800" i="1" dirty="0" err="1"/>
              <a:t>Community</a:t>
            </a:r>
            <a:r>
              <a:rPr lang="ca-ES" sz="1800" i="1" dirty="0"/>
              <a:t> </a:t>
            </a:r>
            <a:r>
              <a:rPr lang="ca-ES" sz="1800" b="1" i="1" dirty="0" err="1"/>
              <a:t>A</a:t>
            </a:r>
            <a:r>
              <a:rPr lang="ca-ES" sz="1800" i="1" dirty="0" err="1"/>
              <a:t>ction</a:t>
            </a:r>
            <a:r>
              <a:rPr lang="ca-ES" sz="1800" i="1" dirty="0"/>
              <a:t> </a:t>
            </a:r>
            <a:r>
              <a:rPr lang="ca-ES" sz="1800" b="1" i="1" dirty="0" err="1"/>
              <a:t>S</a:t>
            </a:r>
            <a:r>
              <a:rPr lang="ca-ES" sz="1800" i="1" dirty="0" err="1"/>
              <a:t>cheme</a:t>
            </a:r>
            <a:r>
              <a:rPr lang="ca-ES" sz="1800" i="1" dirty="0"/>
              <a:t> for </a:t>
            </a:r>
            <a:r>
              <a:rPr lang="ca-ES" sz="1800" i="1" dirty="0" err="1"/>
              <a:t>the</a:t>
            </a:r>
            <a:r>
              <a:rPr lang="ca-ES" sz="1800" i="1" dirty="0"/>
              <a:t> </a:t>
            </a:r>
            <a:r>
              <a:rPr lang="ca-ES" sz="1800" b="1" i="1" dirty="0" err="1"/>
              <a:t>M</a:t>
            </a:r>
            <a:r>
              <a:rPr lang="ca-ES" sz="1800" i="1" dirty="0" err="1"/>
              <a:t>obility</a:t>
            </a:r>
            <a:r>
              <a:rPr lang="ca-ES" sz="1800" i="1" dirty="0"/>
              <a:t> of </a:t>
            </a:r>
            <a:r>
              <a:rPr lang="ca-ES" sz="1800" b="1" i="1" dirty="0"/>
              <a:t>U</a:t>
            </a:r>
            <a:r>
              <a:rPr lang="ca-ES" sz="1800" i="1" dirty="0"/>
              <a:t>niversity </a:t>
            </a:r>
            <a:r>
              <a:rPr lang="ca-ES" sz="1800" b="1" i="1" dirty="0" err="1"/>
              <a:t>S</a:t>
            </a:r>
            <a:r>
              <a:rPr lang="ca-ES" sz="1800" i="1" dirty="0" err="1"/>
              <a:t>tudents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)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buClr>
                <a:srgbClr val="009900"/>
              </a:buClr>
              <a:buNone/>
            </a:pPr>
            <a:endParaRPr lang="en-GB" altLang="es-ES" sz="1800" u="sng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buClr>
                <a:srgbClr val="009900"/>
              </a:buClr>
              <a:buNone/>
            </a:pPr>
            <a:endParaRPr lang="en-GB" altLang="es-ES" sz="1800" u="sng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buClr>
                <a:srgbClr val="009900"/>
              </a:buClr>
              <a:buNone/>
            </a:pPr>
            <a:endParaRPr lang="en-GB" altLang="es-ES" sz="1800" u="sng" dirty="0" smtClean="0">
              <a:solidFill>
                <a:schemeClr val="accent1"/>
              </a:solidFill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ca-ES" altLang="es-ES" sz="1800" dirty="0" smtClean="0">
                <a:solidFill>
                  <a:srgbClr val="4D4D4D"/>
                </a:solidFill>
                <a:latin typeface="Arial Black" pitchFamily="34" charset="0"/>
              </a:rPr>
              <a:t>Es vol estudiar la mobilitat d’estudiants entre països </a:t>
            </a:r>
            <a:r>
              <a:rPr lang="ca-ES" altLang="es-ES" sz="1800" dirty="0" smtClean="0">
                <a:solidFill>
                  <a:srgbClr val="4D4D4D"/>
                </a:solidFill>
                <a:latin typeface="Arial Black" pitchFamily="34" charset="0"/>
              </a:rPr>
              <a:t>participants</a:t>
            </a:r>
            <a:endParaRPr lang="ca-ES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Fitxers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Microsoft Excel com a font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d’informació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503447"/>
            <a:ext cx="2088232" cy="116941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4396705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>
                <a:latin typeface="Arial Black" panose="020B0A04020102020204" pitchFamily="34" charset="0"/>
                <a:cs typeface="Arial" panose="020B0604020202020204" pitchFamily="34" charset="0"/>
              </a:rPr>
              <a:t>Anàlisi preliminar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25846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Estat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actual: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484784"/>
            <a:ext cx="774035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Fitxer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mestres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d’institucions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6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Fitxer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de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mestres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d’assignatures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Fitxer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de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mestres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de </a:t>
            </a:r>
            <a:r>
              <a:rPr lang="en-GB" altLang="es-ES" sz="1600" dirty="0" err="1" smtClean="0">
                <a:solidFill>
                  <a:srgbClr val="4D4D4D"/>
                </a:solidFill>
                <a:latin typeface="Arial Black" pitchFamily="34" charset="0"/>
              </a:rPr>
              <a:t>països</a:t>
            </a: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Fitxers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transaccionals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Cursos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2011/12 </a:t>
            </a:r>
            <a:r>
              <a:rPr lang="en-GB" altLang="es-ES" sz="1600" dirty="0" err="1">
                <a:solidFill>
                  <a:srgbClr val="4D4D4D"/>
                </a:solidFill>
                <a:latin typeface="Arial Black" pitchFamily="34" charset="0"/>
              </a:rPr>
              <a:t>i</a:t>
            </a:r>
            <a:r>
              <a:rPr lang="en-GB" altLang="es-ES" sz="16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600" dirty="0" smtClean="0">
                <a:solidFill>
                  <a:srgbClr val="4D4D4D"/>
                </a:solidFill>
                <a:latin typeface="Arial Black" pitchFamily="34" charset="0"/>
              </a:rPr>
              <a:t>2012/13</a:t>
            </a:r>
            <a:endParaRPr lang="en-GB" altLang="es-ES" sz="1600" dirty="0">
              <a:solidFill>
                <a:srgbClr val="4D4D4D"/>
              </a:solidFill>
              <a:latin typeface="Arial Black" pitchFamily="34" charset="0"/>
            </a:endParaRPr>
          </a:p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58587"/>
            <a:ext cx="6408712" cy="51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00379"/>
            <a:ext cx="5472608" cy="127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92038"/>
            <a:ext cx="2304256" cy="7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770254"/>
            <a:ext cx="7268403" cy="89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>
                <a:latin typeface="Arial Black" panose="020B0A04020102020204" pitchFamily="34" charset="0"/>
                <a:cs typeface="Arial" panose="020B0604020202020204" pitchFamily="34" charset="0"/>
              </a:rPr>
              <a:t>Anàlisi preliminar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Objectius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del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projecte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590799"/>
            <a:ext cx="7740352" cy="306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Fer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un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magatzem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a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partir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dels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fitxers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font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Construir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un model multidimensional del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tipus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i="1" dirty="0" smtClean="0">
                <a:solidFill>
                  <a:srgbClr val="4D4D4D"/>
                </a:solidFill>
                <a:latin typeface="Arial Black" pitchFamily="34" charset="0"/>
              </a:rPr>
              <a:t>star-schema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Crear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un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conjunt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d’informes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Possibilitat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millores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futures</a:t>
            </a: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>
                <a:solidFill>
                  <a:srgbClr val="4D4D4D"/>
                </a:solidFill>
                <a:latin typeface="Arial Black" pitchFamily="34" charset="0"/>
              </a:rPr>
              <a:t>El </a:t>
            </a:r>
            <a:r>
              <a:rPr lang="en-GB" altLang="es-ES" sz="1800" dirty="0" err="1">
                <a:solidFill>
                  <a:srgbClr val="4D4D4D"/>
                </a:solidFill>
                <a:latin typeface="Arial Black" pitchFamily="34" charset="0"/>
              </a:rPr>
              <a:t>programari</a:t>
            </a:r>
            <a:r>
              <a:rPr lang="en-GB" altLang="es-ES" sz="18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>
                <a:solidFill>
                  <a:srgbClr val="4D4D4D"/>
                </a:solidFill>
                <a:latin typeface="Arial Black" pitchFamily="34" charset="0"/>
              </a:rPr>
              <a:t>que</a:t>
            </a:r>
            <a:r>
              <a:rPr lang="en-GB" altLang="es-ES" sz="18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>
                <a:solidFill>
                  <a:srgbClr val="4D4D4D"/>
                </a:solidFill>
                <a:latin typeface="Arial Black" pitchFamily="34" charset="0"/>
              </a:rPr>
              <a:t>utilitzarem</a:t>
            </a:r>
            <a:r>
              <a:rPr lang="en-GB" altLang="es-ES" sz="18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>
                <a:solidFill>
                  <a:srgbClr val="4D4D4D"/>
                </a:solidFill>
                <a:latin typeface="Arial Black" pitchFamily="34" charset="0"/>
              </a:rPr>
              <a:t>serà</a:t>
            </a:r>
            <a:r>
              <a:rPr lang="en-GB" altLang="es-ES" sz="1800" dirty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i="1" dirty="0">
                <a:solidFill>
                  <a:srgbClr val="4D4D4D"/>
                </a:solidFill>
                <a:latin typeface="Arial Black" pitchFamily="34" charset="0"/>
              </a:rPr>
              <a:t>BI </a:t>
            </a:r>
            <a:r>
              <a:rPr lang="en-GB" altLang="es-ES" sz="1800" i="1" dirty="0" err="1">
                <a:solidFill>
                  <a:srgbClr val="4D4D4D"/>
                </a:solidFill>
                <a:latin typeface="Arial Black" pitchFamily="34" charset="0"/>
              </a:rPr>
              <a:t>Pentaho</a:t>
            </a:r>
            <a:endParaRPr lang="en-GB" altLang="es-ES" sz="1800" i="1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685881" y="4981612"/>
            <a:ext cx="6918567" cy="1296143"/>
            <a:chOff x="1851025" y="4733355"/>
            <a:chExt cx="6918567" cy="1296143"/>
          </a:xfrm>
        </p:grpSpPr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>
              <a:off x="1851025" y="4868639"/>
              <a:ext cx="1279525" cy="93662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43922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buClrTx/>
                <a:buFontTx/>
                <a:buNone/>
                <a:defRPr/>
              </a:pPr>
              <a:r>
                <a:rPr lang="en-US" sz="2000" b="1" dirty="0" smtClean="0">
                  <a:ea typeface="Arial Unicode MS" pitchFamily="50" charset="-127"/>
                  <a:cs typeface="Times New Roman" pitchFamily="18" charset="0"/>
                </a:rPr>
                <a:t>DW</a:t>
              </a:r>
              <a:endParaRPr lang="en-US" sz="2000" b="1" dirty="0">
                <a:ea typeface="Arial Unicode MS" pitchFamily="50" charset="-127"/>
                <a:cs typeface="Times New Roman" pitchFamily="18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275857" y="5148832"/>
              <a:ext cx="1152128" cy="376238"/>
            </a:xfrm>
            <a:prstGeom prst="chevron">
              <a:avLst>
                <a:gd name="adj" fmla="val 52761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>
                <a:solidFill>
                  <a:schemeClr val="bg1"/>
                </a:solidFill>
              </a:endParaRPr>
            </a:p>
          </p:txBody>
        </p:sp>
        <p:pic>
          <p:nvPicPr>
            <p:cNvPr id="11" name="Picture 112" descr="F:\TEMP\Unbenannt-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395" y="4822141"/>
              <a:ext cx="1344422" cy="120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5955481" y="5161744"/>
              <a:ext cx="1152128" cy="376238"/>
            </a:xfrm>
            <a:prstGeom prst="chevron">
              <a:avLst>
                <a:gd name="adj" fmla="val 52761"/>
              </a:avLst>
            </a:prstGeom>
            <a:solidFill>
              <a:schemeClr val="tx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>
                <a:solidFill>
                  <a:schemeClr val="bg1"/>
                </a:solidFill>
              </a:endParaRPr>
            </a:p>
          </p:txBody>
        </p:sp>
        <p:sp>
          <p:nvSpPr>
            <p:cNvPr id="13" name="12 Multidocumento"/>
            <p:cNvSpPr/>
            <p:nvPr/>
          </p:nvSpPr>
          <p:spPr bwMode="auto">
            <a:xfrm>
              <a:off x="7236296" y="4733355"/>
              <a:ext cx="1533296" cy="1118405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r>
                <a:rPr lang="es-ES" b="1" dirty="0" smtClean="0">
                  <a:ea typeface="Arial Unicode MS" pitchFamily="50" charset="-127"/>
                  <a:cs typeface="Times New Roman" pitchFamily="18" charset="0"/>
                </a:rPr>
                <a:t>INFORMES</a:t>
              </a:r>
              <a:endParaRPr lang="es-ES" sz="2000" b="1" dirty="0">
                <a:ea typeface="Arial Unicode MS" pitchFamily="50" charset="-127"/>
                <a:cs typeface="Times New Roman" pitchFamily="18" charset="0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619206" y="548941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Arial Unicode MS" pitchFamily="50" charset="-127"/>
                <a:cs typeface="Times New Roman" pitchFamily="18" charset="0"/>
              </a:rPr>
              <a:t>CUB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02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>
                <a:latin typeface="Arial Black" panose="020B0A04020102020204" pitchFamily="34" charset="0"/>
                <a:cs typeface="Arial" panose="020B0604020202020204" pitchFamily="34" charset="0"/>
              </a:rPr>
              <a:t>Anàlisi preliminar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Solució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proposada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374775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buClr>
                <a:srgbClr val="009900"/>
              </a:buClr>
              <a:buNone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628900" y="1549871"/>
            <a:ext cx="6551612" cy="981075"/>
          </a:xfrm>
          <a:prstGeom prst="rect">
            <a:avLst/>
          </a:prstGeom>
          <a:gradFill rotWithShape="1">
            <a:gsLst>
              <a:gs pos="0">
                <a:srgbClr val="F0AB00"/>
              </a:gs>
              <a:gs pos="100000">
                <a:srgbClr val="F0AB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628900" y="4662959"/>
            <a:ext cx="6551612" cy="1047750"/>
          </a:xfrm>
          <a:prstGeom prst="rect">
            <a:avLst/>
          </a:prstGeom>
          <a:gradFill rotWithShape="1">
            <a:gsLst>
              <a:gs pos="0">
                <a:srgbClr val="F0AB00"/>
              </a:gs>
              <a:gs pos="100000">
                <a:srgbClr val="F0AB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628900" y="3596159"/>
            <a:ext cx="6551612" cy="1028700"/>
          </a:xfrm>
          <a:prstGeom prst="rect">
            <a:avLst/>
          </a:prstGeom>
          <a:gradFill rotWithShape="1">
            <a:gsLst>
              <a:gs pos="0">
                <a:srgbClr val="F0AB00"/>
              </a:gs>
              <a:gs pos="100000">
                <a:srgbClr val="F0AB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628900" y="2575396"/>
            <a:ext cx="6551612" cy="981075"/>
          </a:xfrm>
          <a:prstGeom prst="rect">
            <a:avLst/>
          </a:prstGeom>
          <a:gradFill rotWithShape="1">
            <a:gsLst>
              <a:gs pos="0">
                <a:srgbClr val="F0AB00"/>
              </a:gs>
              <a:gs pos="100000">
                <a:srgbClr val="F0AB00">
                  <a:alpha val="1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B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altLang="es-E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 rot="5400000">
            <a:off x="1140619" y="4585965"/>
            <a:ext cx="1433512" cy="15811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4357B">
                  <a:gamma/>
                  <a:shade val="46275"/>
                  <a:invGamma/>
                </a:srgbClr>
              </a:gs>
              <a:gs pos="50000">
                <a:srgbClr val="04357B"/>
              </a:gs>
              <a:gs pos="100000">
                <a:srgbClr val="04357B">
                  <a:gamma/>
                  <a:shade val="46275"/>
                  <a:invGamma/>
                </a:srgb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10800000" vert="eaVert" lIns="182880" rIns="45720" bIns="46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Informes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 rot="5400000">
            <a:off x="1140618" y="3511228"/>
            <a:ext cx="1433513" cy="15811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4357B">
                  <a:gamma/>
                  <a:shade val="46275"/>
                  <a:invGamma/>
                </a:srgbClr>
              </a:gs>
              <a:gs pos="50000">
                <a:srgbClr val="04357B"/>
              </a:gs>
              <a:gs pos="100000">
                <a:srgbClr val="04357B">
                  <a:gamma/>
                  <a:shade val="46275"/>
                  <a:invGamma/>
                </a:srgb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10800000" vert="eaVert" lIns="182880" rIns="45720" bIns="46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Procés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ETL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5400000">
            <a:off x="1139825" y="2437284"/>
            <a:ext cx="1435100" cy="15811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4357B">
                  <a:gamma/>
                  <a:shade val="46275"/>
                  <a:invGamma/>
                </a:srgbClr>
              </a:gs>
              <a:gs pos="50000">
                <a:srgbClr val="04357B"/>
              </a:gs>
              <a:gs pos="100000">
                <a:srgbClr val="04357B">
                  <a:gamma/>
                  <a:shade val="46275"/>
                  <a:invGamma/>
                </a:srgb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10800000" vert="eaVert" lIns="182880" rIns="45720" bIns="46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Model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Multidimensional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 rot="5400000">
            <a:off x="1188244" y="1410965"/>
            <a:ext cx="1338262" cy="158115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04357B">
                  <a:gamma/>
                  <a:shade val="46275"/>
                  <a:invGamma/>
                </a:srgbClr>
              </a:gs>
              <a:gs pos="50000">
                <a:srgbClr val="04357B"/>
              </a:gs>
              <a:gs pos="100000">
                <a:srgbClr val="04357B">
                  <a:gamma/>
                  <a:shade val="46275"/>
                  <a:invGamma/>
                </a:srgb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rot="10800000" vert="eaVert" lIns="45720" tIns="46800" rIns="45720" bIns="4680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BBDD </a:t>
            </a:r>
            <a:r>
              <a:rPr kumimoji="0" lang="en-US" sz="1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Unicode MS" pitchFamily="50" charset="-127"/>
                <a:cs typeface="Arial Unicode MS" pitchFamily="50" charset="-127"/>
              </a:rPr>
              <a:t>Relacional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925" y="1594321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93987" y="3654896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25" y="4852487"/>
            <a:ext cx="895350" cy="6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925" y="2619846"/>
            <a:ext cx="8937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3707904" y="1567334"/>
            <a:ext cx="53641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ca-ES" altLang="es-ES" sz="1400" b="1" kern="0" dirty="0" smtClean="0">
                <a:solidFill>
                  <a:srgbClr val="04357B"/>
                </a:solidFill>
              </a:rPr>
              <a:t>Construcció d’una BBDD relacional utilitzant l’eina </a:t>
            </a:r>
            <a:r>
              <a:rPr lang="ca-ES" altLang="es-ES" sz="1400" b="1" i="1" kern="0" dirty="0" err="1" smtClean="0">
                <a:solidFill>
                  <a:srgbClr val="04357B"/>
                </a:solidFill>
              </a:rPr>
              <a:t>MySQL</a:t>
            </a:r>
            <a:r>
              <a:rPr lang="ca-ES" altLang="es-ES" sz="1400" b="1" i="1" kern="0" dirty="0" smtClean="0">
                <a:solidFill>
                  <a:srgbClr val="04357B"/>
                </a:solidFill>
              </a:rPr>
              <a:t> </a:t>
            </a:r>
            <a:r>
              <a:rPr lang="ca-ES" altLang="es-ES" sz="1400" b="1" i="1" kern="0" dirty="0" err="1" smtClean="0">
                <a:solidFill>
                  <a:srgbClr val="04357B"/>
                </a:solidFill>
              </a:rPr>
              <a:t>workbench</a:t>
            </a:r>
            <a:r>
              <a:rPr lang="ca-ES" altLang="es-ES" sz="1400" b="1" i="1" kern="0" dirty="0" smtClean="0">
                <a:solidFill>
                  <a:srgbClr val="04357B"/>
                </a:solidFill>
              </a:rPr>
              <a:t> 6.3 C</a:t>
            </a:r>
            <a:r>
              <a:rPr lang="ca-ES" altLang="es-ES" sz="1400" b="1" kern="0" dirty="0" smtClean="0">
                <a:solidFill>
                  <a:srgbClr val="04357B"/>
                </a:solidFill>
              </a:rPr>
              <a:t>E que contindrà les dades mestres i les dades </a:t>
            </a:r>
            <a:r>
              <a:rPr lang="ca-ES" altLang="es-ES" sz="1400" b="1" kern="0" dirty="0" smtClean="0">
                <a:solidFill>
                  <a:srgbClr val="04357B"/>
                </a:solidFill>
              </a:rPr>
              <a:t>transaccionals</a:t>
            </a:r>
            <a:endParaRPr kumimoji="0" lang="ca-ES" altLang="es-ES" sz="1400" b="1" i="0" u="none" strike="noStrike" kern="0" cap="none" spc="0" normalizeH="0" baseline="0" dirty="0" smtClean="0">
              <a:ln>
                <a:noFill/>
              </a:ln>
              <a:solidFill>
                <a:srgbClr val="04357B"/>
              </a:solidFill>
              <a:effectLst/>
              <a:uLnTx/>
              <a:uFillTx/>
            </a:endParaRPr>
          </a:p>
        </p:txBody>
      </p:sp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3707904" y="2580159"/>
            <a:ext cx="5373687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a-ES" altLang="es-ES" sz="1400" b="1" i="0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Creació d’un cub OLAP (model multidimensional) amb </a:t>
            </a:r>
            <a:r>
              <a:rPr kumimoji="0" lang="ca-ES" altLang="es-ES" sz="1400" b="1" i="1" u="none" strike="noStrike" kern="0" cap="none" spc="0" normalizeH="0" baseline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schema</a:t>
            </a:r>
            <a:r>
              <a:rPr kumimoji="0" lang="ca-ES" altLang="es-ES" sz="1400" b="1" i="1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ca-ES" altLang="es-ES" sz="1400" b="1" i="1" u="none" strike="noStrike" kern="0" cap="none" spc="0" normalizeH="0" baseline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workbech</a:t>
            </a:r>
            <a:r>
              <a:rPr kumimoji="0" lang="ca-ES" altLang="es-ES" sz="1400" b="1" i="1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ca-ES" altLang="es-ES" sz="1400" b="1" i="1" u="none" strike="noStrike" kern="0" cap="none" spc="0" normalizeH="0" baseline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Mondrian</a:t>
            </a:r>
            <a:r>
              <a:rPr kumimoji="0" lang="ca-ES" altLang="es-ES" sz="1400" b="1" i="0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. Estructura amb taula de fets i dimensions en format d’estrella</a:t>
            </a:r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3707904" y="3577109"/>
            <a:ext cx="53530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a-ES" alt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</a:rPr>
              <a:t>Creació de transformacions i </a:t>
            </a:r>
            <a:r>
              <a:rPr kumimoji="0" lang="ca-ES" altLang="es-ES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</a:rPr>
              <a:t>jobs</a:t>
            </a:r>
            <a:r>
              <a:rPr kumimoji="0" lang="ca-ES" alt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</a:rPr>
              <a:t>  per la càrrega</a:t>
            </a:r>
            <a:r>
              <a:rPr lang="ca-ES" altLang="es-ES" sz="1400" b="1" kern="0" dirty="0" smtClean="0">
                <a:solidFill>
                  <a:srgbClr val="04357B"/>
                </a:solidFill>
              </a:rPr>
              <a:t> i transformació de les dades mitjançant l’eina </a:t>
            </a:r>
            <a:r>
              <a:rPr lang="ca-ES" altLang="es-ES" sz="1400" b="1" i="1" kern="0" dirty="0" err="1" smtClean="0">
                <a:solidFill>
                  <a:srgbClr val="04357B"/>
                </a:solidFill>
              </a:rPr>
              <a:t>Spoon</a:t>
            </a:r>
            <a:r>
              <a:rPr lang="ca-ES" altLang="es-ES" sz="1400" b="1" i="1" kern="0" dirty="0" smtClean="0">
                <a:solidFill>
                  <a:srgbClr val="04357B"/>
                </a:solidFill>
              </a:rPr>
              <a:t> de </a:t>
            </a:r>
            <a:r>
              <a:rPr lang="ca-ES" altLang="es-ES" sz="1400" b="1" i="1" kern="0" dirty="0" err="1" smtClean="0">
                <a:solidFill>
                  <a:srgbClr val="04357B"/>
                </a:solidFill>
              </a:rPr>
              <a:t>Pentaho</a:t>
            </a:r>
            <a:endParaRPr kumimoji="0" lang="ca-ES" altLang="es-ES" sz="1400" b="1" i="1" u="none" strike="noStrike" kern="0" cap="none" spc="0" normalizeH="0" baseline="0" noProof="0" dirty="0" smtClean="0">
              <a:ln>
                <a:noFill/>
              </a:ln>
              <a:solidFill>
                <a:srgbClr val="04357B"/>
              </a:solidFill>
              <a:effectLst/>
              <a:uLnTx/>
              <a:uFillTx/>
            </a:endParaRP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3707904" y="4659784"/>
            <a:ext cx="53530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a-ES" altLang="es-ES" sz="1400" b="1" i="0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Creació de 9 informes en format web dissenyats amb </a:t>
            </a:r>
            <a:r>
              <a:rPr kumimoji="0" lang="ca-ES" altLang="es-ES" sz="1400" b="1" i="1" u="none" strike="noStrike" kern="0" cap="none" spc="0" normalizeH="0" baseline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Saiku</a:t>
            </a:r>
            <a:r>
              <a:rPr kumimoji="0" lang="ca-ES" altLang="es-ES" sz="1400" b="1" i="1" u="none" strike="noStrike" kern="0" cap="none" spc="0" normalizeH="0" baseline="0" dirty="0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 de </a:t>
            </a:r>
            <a:r>
              <a:rPr kumimoji="0" lang="ca-ES" altLang="es-ES" sz="1400" b="1" i="1" u="none" strike="noStrike" kern="0" cap="none" spc="0" normalizeH="0" baseline="0" dirty="0" err="1" smtClean="0">
                <a:ln>
                  <a:noFill/>
                </a:ln>
                <a:solidFill>
                  <a:srgbClr val="04357B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Pentaho</a:t>
            </a:r>
            <a:endParaRPr kumimoji="0" lang="ca-ES" altLang="es-ES" sz="1400" b="1" i="0" u="none" strike="noStrike" kern="0" cap="none" spc="0" normalizeH="0" baseline="0" dirty="0" smtClean="0">
              <a:ln>
                <a:noFill/>
              </a:ln>
              <a:solidFill>
                <a:srgbClr val="04357B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47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152400" y="128408"/>
            <a:ext cx="4889500" cy="1784350"/>
          </a:xfrm>
          <a:prstGeom prst="rect">
            <a:avLst/>
          </a:prstGeom>
          <a:solidFill>
            <a:srgbClr val="4469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altLang="es-ES" sz="1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201613"/>
            <a:ext cx="4170362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s-ES" dirty="0" err="1" smtClean="0">
                <a:solidFill>
                  <a:schemeClr val="bg1"/>
                </a:solidFill>
              </a:rPr>
              <a:t>Continguts</a:t>
            </a:r>
            <a:endParaRPr lang="en-US" altLang="es-ES" dirty="0" smtClean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8408"/>
            <a:ext cx="1971675" cy="2314575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1974850"/>
            <a:ext cx="1973263" cy="47196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eaLnBrk="0" hangingPunct="0">
              <a:spcBef>
                <a:spcPct val="75000"/>
              </a:spcBef>
              <a:buClr>
                <a:schemeClr val="tx1"/>
              </a:buClr>
              <a:buSzPct val="80000"/>
              <a:buChar char="•"/>
              <a:defRPr sz="3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eaLnBrk="0" hangingPunct="0">
              <a:spcBef>
                <a:spcPct val="25000"/>
              </a:spcBef>
              <a:buClr>
                <a:srgbClr val="F0AB00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Char char="n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eaLnBrk="0" hangingPunct="0">
              <a:spcBef>
                <a:spcPct val="2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eaLnBrk="0" hangingPunct="0">
              <a:spcBef>
                <a:spcPct val="15000"/>
              </a:spcBef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666666"/>
              </a:buClr>
              <a:buSzPct val="80000"/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es-ES" sz="1400" i="1"/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68425" y="2714625"/>
            <a:ext cx="1530350" cy="1530350"/>
            <a:chOff x="862" y="1678"/>
            <a:chExt cx="964" cy="964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" y="1678"/>
              <a:ext cx="964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62" y="1678"/>
              <a:ext cx="964" cy="964"/>
            </a:xfrm>
            <a:prstGeom prst="ellipse">
              <a:avLst/>
            </a:prstGeom>
            <a:noFill/>
            <a:ln w="28575" algn="ctr">
              <a:solidFill>
                <a:srgbClr val="29292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400" i="1"/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2960688" y="2714625"/>
            <a:ext cx="5006975" cy="406400"/>
            <a:chOff x="1873" y="1501"/>
            <a:chExt cx="3154" cy="256"/>
          </a:xfrm>
          <a:solidFill>
            <a:srgbClr val="DDDDDD"/>
          </a:solidFill>
        </p:grpSpPr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1873" y="1501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 flipH="1">
              <a:off x="2013" y="1501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13" y="1542"/>
              <a:ext cx="2989" cy="1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Anàlisi</a:t>
              </a:r>
              <a:r>
                <a:rPr lang="en-US" altLang="es-ES" sz="1400" b="1" dirty="0">
                  <a:ea typeface="ヒラギノ角ゴ Pro W3" pitchFamily="1" charset="-128"/>
                </a:rPr>
                <a:t> </a:t>
              </a:r>
              <a:r>
                <a:rPr lang="en-US" altLang="es-ES" sz="1400" b="1" dirty="0" err="1">
                  <a:ea typeface="ヒラギノ角ゴ Pro W3" pitchFamily="1" charset="-128"/>
                </a:rPr>
                <a:t>preliminar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960688" y="3287713"/>
            <a:ext cx="5006975" cy="406400"/>
            <a:chOff x="1873" y="1848"/>
            <a:chExt cx="3154" cy="256"/>
          </a:xfrm>
          <a:solidFill>
            <a:srgbClr val="DDDDDD"/>
          </a:solidFill>
        </p:grpSpPr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873" y="1848"/>
              <a:ext cx="256" cy="256"/>
            </a:xfrm>
            <a:prstGeom prst="ellipse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 flipH="1">
              <a:off x="2013" y="1848"/>
              <a:ext cx="3014" cy="256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013" y="1889"/>
              <a:ext cx="2989" cy="167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ClrTx/>
                <a:buSzTx/>
                <a:buFont typeface="Wingdings" pitchFamily="2" charset="2"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Elaboració</a:t>
              </a:r>
              <a:r>
                <a:rPr lang="en-US" altLang="es-ES" sz="1400" b="1" dirty="0">
                  <a:ea typeface="ヒラギノ角ゴ Pro W3" pitchFamily="1" charset="-128"/>
                </a:rPr>
                <a:t> del model</a:t>
              </a: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2960688" y="3817938"/>
            <a:ext cx="5006975" cy="406400"/>
            <a:chOff x="1873" y="2457"/>
            <a:chExt cx="3154" cy="256"/>
          </a:xfrm>
          <a:solidFill>
            <a:srgbClr val="DDDDDD"/>
          </a:solidFill>
        </p:grpSpPr>
        <p:sp>
          <p:nvSpPr>
            <p:cNvPr id="20" name="Oval 28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a-ES" altLang="es-ES" sz="1400" b="1" dirty="0" smtClean="0">
                  <a:ea typeface="ヒラギノ角ゴ Pro W3" pitchFamily="1" charset="-128"/>
                </a:rPr>
                <a:t>Procés</a:t>
              </a:r>
              <a:r>
                <a:rPr lang="en-US" altLang="es-ES" sz="1400" b="1" dirty="0" smtClean="0">
                  <a:ea typeface="ヒラギノ角ゴ Pro W3" pitchFamily="1" charset="-128"/>
                </a:rPr>
                <a:t> ETL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960688" y="4378325"/>
            <a:ext cx="5006975" cy="406400"/>
            <a:chOff x="1873" y="2457"/>
            <a:chExt cx="3154" cy="256"/>
          </a:xfrm>
        </p:grpSpPr>
        <p:sp>
          <p:nvSpPr>
            <p:cNvPr id="23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s-ES" sz="1400" b="1" dirty="0" err="1">
                  <a:ea typeface="ヒラギノ角ゴ Pro W3" pitchFamily="1" charset="-128"/>
                </a:rPr>
                <a:t>Explotació</a:t>
              </a:r>
              <a:r>
                <a:rPr lang="en-US" altLang="es-ES" sz="1400" b="1" dirty="0">
                  <a:ea typeface="ヒラギノ角ゴ Pro W3" pitchFamily="1" charset="-128"/>
                </a:rPr>
                <a:t> de la </a:t>
              </a:r>
              <a:r>
                <a:rPr lang="en-US" altLang="es-ES" sz="1400" b="1" dirty="0" err="1">
                  <a:ea typeface="ヒラギノ角ゴ Pro W3" pitchFamily="1" charset="-128"/>
                </a:rPr>
                <a:t>informació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2960688" y="4941168"/>
            <a:ext cx="5006975" cy="406400"/>
            <a:chOff x="1873" y="2457"/>
            <a:chExt cx="3154" cy="256"/>
          </a:xfrm>
        </p:grpSpPr>
        <p:sp>
          <p:nvSpPr>
            <p:cNvPr id="26" name="Oval 34"/>
            <p:cNvSpPr>
              <a:spLocks noChangeArrowheads="1"/>
            </p:cNvSpPr>
            <p:nvPr/>
          </p:nvSpPr>
          <p:spPr bwMode="auto">
            <a:xfrm>
              <a:off x="1873" y="2457"/>
              <a:ext cx="256" cy="256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es-ES" sz="1600" b="1">
                <a:ea typeface="ヒラギノ角ゴ Pro W3" pitchFamily="1" charset="-128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 flipH="1">
              <a:off x="2013" y="2457"/>
              <a:ext cx="3014" cy="25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75000"/>
                </a:spcBef>
                <a:buClr>
                  <a:schemeClr val="tx1"/>
                </a:buClr>
                <a:buSzPct val="8000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eaLnBrk="0" hangingPunct="0">
                <a:spcBef>
                  <a:spcPct val="25000"/>
                </a:spcBef>
                <a:buClr>
                  <a:srgbClr val="F0AB00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Char char="n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eaLnBrk="0" hangingPunct="0">
                <a:spcBef>
                  <a:spcPct val="2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eaLnBrk="0" hangingPunct="0">
                <a:spcBef>
                  <a:spcPct val="15000"/>
                </a:spcBef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0"/>
                </a:spcAft>
                <a:buClr>
                  <a:srgbClr val="666666"/>
                </a:buClr>
                <a:buSzPct val="80000"/>
                <a:buFont typeface="Arial" charset="0"/>
                <a:buChar char="–"/>
                <a:defRPr sz="1400"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s-ES" sz="1400" b="1" dirty="0" smtClean="0">
                  <a:ea typeface="ヒラギノ角ゴ Pro W3" pitchFamily="1" charset="-128"/>
                </a:rPr>
                <a:t>Conclusions</a:t>
              </a:r>
              <a:endParaRPr lang="en-US" altLang="es-ES" sz="1400" b="1" dirty="0">
                <a:ea typeface="ヒラギノ角ゴ Pro W3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8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Elaboració del model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97854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Disseny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 la BBDD: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374775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S’han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creat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3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taules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transaccionals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(Mobilitat1, Mobilitat2 I Mobilitat3).</a:t>
            </a: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S’han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creat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8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taules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dades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mestres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(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Països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,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Assignatures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,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Estudiants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,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Institucions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,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Tp_Mobilitat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, Temps,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Empreses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I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Cursos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).</a:t>
            </a: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S’ha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creat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1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taula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gestió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d’errors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.</a:t>
            </a:r>
          </a:p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2771800" y="3429000"/>
            <a:ext cx="4821584" cy="3024336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4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6512" y="5568"/>
            <a:ext cx="9180512" cy="7591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ca-ES" sz="2800" dirty="0">
                <a:latin typeface="Arial Black" panose="020B0A04020102020204" pitchFamily="34" charset="0"/>
                <a:cs typeface="Arial" panose="020B0604020202020204" pitchFamily="34" charset="0"/>
              </a:rPr>
              <a:t>Elaboració del model</a:t>
            </a:r>
            <a:endParaRPr lang="ca-E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11211" cy="764704"/>
          </a:xfrm>
          <a:prstGeom prst="rect">
            <a:avLst/>
          </a:prstGeom>
        </p:spPr>
      </p:pic>
      <p:pic>
        <p:nvPicPr>
          <p:cNvPr id="6" name="Picture 2" descr="Hände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61"/>
          <a:stretch>
            <a:fillRect/>
          </a:stretch>
        </p:blipFill>
        <p:spPr bwMode="auto">
          <a:xfrm>
            <a:off x="0" y="828474"/>
            <a:ext cx="2198688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1111211" y="925846"/>
            <a:ext cx="8032790" cy="34291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1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85000"/>
              </a:lnSpc>
              <a:buClr>
                <a:schemeClr val="bg1"/>
              </a:buClr>
              <a:buSzPct val="25000"/>
            </a:pPr>
            <a:r>
              <a:rPr lang="en-US" altLang="es-ES" sz="1900" b="0" dirty="0" err="1" smtClean="0">
                <a:solidFill>
                  <a:schemeClr val="bg1"/>
                </a:solidFill>
                <a:latin typeface="Arial Black" pitchFamily="34" charset="0"/>
              </a:rPr>
              <a:t>Disseny</a:t>
            </a:r>
            <a:r>
              <a:rPr lang="en-US" altLang="es-ES" sz="1900" b="0" dirty="0" smtClean="0">
                <a:solidFill>
                  <a:schemeClr val="bg1"/>
                </a:solidFill>
                <a:latin typeface="Arial Black" pitchFamily="34" charset="0"/>
              </a:rPr>
              <a:t> del cub:</a:t>
            </a:r>
            <a:endParaRPr lang="en-US" altLang="es-ES" sz="19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403648" y="1374775"/>
            <a:ext cx="7740352" cy="536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buClr>
                <a:srgbClr val="F0AB00"/>
              </a:buClr>
              <a:buFont typeface="Wingdings" panose="05000000000000000000" pitchFamily="2" charset="2"/>
              <a:buChar char="§"/>
            </a:pP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Relació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taula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de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fets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</a:t>
            </a:r>
            <a:r>
              <a:rPr lang="en-GB" altLang="es-ES" sz="1800" dirty="0" err="1" smtClean="0">
                <a:solidFill>
                  <a:srgbClr val="4D4D4D"/>
                </a:solidFill>
                <a:latin typeface="Arial Black" pitchFamily="34" charset="0"/>
              </a:rPr>
              <a:t>i</a:t>
            </a:r>
            <a:r>
              <a:rPr lang="en-GB" altLang="es-ES" sz="1800" dirty="0" smtClean="0">
                <a:solidFill>
                  <a:srgbClr val="4D4D4D"/>
                </a:solidFill>
                <a:latin typeface="Arial Black" pitchFamily="34" charset="0"/>
              </a:rPr>
              <a:t> dimensions</a:t>
            </a: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 smtClean="0">
              <a:solidFill>
                <a:srgbClr val="4D4D4D"/>
              </a:solidFill>
              <a:latin typeface="Arial Black" pitchFamily="34" charset="0"/>
            </a:endParaRPr>
          </a:p>
          <a:p>
            <a:pPr marL="457200">
              <a:lnSpc>
                <a:spcPct val="80000"/>
              </a:lnSpc>
              <a:buClr>
                <a:srgbClr val="009900"/>
              </a:buClr>
              <a:buFont typeface="Wingdings" panose="05000000000000000000" pitchFamily="2" charset="2"/>
              <a:buChar char="§"/>
            </a:pPr>
            <a:endParaRPr lang="en-GB" altLang="es-ES" sz="1800" dirty="0">
              <a:solidFill>
                <a:srgbClr val="4D4D4D"/>
              </a:solidFill>
              <a:latin typeface="Arial Black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80" y="1772816"/>
            <a:ext cx="4104456" cy="316835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3540" y="3992058"/>
            <a:ext cx="3816424" cy="28083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" name="16 Flecha curvada hacia abajo"/>
          <p:cNvSpPr/>
          <p:nvPr/>
        </p:nvSpPr>
        <p:spPr>
          <a:xfrm rot="2806955">
            <a:off x="5986892" y="2917984"/>
            <a:ext cx="1368152" cy="720080"/>
          </a:xfrm>
          <a:prstGeom prst="curvedDownArrow">
            <a:avLst>
              <a:gd name="adj1" fmla="val 15460"/>
              <a:gd name="adj2" fmla="val 38945"/>
              <a:gd name="adj3" fmla="val 25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596</Words>
  <Application>Microsoft Office PowerPoint</Application>
  <PresentationFormat>Presentación en pantalla (4:3)</PresentationFormat>
  <Paragraphs>304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Continguts</vt:lpstr>
      <vt:lpstr>Anàlisi preliminar</vt:lpstr>
      <vt:lpstr>Anàlisi preliminar</vt:lpstr>
      <vt:lpstr>Anàlisi preliminar</vt:lpstr>
      <vt:lpstr>Anàlisi preliminar</vt:lpstr>
      <vt:lpstr>Continguts</vt:lpstr>
      <vt:lpstr>Elaboració del model</vt:lpstr>
      <vt:lpstr>Elaboració del model</vt:lpstr>
      <vt:lpstr>Continguts</vt:lpstr>
      <vt:lpstr>Procés ETL</vt:lpstr>
      <vt:lpstr>Procés ETL</vt:lpstr>
      <vt:lpstr>Procés ETL</vt:lpstr>
      <vt:lpstr>Procés ETL</vt:lpstr>
      <vt:lpstr>Continguts</vt:lpstr>
      <vt:lpstr>Explotació de la informació</vt:lpstr>
      <vt:lpstr>Explotació de la informació</vt:lpstr>
      <vt:lpstr>Continguts</vt:lpstr>
      <vt:lpstr>Conclusions</vt:lpstr>
    </vt:vector>
  </TitlesOfParts>
  <Company>Revlon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Cabello</dc:creator>
  <cp:lastModifiedBy>Carlos Cabello</cp:lastModifiedBy>
  <cp:revision>67</cp:revision>
  <dcterms:created xsi:type="dcterms:W3CDTF">2015-12-29T09:26:01Z</dcterms:created>
  <dcterms:modified xsi:type="dcterms:W3CDTF">2016-01-03T13:44:14Z</dcterms:modified>
</cp:coreProperties>
</file>