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85" r:id="rId5"/>
    <p:sldId id="286" r:id="rId6"/>
    <p:sldId id="278" r:id="rId7"/>
    <p:sldId id="279" r:id="rId8"/>
    <p:sldId id="287" r:id="rId9"/>
    <p:sldId id="288" r:id="rId10"/>
    <p:sldId id="290" r:id="rId11"/>
    <p:sldId id="292" r:id="rId12"/>
    <p:sldId id="289" r:id="rId13"/>
    <p:sldId id="281" r:id="rId14"/>
    <p:sldId id="282" r:id="rId15"/>
    <p:sldId id="296" r:id="rId16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6" autoAdjust="0"/>
  </p:normalViewPr>
  <p:slideViewPr>
    <p:cSldViewPr>
      <p:cViewPr varScale="1">
        <p:scale>
          <a:sx n="73" d="100"/>
          <a:sy n="73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A277CD-15FC-4B70-BEEA-25CAF380722B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61886A-89C0-46E3-BBA5-76469E500B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742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1B5A14-AEB4-4796-AE20-79997D675EF6}" type="slidenum">
              <a:rPr lang="es-ES">
                <a:latin typeface="Arial" charset="0"/>
                <a:cs typeface="Arial" charset="0"/>
              </a:rPr>
              <a:pPr/>
              <a:t>1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7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10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11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ＭＳ Ｐゴシック" pitchFamily="34" charset="-128"/>
              </a:rPr>
              <a:t>Una vez conectado el hardware, y</a:t>
            </a:r>
            <a:r>
              <a:rPr lang="es-ES" baseline="0" dirty="0" smtClean="0">
                <a:ea typeface="ＭＳ Ｐゴシック" pitchFamily="34" charset="-128"/>
              </a:rPr>
              <a:t> desarrollado el software, se define un plan de 40 pruebas para probar que todas las especificaciones funcionales del Sistema se cumplen correctamente.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>
              <a:ea typeface="ＭＳ Ｐゴシック" pitchFamily="34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>
                <a:ea typeface="ＭＳ Ｐゴシック" pitchFamily="34" charset="-128"/>
              </a:rPr>
              <a:t>Las pruebas abarcan las 4 funcionalidades principales del Sistema y el funcionamiento correcto de la alarma en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función del estado de las variables globales del Sistema. </a:t>
            </a:r>
            <a:r>
              <a:rPr lang="es-ES" baseline="0" dirty="0" smtClean="0">
                <a:ea typeface="ＭＳ Ｐゴシック" pitchFamily="34" charset="-128"/>
              </a:rPr>
              <a:t>Cada vez que una prueba falla, se revisa el software para solucionar el problema.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dirty="0" smtClean="0">
                <a:ea typeface="ＭＳ Ｐゴシック" pitchFamily="34" charset="-128"/>
              </a:rPr>
              <a:t>Finalmente</a:t>
            </a:r>
            <a:r>
              <a:rPr lang="es-ES" baseline="0" dirty="0" smtClean="0">
                <a:ea typeface="ＭＳ Ｐゴシック" pitchFamily="34" charset="-128"/>
              </a:rPr>
              <a:t>, se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obtiene como resultado el estado “Pasado” en las 40 pruebas definidas lo que supone un 100% de resultados satisfactorios.,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f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inalizando con ello la implementación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del Sistema.</a:t>
            </a:r>
            <a:endParaRPr lang="es-ES" sz="1200" kern="12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12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8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200" dirty="0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13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4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14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15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200" dirty="0" smtClean="0">
              <a:latin typeface="Calibri" pitchFamily="34" charset="0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C06595-DB5B-4C5F-A05A-6F6B859F906B}" type="slidenum">
              <a:rPr lang="es-ES">
                <a:latin typeface="Arial" charset="0"/>
                <a:cs typeface="Arial" charset="0"/>
              </a:rPr>
              <a:pPr/>
              <a:t>2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9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3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7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baseline="0" dirty="0" smtClean="0">
              <a:ea typeface="ＭＳ Ｐゴシック" pitchFamily="34" charset="-128"/>
            </a:endParaRPr>
          </a:p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4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5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6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7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3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8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6246-D135-4DB8-BC82-3D00F6228653}" type="slidenum">
              <a:rPr lang="es-ES">
                <a:latin typeface="Arial" charset="0"/>
                <a:cs typeface="Arial" charset="0"/>
              </a:rPr>
              <a:pPr/>
              <a:t>9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5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853D-8CBF-487B-BBC2-98B0BE17D4FE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647F-9799-43B5-8B74-BF1AD7D339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D84-E032-4D0F-ABCB-53F1FCF31FA6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1F02-9160-41C1-869D-9EB8DED3EB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6575-DF77-4129-9B6B-ADFD8DD8EF22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D76B-9F49-4370-85D5-289F840F2C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9C71-800D-4482-BEDA-AA8CE2C843BC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4713-10F5-4CB1-B977-882CE07EB6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A618-B71B-4C6C-A20B-027309FAE524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965-19BF-48E7-B41D-AB1239192C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845E-1B29-489D-9EB4-DBA744196F27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0B48-57E5-48C2-B94E-8850E9BE08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2B27-8013-487F-B0D2-12FEFF408928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021A-7411-4841-B079-0DA3F4932E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C673-0F0A-4B7F-BB42-C2D8B0FFABE4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C552-CF3B-4113-8C92-A5A9982DA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8139-44DD-40E5-AEA7-1AC805ABEF4E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816B-10D2-40AF-965E-62D4A3824B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1DD5-6DEB-4EAC-8478-E3CF4F0AE43F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D560-6048-4957-9030-C7224905D8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F04A-E85C-4975-9E58-881DCF34B7F4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4444-CC98-4E0F-94FF-CB9F867BB9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90A65A-BE98-46A1-8382-F11B872C8139}" type="datetimeFigureOut">
              <a:rPr lang="es-ES"/>
              <a:pPr>
                <a:defRPr/>
              </a:pPr>
              <a:t>23/06/2016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24944E-326A-44C6-BCF8-89AE91825E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.com/st-webui/static/active/cn/resource/technical/document/user_manual/DM0003908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descubrearduino.com/un-sistema-de-alarma-para-tu-hogarcreado-con-arduino/" TargetMode="Externa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hyperlink" Target="http://www.tualarmasincuotas.es/productos/alarma-sin-cuotas-independiente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elconfidencial.com/vivienda/2015-04-17/los-ladrones-lo-tienen-facilcuatro-" TargetMode="External"/><Relationship Id="rId10" Type="http://schemas.openxmlformats.org/officeDocument/2006/relationships/hyperlink" Target="http://stm32f4-discovery.com/" TargetMode="External"/><Relationship Id="rId4" Type="http://schemas.openxmlformats.org/officeDocument/2006/relationships/notesSlide" Target="../notesSlides/notesSlide15.xml"/><Relationship Id="rId9" Type="http://schemas.openxmlformats.org/officeDocument/2006/relationships/hyperlink" Target="http://timor.atollic.com/truestud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dirty="0" smtClean="0">
                <a:solidFill>
                  <a:srgbClr val="FF0000"/>
                </a:solidFill>
                <a:ea typeface="ＭＳ Ｐゴシック" pitchFamily="34" charset="-128"/>
              </a:rPr>
              <a:t>Trabajo Fin de Máster</a:t>
            </a:r>
            <a:r>
              <a:rPr lang="es-ES" sz="36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s-ES" sz="36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es-ES" sz="2200" b="1" dirty="0" err="1" smtClean="0">
                <a:ea typeface="ＭＳ Ｐゴシック" pitchFamily="34" charset="-128"/>
              </a:rPr>
              <a:t>Máster</a:t>
            </a:r>
            <a:r>
              <a:rPr lang="es-ES" sz="2200" b="1" dirty="0" smtClean="0">
                <a:ea typeface="ＭＳ Ｐゴシック" pitchFamily="34" charset="-128"/>
              </a:rPr>
              <a:t> Interuniversitario en Ingeniería  de Telecomunicaciones UOC-URL.</a:t>
            </a:r>
            <a:r>
              <a:rPr lang="es-ES" sz="3600" dirty="0" smtClean="0">
                <a:ea typeface="ＭＳ Ｐゴシック" pitchFamily="34" charset="-128"/>
              </a:rPr>
              <a:t/>
            </a:r>
            <a:br>
              <a:rPr lang="es-ES" sz="3600" dirty="0" smtClean="0">
                <a:ea typeface="ＭＳ Ｐゴシック" pitchFamily="34" charset="-128"/>
              </a:rPr>
            </a:br>
            <a:endParaRPr lang="es-ES" sz="3600" dirty="0" smtClean="0">
              <a:solidFill>
                <a:srgbClr val="376092"/>
              </a:solidFill>
              <a:ea typeface="ＭＳ Ｐゴシック" pitchFamily="34" charset="-128"/>
            </a:endParaRPr>
          </a:p>
        </p:txBody>
      </p:sp>
      <p:sp>
        <p:nvSpPr>
          <p:cNvPr id="2051" name="4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dirty="0" smtClean="0">
                <a:ea typeface="ＭＳ Ｐゴシック" pitchFamily="34" charset="-128"/>
              </a:rPr>
              <a:t>	</a:t>
            </a:r>
            <a:r>
              <a:rPr lang="es-ES" dirty="0">
                <a:solidFill>
                  <a:srgbClr val="376092"/>
                </a:solidFill>
                <a:ea typeface="ＭＳ Ｐゴシック" pitchFamily="34" charset="-128"/>
              </a:rPr>
              <a:t>Diseño e implementación de alarma antirrobo independiente, fiable y económica</a:t>
            </a:r>
            <a:r>
              <a:rPr lang="es-ES" dirty="0" smtClean="0">
                <a:solidFill>
                  <a:srgbClr val="376092"/>
                </a:solidFill>
                <a:ea typeface="ＭＳ Ｐゴシック" pitchFamily="34" charset="-128"/>
              </a:rPr>
              <a:t>.</a:t>
            </a: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r" eaLnBrk="1" hangingPunct="1">
              <a:buFont typeface="Arial" charset="0"/>
              <a:buNone/>
            </a:pPr>
            <a:r>
              <a:rPr lang="es-ES" sz="2000" b="1" dirty="0" smtClean="0">
                <a:ea typeface="ＭＳ Ｐゴシック" pitchFamily="34" charset="-128"/>
              </a:rPr>
              <a:t>Autor: </a:t>
            </a:r>
            <a:r>
              <a:rPr lang="es-ES" sz="2000" dirty="0" smtClean="0">
                <a:ea typeface="ＭＳ Ｐゴシック" pitchFamily="34" charset="-128"/>
              </a:rPr>
              <a:t>Miguel Ángel Rosales Navarro</a:t>
            </a:r>
          </a:p>
          <a:p>
            <a:pPr algn="r" eaLnBrk="1" hangingPunct="1">
              <a:buFont typeface="Arial" charset="0"/>
              <a:buNone/>
            </a:pPr>
            <a:r>
              <a:rPr lang="es-ES" sz="2000" b="1" dirty="0" smtClean="0">
                <a:ea typeface="ＭＳ Ｐゴシック" pitchFamily="34" charset="-128"/>
              </a:rPr>
              <a:t>Aplicaciones Electrónicas</a:t>
            </a:r>
          </a:p>
          <a:p>
            <a:pPr algn="r" eaLnBrk="1" hangingPunct="1">
              <a:buFont typeface="Arial" charset="0"/>
              <a:buNone/>
            </a:pPr>
            <a:r>
              <a:rPr lang="es-ES" sz="2000" b="1" dirty="0" smtClean="0"/>
              <a:t>Consultor</a:t>
            </a:r>
            <a:r>
              <a:rPr lang="es-ES" sz="2000" b="1" dirty="0"/>
              <a:t>: </a:t>
            </a:r>
            <a:r>
              <a:rPr lang="es-ES" sz="2000" dirty="0"/>
              <a:t>Aleix López </a:t>
            </a:r>
            <a:r>
              <a:rPr lang="es-ES" sz="2000" dirty="0" smtClean="0"/>
              <a:t>Antón</a:t>
            </a:r>
            <a:endParaRPr lang="es-ES" sz="2000" dirty="0"/>
          </a:p>
          <a:p>
            <a:pPr marL="0" indent="0" algn="r">
              <a:buNone/>
            </a:pPr>
            <a:r>
              <a:rPr lang="es-ES" sz="2000" b="1" dirty="0"/>
              <a:t>Profesor </a:t>
            </a:r>
            <a:r>
              <a:rPr lang="es-ES" sz="2000" b="1" dirty="0" smtClean="0"/>
              <a:t>Responsable </a:t>
            </a:r>
            <a:r>
              <a:rPr lang="es-ES" sz="2000" b="1" dirty="0"/>
              <a:t>de la </a:t>
            </a:r>
            <a:r>
              <a:rPr lang="es-ES" sz="2000" b="1" dirty="0" smtClean="0"/>
              <a:t>Asignatura</a:t>
            </a:r>
            <a:r>
              <a:rPr lang="es-ES" sz="2000" b="1" dirty="0"/>
              <a:t>: </a:t>
            </a:r>
            <a:r>
              <a:rPr lang="es-ES" sz="2000" dirty="0"/>
              <a:t>Carlos </a:t>
            </a:r>
            <a:r>
              <a:rPr lang="es-ES" sz="2000" dirty="0" err="1"/>
              <a:t>Monzo</a:t>
            </a:r>
            <a:r>
              <a:rPr lang="es-ES" sz="2000" dirty="0"/>
              <a:t> </a:t>
            </a:r>
            <a:r>
              <a:rPr lang="es-ES" sz="2000" dirty="0" smtClean="0"/>
              <a:t>Sánchez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484438"/>
            <a:ext cx="4608512" cy="2795236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3"/>
    </mc:Choice>
    <mc:Fallback xmlns="">
      <p:transition spd="slow" advTm="2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4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.-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 Implementación del Sistema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143000" y="1628800"/>
            <a:ext cx="9001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 smtClean="0">
                <a:latin typeface="Calibri" pitchFamily="34" charset="0"/>
              </a:rPr>
              <a:t>- </a:t>
            </a:r>
            <a:r>
              <a:rPr lang="es-ES" sz="2400" b="1" dirty="0" err="1" smtClean="0">
                <a:latin typeface="Calibri" pitchFamily="34" charset="0"/>
              </a:rPr>
              <a:t>Interconexionado</a:t>
            </a:r>
            <a:r>
              <a:rPr lang="es-ES" sz="2400" b="1" dirty="0" smtClean="0">
                <a:latin typeface="Calibri" pitchFamily="34" charset="0"/>
              </a:rPr>
              <a:t> de componentes: </a:t>
            </a:r>
            <a:r>
              <a:rPr lang="es-ES" sz="2400" dirty="0" smtClean="0">
                <a:latin typeface="Calibri" pitchFamily="34" charset="0"/>
              </a:rPr>
              <a:t>los pines de la placa STM32F4 </a:t>
            </a:r>
            <a:r>
              <a:rPr lang="es-ES" sz="2400" dirty="0" err="1" smtClean="0">
                <a:latin typeface="Calibri" pitchFamily="34" charset="0"/>
              </a:rPr>
              <a:t>Discovery</a:t>
            </a:r>
            <a:r>
              <a:rPr lang="es-ES" sz="2400" dirty="0" smtClean="0">
                <a:latin typeface="Calibri" pitchFamily="34" charset="0"/>
              </a:rPr>
              <a:t> se usarán configurados como GPIO (General </a:t>
            </a:r>
            <a:r>
              <a:rPr lang="es-ES" sz="2400" dirty="0" err="1" smtClean="0">
                <a:latin typeface="Calibri" pitchFamily="34" charset="0"/>
              </a:rPr>
              <a:t>Purpose</a:t>
            </a:r>
            <a:r>
              <a:rPr lang="es-ES" sz="2400" dirty="0" smtClean="0">
                <a:latin typeface="Calibri" pitchFamily="34" charset="0"/>
              </a:rPr>
              <a:t> Input/Output), SPI (Serial </a:t>
            </a:r>
            <a:r>
              <a:rPr lang="es-ES" sz="2400" dirty="0" err="1" smtClean="0">
                <a:latin typeface="Calibri" pitchFamily="34" charset="0"/>
              </a:rPr>
              <a:t>Peripheral</a:t>
            </a:r>
            <a:r>
              <a:rPr lang="es-ES" sz="2400" dirty="0" smtClean="0">
                <a:latin typeface="Calibri" pitchFamily="34" charset="0"/>
              </a:rPr>
              <a:t> Interface) e I2C (Inter-</a:t>
            </a:r>
            <a:r>
              <a:rPr lang="es-ES" sz="2400" dirty="0" err="1" smtClean="0">
                <a:latin typeface="Calibri" pitchFamily="34" charset="0"/>
              </a:rPr>
              <a:t>Integrated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Circuit</a:t>
            </a:r>
            <a:r>
              <a:rPr lang="es-ES" sz="2400" dirty="0" smtClean="0">
                <a:latin typeface="Calibri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400" dirty="0" smtClean="0">
                <a:latin typeface="Calibri" pitchFamily="34" charset="0"/>
              </a:rPr>
              <a:t>GPIO In </a:t>
            </a:r>
            <a:r>
              <a:rPr lang="es-ES" sz="2400" dirty="0" err="1" smtClean="0">
                <a:latin typeface="Calibri" pitchFamily="34" charset="0"/>
              </a:rPr>
              <a:t>Mode</a:t>
            </a:r>
            <a:r>
              <a:rPr lang="es-ES" sz="2400" dirty="0" smtClean="0">
                <a:latin typeface="Calibri" pitchFamily="34" charset="0"/>
              </a:rPr>
              <a:t>: </a:t>
            </a:r>
            <a:r>
              <a:rPr lang="es-ES" sz="2400" dirty="0" err="1" smtClean="0">
                <a:latin typeface="Calibri" pitchFamily="34" charset="0"/>
              </a:rPr>
              <a:t>keypad</a:t>
            </a:r>
            <a:r>
              <a:rPr lang="es-ES" sz="2400" dirty="0" smtClean="0">
                <a:latin typeface="Calibri" pitchFamily="34" charset="0"/>
              </a:rPr>
              <a:t> 4x4,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Calibri" pitchFamily="34" charset="0"/>
              </a:rPr>
              <a:t> detector de movimiento,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Calibri" pitchFamily="34" charset="0"/>
              </a:rPr>
              <a:t>detector de apertura (magnético).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400" dirty="0" smtClean="0">
                <a:latin typeface="Calibri" pitchFamily="34" charset="0"/>
              </a:rPr>
              <a:t>GPIO </a:t>
            </a:r>
            <a:r>
              <a:rPr lang="es-ES" sz="2400" dirty="0" err="1" smtClean="0">
                <a:latin typeface="Calibri" pitchFamily="34" charset="0"/>
              </a:rPr>
              <a:t>Out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Mode</a:t>
            </a:r>
            <a:r>
              <a:rPr lang="es-ES" sz="2400" dirty="0">
                <a:latin typeface="Calibri" pitchFamily="34" charset="0"/>
              </a:rPr>
              <a:t>: </a:t>
            </a:r>
            <a:r>
              <a:rPr lang="es-ES" sz="2400" dirty="0" err="1" smtClean="0">
                <a:latin typeface="Calibri" pitchFamily="34" charset="0"/>
              </a:rPr>
              <a:t>leds</a:t>
            </a:r>
            <a:r>
              <a:rPr lang="es-ES" sz="2400" dirty="0" smtClean="0">
                <a:latin typeface="Calibri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display</a:t>
            </a:r>
            <a:r>
              <a:rPr lang="es-ES" sz="2400" dirty="0" smtClean="0">
                <a:latin typeface="Calibri" pitchFamily="34" charset="0"/>
              </a:rPr>
              <a:t> LCD 16x2, DAC.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400" dirty="0" smtClean="0">
                <a:latin typeface="Calibri" pitchFamily="34" charset="0"/>
              </a:rPr>
              <a:t>SPI: Real Time </a:t>
            </a:r>
            <a:r>
              <a:rPr lang="es-ES" sz="2400" dirty="0" err="1" smtClean="0">
                <a:latin typeface="Calibri" pitchFamily="34" charset="0"/>
              </a:rPr>
              <a:t>Controller</a:t>
            </a:r>
            <a:r>
              <a:rPr lang="es-ES" sz="2400" dirty="0" smtClean="0">
                <a:latin typeface="Calibri" pitchFamily="34" charset="0"/>
              </a:rPr>
              <a:t> (RTC).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</a:t>
            </a:r>
            <a:r>
              <a:rPr lang="es-ES" sz="2400" dirty="0" smtClean="0">
                <a:latin typeface="Calibri" pitchFamily="34" charset="0"/>
              </a:rPr>
              <a:t> I2C: lector RFID.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s-E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	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12976"/>
            <a:ext cx="432048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94"/>
    </mc:Choice>
    <mc:Fallback xmlns="">
      <p:transition spd="slow" advTm="10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4.- Implementación del Sistema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143000" y="1628800"/>
            <a:ext cx="9001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 smtClean="0">
                <a:latin typeface="Calibri" pitchFamily="34" charset="0"/>
              </a:rPr>
              <a:t>- Programación de librerías: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Programadas con el IDE gratuito </a:t>
            </a:r>
            <a:r>
              <a:rPr lang="es-ES" sz="2400" dirty="0" err="1" smtClean="0">
                <a:latin typeface="+mj-lt"/>
              </a:rPr>
              <a:t>Atollic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TrueSTUDIO</a:t>
            </a:r>
            <a:r>
              <a:rPr lang="es-ES" sz="2400" dirty="0" smtClean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latin typeface="+mj-lt"/>
              </a:rPr>
              <a:t>• L</a:t>
            </a:r>
            <a:r>
              <a:rPr lang="es-ES" sz="2400" dirty="0" smtClean="0">
                <a:latin typeface="+mj-lt"/>
              </a:rPr>
              <a:t>ibrería “</a:t>
            </a:r>
            <a:r>
              <a:rPr lang="es-ES" sz="2400" dirty="0" err="1" smtClean="0">
                <a:latin typeface="+mj-lt"/>
              </a:rPr>
              <a:t>main.c</a:t>
            </a:r>
            <a:r>
              <a:rPr lang="es-ES" sz="2400" dirty="0" smtClean="0">
                <a:latin typeface="+mj-lt"/>
              </a:rPr>
              <a:t>” encargada de orquestar el resto de librerías: inicialización de puertos y componentes, variables globales y bucle general que ejecuta las siguientes rutinas: control de </a:t>
            </a:r>
            <a:r>
              <a:rPr lang="es-ES" sz="2400" dirty="0" err="1" smtClean="0">
                <a:latin typeface="+mj-lt"/>
              </a:rPr>
              <a:t>leds</a:t>
            </a:r>
            <a:r>
              <a:rPr lang="es-ES" sz="2400" dirty="0" smtClean="0">
                <a:latin typeface="+mj-lt"/>
              </a:rPr>
              <a:t>, control de teclado, control de RFID y control de sensores.</a:t>
            </a:r>
            <a:endParaRPr lang="es-ES" sz="2400" b="1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Se crea una librería para controlar cada componente y una librería “</a:t>
            </a:r>
            <a:r>
              <a:rPr lang="es-ES" sz="2400" dirty="0" err="1" smtClean="0">
                <a:latin typeface="+mj-lt"/>
              </a:rPr>
              <a:t>utilidades.c</a:t>
            </a:r>
            <a:r>
              <a:rPr lang="es-ES" sz="2400" dirty="0" smtClean="0">
                <a:latin typeface="+mj-lt"/>
              </a:rPr>
              <a:t>” que contiene funciones comunes.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Se usan librerías externas denominadas “TM” para </a:t>
            </a:r>
            <a:r>
              <a:rPr lang="es-ES" sz="2400" dirty="0" err="1" smtClean="0">
                <a:latin typeface="+mj-lt"/>
              </a:rPr>
              <a:t>delay</a:t>
            </a:r>
            <a:r>
              <a:rPr lang="es-ES" sz="2400" dirty="0" smtClean="0">
                <a:latin typeface="+mj-lt"/>
              </a:rPr>
              <a:t> y control de </a:t>
            </a:r>
            <a:r>
              <a:rPr lang="es-ES" sz="2400" dirty="0" err="1" smtClean="0">
                <a:latin typeface="+mj-lt"/>
              </a:rPr>
              <a:t>display</a:t>
            </a:r>
            <a:r>
              <a:rPr lang="es-ES" sz="2400" dirty="0" smtClean="0">
                <a:latin typeface="+mj-lt"/>
              </a:rPr>
              <a:t>, de RTC, de RFID, de DAC y de </a:t>
            </a:r>
            <a:r>
              <a:rPr lang="es-ES" sz="2400" dirty="0" err="1" smtClean="0">
                <a:latin typeface="+mj-lt"/>
              </a:rPr>
              <a:t>keypad</a:t>
            </a:r>
            <a:r>
              <a:rPr lang="es-ES" sz="2400" dirty="0" smtClean="0">
                <a:latin typeface="+mj-lt"/>
              </a:rPr>
              <a:t> 4x4.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latin typeface="Calibri" pitchFamily="34" charset="0"/>
              </a:rPr>
              <a:t>• </a:t>
            </a:r>
            <a:r>
              <a:rPr lang="es-ES" sz="2400" dirty="0" smtClean="0">
                <a:latin typeface="Calibri" pitchFamily="34" charset="0"/>
              </a:rPr>
              <a:t>La librería “</a:t>
            </a:r>
            <a:r>
              <a:rPr lang="es-ES" sz="2400" dirty="0" err="1" smtClean="0">
                <a:latin typeface="Calibri" pitchFamily="34" charset="0"/>
              </a:rPr>
              <a:t>defines.h</a:t>
            </a:r>
            <a:r>
              <a:rPr lang="es-ES" sz="2400" dirty="0" smtClean="0">
                <a:latin typeface="Calibri" pitchFamily="34" charset="0"/>
              </a:rPr>
              <a:t>” contiene el </a:t>
            </a:r>
            <a:r>
              <a:rPr lang="es-ES" sz="2400" dirty="0" err="1" smtClean="0">
                <a:latin typeface="Calibri" pitchFamily="34" charset="0"/>
              </a:rPr>
              <a:t>pinout</a:t>
            </a:r>
            <a:r>
              <a:rPr lang="es-ES" sz="2400" dirty="0" smtClean="0">
                <a:latin typeface="Calibri" pitchFamily="34" charset="0"/>
              </a:rPr>
              <a:t> de  todos los componentes.</a:t>
            </a:r>
            <a:endParaRPr lang="es-ES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2400" b="1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4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	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0"/>
    </mc:Choice>
    <mc:Fallback xmlns="">
      <p:transition spd="slow" advTm="80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4.- Implementación del Sistema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143000" y="1628800"/>
            <a:ext cx="9001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 smtClean="0">
                <a:latin typeface="Calibri" pitchFamily="34" charset="0"/>
              </a:rPr>
              <a:t>- Plan de pruebas y resultados obtenidos: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b="1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Se define un plan con 40 pruebas, cada una de ellas incluye: código, objetivo, precondiciones, pasos a seguir, </a:t>
            </a:r>
            <a:r>
              <a:rPr lang="es-ES" sz="2400" dirty="0" err="1" smtClean="0">
                <a:latin typeface="+mj-lt"/>
              </a:rPr>
              <a:t>postcondiciones</a:t>
            </a:r>
            <a:r>
              <a:rPr lang="es-ES" sz="2400" dirty="0" smtClean="0">
                <a:latin typeface="+mj-lt"/>
              </a:rPr>
              <a:t>, resultado y comentarios.</a:t>
            </a:r>
            <a:endParaRPr lang="es-ES" sz="2400" b="1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Las pruebas abarcan las cuatro funcionalidades del sistema (programación de reloj, cambio de </a:t>
            </a:r>
            <a:r>
              <a:rPr lang="es-ES" sz="2400" dirty="0" err="1" smtClean="0">
                <a:latin typeface="+mj-lt"/>
              </a:rPr>
              <a:t>password</a:t>
            </a:r>
            <a:r>
              <a:rPr lang="es-ES" sz="2400" dirty="0" smtClean="0">
                <a:latin typeface="+mj-lt"/>
              </a:rPr>
              <a:t>, programación de hora de inicio y fin de rango de alarma activa e inicio/parada de alarma) y pruebas sobre el funcionamiento de la alarma en función del estado de las variables globales del Sistema.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14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• Se obtiene como resultado “Pasado” en las 40 pruebas definidas lo que supone un 100% de resultados satisfactorios.</a:t>
            </a:r>
            <a:endParaRPr lang="es-E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	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2"/>
    </mc:Choice>
    <mc:Fallback xmlns="">
      <p:transition spd="slow" advTm="4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5.- Trabajo Futuro.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457200" y="1700213"/>
            <a:ext cx="8383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-Se detectan una serie de </a:t>
            </a:r>
            <a:r>
              <a:rPr lang="es-ES" sz="2400" b="1" dirty="0" smtClean="0">
                <a:latin typeface="Calibri" pitchFamily="34" charset="0"/>
              </a:rPr>
              <a:t>mejoras a implementar</a:t>
            </a:r>
            <a:r>
              <a:rPr lang="es-ES" sz="2400" dirty="0" smtClean="0">
                <a:latin typeface="Calibri" pitchFamily="34" charset="0"/>
              </a:rPr>
              <a:t> en </a:t>
            </a:r>
            <a:r>
              <a:rPr lang="es-ES" sz="2400" dirty="0" err="1" smtClean="0">
                <a:latin typeface="Calibri" pitchFamily="34" charset="0"/>
              </a:rPr>
              <a:t>HomeAlarm</a:t>
            </a:r>
            <a:r>
              <a:rPr lang="es-ES" sz="2400" dirty="0" smtClean="0">
                <a:latin typeface="Calibri" pitchFamily="34" charset="0"/>
              </a:rPr>
              <a:t>:</a:t>
            </a:r>
            <a:endParaRPr lang="es-ES" sz="2400" dirty="0">
              <a:latin typeface="Calibri" pitchFamily="34" charset="0"/>
            </a:endParaRPr>
          </a:p>
          <a:p>
            <a:endParaRPr lang="es-ES" sz="1200" dirty="0" smtClean="0"/>
          </a:p>
          <a:p>
            <a:r>
              <a:rPr lang="es-ES" sz="2000" dirty="0"/>
              <a:t>• </a:t>
            </a:r>
            <a:r>
              <a:rPr lang="es-ES" sz="2000" dirty="0" smtClean="0"/>
              <a:t>Uso </a:t>
            </a:r>
            <a:r>
              <a:rPr lang="es-ES" sz="2000" dirty="0"/>
              <a:t>de memoria </a:t>
            </a:r>
            <a:r>
              <a:rPr lang="es-ES" sz="2000" dirty="0" err="1"/>
              <a:t>MicroSD</a:t>
            </a:r>
            <a:r>
              <a:rPr lang="es-ES" sz="2000" dirty="0"/>
              <a:t> para almacenar datos (programaciones,</a:t>
            </a:r>
          </a:p>
          <a:p>
            <a:r>
              <a:rPr lang="es-ES" sz="2000" dirty="0" err="1"/>
              <a:t>passwords</a:t>
            </a:r>
            <a:r>
              <a:rPr lang="es-ES" sz="2000" dirty="0"/>
              <a:t>, datos provenientes de nuevas funcionalidades</a:t>
            </a:r>
            <a:r>
              <a:rPr lang="es-ES" sz="2000" dirty="0" smtClean="0"/>
              <a:t>).</a:t>
            </a:r>
          </a:p>
          <a:p>
            <a:endParaRPr lang="es-ES" sz="1200" dirty="0"/>
          </a:p>
          <a:p>
            <a:r>
              <a:rPr lang="es-ES" sz="2000" dirty="0" smtClean="0"/>
              <a:t>• </a:t>
            </a:r>
            <a:r>
              <a:rPr lang="es-ES" sz="2000" dirty="0"/>
              <a:t>Agregar cámara fotográfica/video que </a:t>
            </a:r>
            <a:r>
              <a:rPr lang="es-ES" sz="2000" dirty="0" smtClean="0"/>
              <a:t>capte </a:t>
            </a:r>
            <a:r>
              <a:rPr lang="es-ES" sz="2000" dirty="0"/>
              <a:t>el elemento que</a:t>
            </a:r>
          </a:p>
          <a:p>
            <a:r>
              <a:rPr lang="es-ES" sz="2000" dirty="0"/>
              <a:t>origina la alarma </a:t>
            </a:r>
            <a:r>
              <a:rPr lang="es-ES" sz="2000" dirty="0" smtClean="0"/>
              <a:t>y </a:t>
            </a:r>
            <a:r>
              <a:rPr lang="es-ES" sz="2000" dirty="0"/>
              <a:t>guardase dichos datos en la memoria interna</a:t>
            </a:r>
            <a:r>
              <a:rPr lang="es-ES" sz="2000" dirty="0" smtClean="0"/>
              <a:t>.</a:t>
            </a:r>
          </a:p>
          <a:p>
            <a:endParaRPr lang="es-ES" sz="1200" dirty="0"/>
          </a:p>
          <a:p>
            <a:r>
              <a:rPr lang="es-ES" sz="2000" dirty="0"/>
              <a:t>• Agregar módulo GSM para avisar por SMS a quien se desee en</a:t>
            </a:r>
          </a:p>
          <a:p>
            <a:r>
              <a:rPr lang="es-ES" sz="2000" dirty="0"/>
              <a:t>caso de que la alarma sea disparada</a:t>
            </a:r>
            <a:r>
              <a:rPr lang="es-ES" sz="2000" dirty="0" smtClean="0"/>
              <a:t>.</a:t>
            </a:r>
          </a:p>
          <a:p>
            <a:endParaRPr lang="es-ES" sz="1200" dirty="0"/>
          </a:p>
          <a:p>
            <a:r>
              <a:rPr lang="es-ES" sz="2000" dirty="0"/>
              <a:t>• Agregar módulo Ethernet o 3G (o ambos) para poder manejar</a:t>
            </a:r>
          </a:p>
          <a:p>
            <a:r>
              <a:rPr lang="es-ES" sz="2000" dirty="0"/>
              <a:t>alarma a distancia desde un dispositivo conectado a </a:t>
            </a:r>
            <a:r>
              <a:rPr lang="es-ES" sz="2000" dirty="0" smtClean="0"/>
              <a:t>internet.</a:t>
            </a:r>
          </a:p>
          <a:p>
            <a:endParaRPr lang="es-ES" sz="1200" dirty="0"/>
          </a:p>
          <a:p>
            <a:r>
              <a:rPr lang="es-ES" sz="2000" dirty="0" smtClean="0"/>
              <a:t>• </a:t>
            </a:r>
            <a:r>
              <a:rPr lang="es-ES" sz="2000" dirty="0"/>
              <a:t>Preparar el Sistema para que funcione con </a:t>
            </a:r>
            <a:r>
              <a:rPr lang="es-ES" sz="2000" dirty="0" err="1"/>
              <a:t>arrays</a:t>
            </a:r>
            <a:r>
              <a:rPr lang="es-ES" sz="2000" dirty="0"/>
              <a:t> de detectores</a:t>
            </a:r>
          </a:p>
          <a:p>
            <a:r>
              <a:rPr lang="es-ES" sz="2000" dirty="0"/>
              <a:t>de </a:t>
            </a:r>
            <a:r>
              <a:rPr lang="es-ES" sz="2000" dirty="0" smtClean="0"/>
              <a:t>movimiento y de detectores de apertura.</a:t>
            </a:r>
          </a:p>
          <a:p>
            <a:endParaRPr lang="es-ES" sz="1200" dirty="0"/>
          </a:p>
          <a:p>
            <a:r>
              <a:rPr lang="es-ES" sz="2000" dirty="0" smtClean="0"/>
              <a:t>• </a:t>
            </a:r>
            <a:r>
              <a:rPr lang="es-ES" sz="2000" dirty="0"/>
              <a:t>Añadir al Sistema la posibilidad de programar tarjetas RFID con el</a:t>
            </a:r>
          </a:p>
          <a:p>
            <a:r>
              <a:rPr lang="es-ES" sz="2000" dirty="0" err="1"/>
              <a:t>password</a:t>
            </a:r>
            <a:r>
              <a:rPr lang="es-ES" sz="2000" dirty="0"/>
              <a:t> que se desee</a:t>
            </a:r>
            <a:r>
              <a:rPr lang="es-ES" sz="2000" dirty="0" smtClean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59"/>
    </mc:Choice>
    <mc:Fallback xmlns="">
      <p:transition spd="slow" advTm="66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6.- Conclusiones.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457200" y="1700809"/>
            <a:ext cx="8579296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Proyecto beneficioso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tanto a nivel académico como a nivel profesional: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/>
              <a:t> •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académico: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Adquisición de conocimientos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STM32F4.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Mejora de habilidades de I+D.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Mejora en las disciplinas hardware y software y correcta 	integración de estas.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 smtClean="0"/>
              <a:t>•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profesional: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Búsqueda exitosa de necesidad con nicho de mercado no 	cubierto.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Implementación satisfactoria de Sistema que cumple todas las 	especificaciones diseñadas.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 Adquisición de competencias para gestión completa de 	proyecto.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62"/>
    </mc:Choice>
    <mc:Fallback xmlns="">
      <p:transition spd="slow" advTm="10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7.- Bibliografía.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323528" y="1700809"/>
            <a:ext cx="8640960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dirty="0" smtClean="0"/>
              <a:t>•</a:t>
            </a:r>
            <a:r>
              <a:rPr lang="es-ES" sz="1600" dirty="0"/>
              <a:t> </a:t>
            </a:r>
            <a:r>
              <a:rPr lang="es-ES" sz="1600" dirty="0" smtClean="0"/>
              <a:t>“Los </a:t>
            </a:r>
            <a:r>
              <a:rPr lang="es-ES" sz="1600" dirty="0"/>
              <a:t>ladrones lo tienen fácil: cuatro millones de </a:t>
            </a:r>
            <a:r>
              <a:rPr lang="es-ES" sz="1600" dirty="0" smtClean="0"/>
              <a:t>casas una </a:t>
            </a:r>
            <a:r>
              <a:rPr lang="es-ES" sz="1600" dirty="0"/>
              <a:t>sola medida de seguridad</a:t>
            </a:r>
            <a:r>
              <a:rPr lang="es-ES" sz="1600" dirty="0" smtClean="0"/>
              <a:t>”, Elena Sanz, 17-04-2015:</a:t>
            </a:r>
          </a:p>
          <a:p>
            <a:r>
              <a:rPr lang="es-ES" sz="1600" dirty="0" smtClean="0">
                <a:hlinkClick r:id="rId5"/>
              </a:rPr>
              <a:t>http</a:t>
            </a:r>
            <a:r>
              <a:rPr lang="es-ES" sz="1600" dirty="0">
                <a:hlinkClick r:id="rId5"/>
              </a:rPr>
              <a:t>://www.elconfidencial.com/vivienda/2015-04-17/los-ladrones-lo-tienen-facilcuatro-</a:t>
            </a:r>
          </a:p>
          <a:p>
            <a:r>
              <a:rPr lang="es-ES" sz="1600" dirty="0">
                <a:hlinkClick r:id="rId5"/>
              </a:rPr>
              <a:t>millones-de-casas-sin-una-sola-medida-de-seguridad_760262</a:t>
            </a:r>
            <a:r>
              <a:rPr lang="es-ES" sz="1600" dirty="0" smtClean="0">
                <a:hlinkClick r:id="rId5"/>
              </a:rPr>
              <a:t>/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/>
              <a:t>•</a:t>
            </a:r>
            <a:r>
              <a:rPr lang="es-ES" sz="1600" dirty="0" smtClean="0"/>
              <a:t>“</a:t>
            </a:r>
            <a:r>
              <a:rPr lang="es-ES" sz="1600" dirty="0"/>
              <a:t>Alarma Sin Cuotas Independiente</a:t>
            </a:r>
            <a:r>
              <a:rPr lang="es-ES" sz="1600" dirty="0" smtClean="0"/>
              <a:t>”, </a:t>
            </a:r>
            <a:r>
              <a:rPr lang="es-ES" sz="1600" dirty="0" err="1" smtClean="0"/>
              <a:t>SINcuotas</a:t>
            </a:r>
            <a:r>
              <a:rPr lang="es-ES" sz="1600" dirty="0"/>
              <a:t>, </a:t>
            </a:r>
            <a:r>
              <a:rPr lang="es-ES" sz="1600" dirty="0" smtClean="0"/>
              <a:t>S.L, 02-04-2016:</a:t>
            </a:r>
          </a:p>
          <a:p>
            <a:r>
              <a:rPr lang="es-ES" sz="1600" dirty="0" smtClean="0">
                <a:hlinkClick r:id="rId6"/>
              </a:rPr>
              <a:t>http</a:t>
            </a:r>
            <a:r>
              <a:rPr lang="es-ES" sz="1600" dirty="0">
                <a:hlinkClick r:id="rId6"/>
              </a:rPr>
              <a:t>://www.tualarmasincuotas.es/productos/alarma-sin-cuotas-independiente</a:t>
            </a:r>
            <a:endParaRPr lang="es-ES" sz="1600" dirty="0"/>
          </a:p>
          <a:p>
            <a:endParaRPr lang="es-ES" sz="1600" dirty="0" smtClean="0"/>
          </a:p>
          <a:p>
            <a:r>
              <a:rPr lang="es-ES" sz="1600" dirty="0" smtClean="0"/>
              <a:t>• “Un Sistema de Alarma Para Tu Hogar Creado con </a:t>
            </a:r>
            <a:r>
              <a:rPr lang="es-ES" sz="1600" dirty="0" err="1" smtClean="0"/>
              <a:t>Arduino</a:t>
            </a:r>
            <a:r>
              <a:rPr lang="es-ES" sz="1600" dirty="0" smtClean="0"/>
              <a:t>”, DescubreArduino,18-01-2016: </a:t>
            </a:r>
          </a:p>
          <a:p>
            <a:r>
              <a:rPr lang="es-ES" sz="1600" dirty="0" smtClean="0">
                <a:hlinkClick r:id="rId7"/>
              </a:rPr>
              <a:t>http</a:t>
            </a:r>
            <a:r>
              <a:rPr lang="es-ES" sz="1600" dirty="0">
                <a:hlinkClick r:id="rId7"/>
              </a:rPr>
              <a:t>://</a:t>
            </a:r>
            <a:r>
              <a:rPr lang="es-ES" sz="1600" dirty="0" smtClean="0">
                <a:hlinkClick r:id="rId7"/>
              </a:rPr>
              <a:t>descubrearduino.com/un-sistema-de-alarma-para-tu-hogarcreado-con-arduino</a:t>
            </a:r>
            <a:r>
              <a:rPr lang="es-ES" sz="1600" dirty="0">
                <a:hlinkClick r:id="rId7"/>
              </a:rPr>
              <a:t>/</a:t>
            </a:r>
            <a:endParaRPr lang="es-ES" sz="1600" dirty="0"/>
          </a:p>
          <a:p>
            <a:endParaRPr lang="es-ES" sz="1600" dirty="0" smtClean="0"/>
          </a:p>
          <a:p>
            <a:r>
              <a:rPr lang="es-ES" sz="1600" dirty="0" smtClean="0"/>
              <a:t>• </a:t>
            </a:r>
            <a:r>
              <a:rPr lang="pt-BR" sz="1600" dirty="0" smtClean="0"/>
              <a:t>“</a:t>
            </a:r>
            <a:r>
              <a:rPr lang="pt-BR" sz="1600" dirty="0"/>
              <a:t>UM1472 </a:t>
            </a:r>
            <a:r>
              <a:rPr lang="pt-BR" sz="1600" dirty="0" err="1"/>
              <a:t>User</a:t>
            </a:r>
            <a:r>
              <a:rPr lang="pt-BR" sz="1600" dirty="0"/>
              <a:t> manual</a:t>
            </a:r>
            <a:r>
              <a:rPr lang="pt-BR" sz="1600" dirty="0" smtClean="0"/>
              <a:t>”, </a:t>
            </a:r>
            <a:r>
              <a:rPr lang="es-ES" sz="1600" dirty="0" smtClean="0"/>
              <a:t>ST, 04-02-2016:</a:t>
            </a:r>
          </a:p>
          <a:p>
            <a:r>
              <a:rPr lang="es-ES" sz="1600" dirty="0" smtClean="0">
                <a:hlinkClick r:id="rId8"/>
              </a:rPr>
              <a:t>http</a:t>
            </a:r>
            <a:r>
              <a:rPr lang="es-ES" sz="1600" dirty="0">
                <a:hlinkClick r:id="rId8"/>
              </a:rPr>
              <a:t>://</a:t>
            </a:r>
            <a:r>
              <a:rPr lang="es-ES" sz="1600" dirty="0" smtClean="0">
                <a:hlinkClick r:id="rId8"/>
              </a:rPr>
              <a:t>www.st.com/st-webui/static/active/cn/resource/technical/document/user_manual/DM00039084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/>
              <a:t>• </a:t>
            </a:r>
            <a:r>
              <a:rPr lang="es-ES" sz="1600" dirty="0" smtClean="0"/>
              <a:t>Título </a:t>
            </a:r>
            <a:r>
              <a:rPr lang="es-ES" sz="1600" dirty="0"/>
              <a:t>del recurso: “</a:t>
            </a:r>
            <a:r>
              <a:rPr lang="es-ES" sz="1600" dirty="0" err="1"/>
              <a:t>Atollic</a:t>
            </a:r>
            <a:r>
              <a:rPr lang="es-ES" sz="1600" dirty="0"/>
              <a:t>, </a:t>
            </a:r>
            <a:r>
              <a:rPr lang="es-ES" sz="1600" dirty="0" err="1"/>
              <a:t>TrueSTUDIO</a:t>
            </a:r>
            <a:r>
              <a:rPr lang="es-ES" sz="1600" dirty="0" smtClean="0"/>
              <a:t>”, </a:t>
            </a:r>
            <a:r>
              <a:rPr lang="es-ES" sz="1600" dirty="0" err="1" smtClean="0"/>
              <a:t>Atollic</a:t>
            </a:r>
            <a:r>
              <a:rPr lang="es-ES" sz="1600" dirty="0" smtClean="0"/>
              <a:t>, 01-05-2016:</a:t>
            </a:r>
          </a:p>
          <a:p>
            <a:r>
              <a:rPr lang="es-ES" sz="1600" dirty="0" smtClean="0">
                <a:hlinkClick r:id="rId9"/>
              </a:rPr>
              <a:t>http</a:t>
            </a:r>
            <a:r>
              <a:rPr lang="es-ES" sz="1600" dirty="0">
                <a:hlinkClick r:id="rId9"/>
              </a:rPr>
              <a:t>://timor.atollic.com/truestudio/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 smtClean="0"/>
              <a:t>• “</a:t>
            </a:r>
            <a:r>
              <a:rPr lang="es-ES" sz="1600" dirty="0" err="1"/>
              <a:t>Libraries</a:t>
            </a:r>
            <a:r>
              <a:rPr lang="es-ES" sz="1600" dirty="0"/>
              <a:t> and </a:t>
            </a:r>
            <a:r>
              <a:rPr lang="es-ES" sz="1600" dirty="0" err="1"/>
              <a:t>tutorials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STM32Fxxx</a:t>
            </a:r>
            <a:r>
              <a:rPr lang="es-ES" sz="1600" dirty="0" smtClean="0"/>
              <a:t>”, </a:t>
            </a:r>
            <a:r>
              <a:rPr lang="es-ES" sz="1600" dirty="0" err="1" smtClean="0"/>
              <a:t>Tilen</a:t>
            </a:r>
            <a:r>
              <a:rPr lang="es-ES" sz="1600" dirty="0" smtClean="0"/>
              <a:t> </a:t>
            </a:r>
            <a:r>
              <a:rPr lang="es-ES" sz="1600" dirty="0" err="1" smtClean="0"/>
              <a:t>Majerle</a:t>
            </a:r>
            <a:r>
              <a:rPr lang="es-ES" sz="1600" dirty="0" smtClean="0"/>
              <a:t>, 02-04-2016:</a:t>
            </a:r>
            <a:endParaRPr lang="es-ES" sz="1600" dirty="0"/>
          </a:p>
          <a:p>
            <a:r>
              <a:rPr lang="es-ES" sz="1600" dirty="0" smtClean="0">
                <a:hlinkClick r:id="rId10"/>
              </a:rPr>
              <a:t>http</a:t>
            </a:r>
            <a:r>
              <a:rPr lang="es-ES" sz="1600" dirty="0">
                <a:hlinkClick r:id="rId10"/>
              </a:rPr>
              <a:t>://stm32f4-discovery.com/</a:t>
            </a:r>
            <a:endParaRPr lang="es-ES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0"/>
    </mc:Choice>
    <mc:Fallback xmlns="">
      <p:transition spd="slow" advTm="1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Diseño e implementación de alarma antirrobo independiente, fiable y económica.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0.- Objetivos de la presentación.</a:t>
            </a:r>
          </a:p>
        </p:txBody>
      </p:sp>
      <p:sp>
        <p:nvSpPr>
          <p:cNvPr id="3076" name="2 Marcador de contenido"/>
          <p:cNvSpPr txBox="1">
            <a:spLocks/>
          </p:cNvSpPr>
          <p:nvPr/>
        </p:nvSpPr>
        <p:spPr bwMode="auto">
          <a:xfrm>
            <a:off x="395288" y="1916113"/>
            <a:ext cx="87487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-Estudio de la necesidad.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-Estado del Arte.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-Diseño del Sistema.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-Implementación del Sistema.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-Trabajo futuro.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-Conclusiones.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-Bibliografía.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9"/>
    </mc:Choice>
    <mc:Fallback xmlns="">
      <p:transition spd="slow" advTm="20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1.- Introducción.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611188" y="1916113"/>
            <a:ext cx="8229600" cy="44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+mj-lt"/>
              </a:rPr>
              <a:t>-</a:t>
            </a:r>
            <a:r>
              <a:rPr lang="es-ES" sz="2400" b="1" dirty="0" smtClean="0">
                <a:latin typeface="+mj-lt"/>
              </a:rPr>
              <a:t>Contexto</a:t>
            </a:r>
            <a:r>
              <a:rPr lang="es-ES" sz="2400" dirty="0" smtClean="0">
                <a:latin typeface="+mj-lt"/>
              </a:rPr>
              <a:t>: en 2014 se produjeron 120.000 robos en viviendas, un 70% más que en 2007.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+mj-lt"/>
              </a:rPr>
              <a:t>-Los sistemas antirrobo son caros y dependientes a empresas especializadas.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+mj-lt"/>
              </a:rPr>
              <a:t>-</a:t>
            </a:r>
            <a:r>
              <a:rPr lang="es-ES" sz="2400" b="1" dirty="0" smtClean="0">
                <a:latin typeface="+mj-lt"/>
              </a:rPr>
              <a:t>Objetivo: </a:t>
            </a:r>
            <a:r>
              <a:rPr lang="es-ES" sz="2400" dirty="0">
                <a:latin typeface="+mj-lt"/>
              </a:rPr>
              <a:t>diseñar e implementar una alarma </a:t>
            </a:r>
            <a:r>
              <a:rPr lang="es-ES" sz="2400" dirty="0" smtClean="0">
                <a:latin typeface="+mj-lt"/>
              </a:rPr>
              <a:t>antirrobo que </a:t>
            </a:r>
            <a:r>
              <a:rPr lang="es-ES" sz="2400" dirty="0">
                <a:latin typeface="+mj-lt"/>
              </a:rPr>
              <a:t>sea robusta, fiable e independiente por un precio menor a 70 euros</a:t>
            </a:r>
            <a:r>
              <a:rPr lang="es-ES" sz="24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14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 smtClean="0">
                <a:latin typeface="+mj-lt"/>
              </a:rPr>
              <a:t>-Solución: </a:t>
            </a:r>
            <a:r>
              <a:rPr lang="es-ES" sz="2400" dirty="0" smtClean="0">
                <a:latin typeface="+mj-lt"/>
              </a:rPr>
              <a:t>diseñar e implementar el Sistema “</a:t>
            </a:r>
            <a:r>
              <a:rPr lang="es-ES" sz="2400" dirty="0" err="1" smtClean="0">
                <a:latin typeface="+mj-lt"/>
              </a:rPr>
              <a:t>HomeAlarm</a:t>
            </a:r>
            <a:r>
              <a:rPr lang="es-ES" sz="2400" dirty="0" smtClean="0">
                <a:latin typeface="+mj-lt"/>
              </a:rPr>
              <a:t>”, utilizando la plataforma STM32F4 </a:t>
            </a:r>
            <a:r>
              <a:rPr lang="es-ES" sz="2400" dirty="0" err="1" smtClean="0">
                <a:latin typeface="+mj-lt"/>
              </a:rPr>
              <a:t>Discovery</a:t>
            </a:r>
            <a:r>
              <a:rPr lang="es-ES" sz="2400" dirty="0" smtClean="0">
                <a:latin typeface="+mj-lt"/>
              </a:rPr>
              <a:t> y una familia de sensores y </a:t>
            </a:r>
            <a:r>
              <a:rPr lang="es-ES" sz="2400" dirty="0" err="1" smtClean="0">
                <a:latin typeface="+mj-lt"/>
              </a:rPr>
              <a:t>shields</a:t>
            </a:r>
            <a:r>
              <a:rPr lang="es-ES" sz="2400" dirty="0" smtClean="0">
                <a:latin typeface="+mj-lt"/>
              </a:rPr>
              <a:t> compatibles (teclado, </a:t>
            </a:r>
            <a:r>
              <a:rPr lang="es-ES" sz="2400" dirty="0" err="1" smtClean="0">
                <a:latin typeface="+mj-lt"/>
              </a:rPr>
              <a:t>display</a:t>
            </a:r>
            <a:r>
              <a:rPr lang="es-ES" sz="2400" dirty="0" smtClean="0">
                <a:latin typeface="+mj-lt"/>
              </a:rPr>
              <a:t>, detector de movimiento, detector de apertura, lector RFID, </a:t>
            </a:r>
            <a:r>
              <a:rPr lang="es-ES" sz="2400" dirty="0" err="1" smtClean="0">
                <a:latin typeface="+mj-lt"/>
              </a:rPr>
              <a:t>leds</a:t>
            </a:r>
            <a:r>
              <a:rPr lang="es-ES" sz="2400" dirty="0" smtClean="0">
                <a:latin typeface="+mj-lt"/>
              </a:rPr>
              <a:t>, controlador de tiempo RTC, señal luminosa y señal acústica).</a:t>
            </a:r>
            <a:endParaRPr lang="es-ES" sz="2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9"/>
    </mc:Choice>
    <mc:Fallback xmlns="">
      <p:transition spd="slow" advTm="8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.- Estado del Arte.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611560" y="1916113"/>
            <a:ext cx="8229228" cy="46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400" dirty="0" smtClean="0">
                <a:latin typeface="+mj-lt"/>
              </a:rPr>
              <a:t>-Existen multitud de soluciones al problema propuesto, pero no se ha encontrado ninguna solución completa usando la plataforma STM32F4 </a:t>
            </a:r>
            <a:r>
              <a:rPr lang="es-ES" sz="2400" dirty="0" err="1" smtClean="0">
                <a:latin typeface="+mj-lt"/>
              </a:rPr>
              <a:t>Discovery</a:t>
            </a:r>
            <a:r>
              <a:rPr lang="es-ES" sz="2400" dirty="0" smtClean="0">
                <a:latin typeface="+mj-lt"/>
              </a:rPr>
              <a:t>.</a:t>
            </a:r>
          </a:p>
          <a:p>
            <a:endParaRPr lang="es-ES" sz="1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-Clasificación de las soluciones existentes:</a:t>
            </a:r>
          </a:p>
          <a:p>
            <a:endParaRPr lang="es-ES" sz="1400" dirty="0" smtClean="0">
              <a:latin typeface="+mj-lt"/>
            </a:endParaRPr>
          </a:p>
          <a:p>
            <a:r>
              <a:rPr lang="es-ES" sz="2400" dirty="0"/>
              <a:t>• </a:t>
            </a:r>
            <a:r>
              <a:rPr lang="es-ES" sz="2400" b="1" dirty="0" smtClean="0">
                <a:latin typeface="+mj-lt"/>
              </a:rPr>
              <a:t>Soluciones </a:t>
            </a:r>
            <a:r>
              <a:rPr lang="es-ES" sz="2400" b="1" dirty="0">
                <a:latin typeface="+mj-lt"/>
              </a:rPr>
              <a:t>comerciales </a:t>
            </a:r>
            <a:r>
              <a:rPr lang="es-ES" sz="2400" b="1" dirty="0" smtClean="0">
                <a:latin typeface="+mj-lt"/>
              </a:rPr>
              <a:t>dependientes: </a:t>
            </a:r>
            <a:r>
              <a:rPr lang="es-ES" sz="2400" dirty="0" smtClean="0">
                <a:latin typeface="+mj-lt"/>
              </a:rPr>
              <a:t>de empresas especializadas como </a:t>
            </a:r>
            <a:r>
              <a:rPr lang="es-ES" sz="2400" dirty="0" err="1" smtClean="0">
                <a:latin typeface="+mj-lt"/>
              </a:rPr>
              <a:t>Verisure</a:t>
            </a:r>
            <a:r>
              <a:rPr lang="es-ES" sz="2400" dirty="0" smtClean="0">
                <a:latin typeface="+mj-lt"/>
              </a:rPr>
              <a:t>, </a:t>
            </a:r>
            <a:r>
              <a:rPr lang="es-ES" sz="2400" dirty="0" err="1" smtClean="0">
                <a:latin typeface="+mj-lt"/>
              </a:rPr>
              <a:t>Securitas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Direct</a:t>
            </a:r>
            <a:r>
              <a:rPr lang="es-ES" sz="2400" dirty="0" smtClean="0">
                <a:latin typeface="+mj-lt"/>
              </a:rPr>
              <a:t>, Prosegur, </a:t>
            </a:r>
            <a:r>
              <a:rPr lang="es-ES" sz="2400" dirty="0" err="1" smtClean="0">
                <a:latin typeface="+mj-lt"/>
              </a:rPr>
              <a:t>Tyco</a:t>
            </a:r>
            <a:r>
              <a:rPr lang="es-ES" sz="2400" dirty="0" smtClean="0">
                <a:latin typeface="+mj-lt"/>
              </a:rPr>
              <a:t>, …</a:t>
            </a:r>
          </a:p>
          <a:p>
            <a:endParaRPr lang="es-ES" sz="1400" dirty="0">
              <a:latin typeface="+mj-lt"/>
            </a:endParaRPr>
          </a:p>
          <a:p>
            <a:r>
              <a:rPr lang="es-ES" sz="2400" b="1" dirty="0"/>
              <a:t>• </a:t>
            </a:r>
            <a:r>
              <a:rPr lang="es-ES" sz="2400" b="1" dirty="0" smtClean="0">
                <a:latin typeface="+mj-lt"/>
              </a:rPr>
              <a:t>Soluciones </a:t>
            </a:r>
            <a:r>
              <a:rPr lang="es-ES" sz="2400" b="1" dirty="0">
                <a:latin typeface="+mj-lt"/>
              </a:rPr>
              <a:t>comerciales </a:t>
            </a:r>
            <a:r>
              <a:rPr lang="es-ES" sz="2400" b="1" dirty="0" smtClean="0">
                <a:latin typeface="+mj-lt"/>
              </a:rPr>
              <a:t>independientes: </a:t>
            </a:r>
            <a:r>
              <a:rPr lang="es-ES" sz="2400" dirty="0" smtClean="0">
                <a:latin typeface="+mj-lt"/>
              </a:rPr>
              <a:t>proporcionadas por empresas especializadas pero sin dependencia a estas una vez instaladas.</a:t>
            </a:r>
          </a:p>
          <a:p>
            <a:r>
              <a:rPr lang="es-ES" sz="2400" dirty="0">
                <a:latin typeface="+mj-lt"/>
              </a:rPr>
              <a:t>	</a:t>
            </a:r>
            <a:r>
              <a:rPr lang="es-ES" sz="2400" dirty="0" smtClean="0">
                <a:latin typeface="+mj-lt"/>
              </a:rPr>
              <a:t> Ejemplo: CG-105S de </a:t>
            </a:r>
            <a:r>
              <a:rPr lang="es-ES" sz="2400" dirty="0" err="1" smtClean="0">
                <a:latin typeface="+mj-lt"/>
              </a:rPr>
              <a:t>SINCuotas</a:t>
            </a:r>
            <a:r>
              <a:rPr lang="es-ES" sz="2400" dirty="0" smtClean="0">
                <a:latin typeface="+mj-lt"/>
              </a:rPr>
              <a:t>, S.L. :</a:t>
            </a:r>
            <a:endParaRPr lang="es-ES" sz="2400" b="1" dirty="0">
              <a:latin typeface="+mj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0"/>
          <a:stretch>
            <a:fillRect/>
          </a:stretch>
        </p:blipFill>
        <p:spPr bwMode="auto">
          <a:xfrm>
            <a:off x="6660232" y="5517232"/>
            <a:ext cx="1800200" cy="11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9"/>
    </mc:Choice>
    <mc:Fallback xmlns="">
      <p:transition spd="slow" advTm="82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.- Estado del Arte.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442416" y="1700213"/>
            <a:ext cx="860444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400" b="1" dirty="0">
                <a:latin typeface="+mj-lt"/>
              </a:rPr>
              <a:t>• </a:t>
            </a:r>
            <a:r>
              <a:rPr lang="es-ES" sz="2400" b="1" dirty="0" smtClean="0">
                <a:latin typeface="+mj-lt"/>
              </a:rPr>
              <a:t>Soluciones </a:t>
            </a:r>
            <a:r>
              <a:rPr lang="es-ES" sz="2400" b="1" dirty="0">
                <a:latin typeface="+mj-lt"/>
              </a:rPr>
              <a:t>caseras </a:t>
            </a:r>
            <a:r>
              <a:rPr lang="es-ES" sz="2400" b="1" dirty="0" smtClean="0">
                <a:latin typeface="+mj-lt"/>
              </a:rPr>
              <a:t>básicas:</a:t>
            </a:r>
            <a:r>
              <a:rPr lang="es-ES" sz="2400" dirty="0" smtClean="0">
                <a:latin typeface="+mj-lt"/>
              </a:rPr>
              <a:t> en las que se usan</a:t>
            </a:r>
          </a:p>
          <a:p>
            <a:r>
              <a:rPr lang="es-ES" sz="2400" dirty="0" smtClean="0">
                <a:latin typeface="+mj-lt"/>
              </a:rPr>
              <a:t> componentes simples, no microprocesadores: </a:t>
            </a:r>
          </a:p>
          <a:p>
            <a:endParaRPr lang="es-ES" sz="1400" dirty="0">
              <a:latin typeface="+mj-lt"/>
            </a:endParaRPr>
          </a:p>
          <a:p>
            <a:r>
              <a:rPr lang="es-ES" sz="2400" b="1" dirty="0">
                <a:latin typeface="+mj-lt"/>
              </a:rPr>
              <a:t>• </a:t>
            </a:r>
            <a:r>
              <a:rPr lang="es-ES" sz="2400" b="1" dirty="0" smtClean="0">
                <a:latin typeface="+mj-lt"/>
              </a:rPr>
              <a:t>Soluciones </a:t>
            </a:r>
            <a:r>
              <a:rPr lang="es-ES" sz="2400" b="1" dirty="0">
                <a:latin typeface="+mj-lt"/>
              </a:rPr>
              <a:t>caseras basadas en </a:t>
            </a:r>
            <a:r>
              <a:rPr lang="es-ES" sz="2400" b="1" dirty="0" smtClean="0">
                <a:latin typeface="+mj-lt"/>
              </a:rPr>
              <a:t>microprocesadores:</a:t>
            </a:r>
            <a:r>
              <a:rPr lang="es-ES" sz="2400" dirty="0" smtClean="0">
                <a:latin typeface="+mj-lt"/>
              </a:rPr>
              <a:t> </a:t>
            </a:r>
          </a:p>
          <a:p>
            <a:r>
              <a:rPr lang="es-ES" sz="2400" dirty="0" smtClean="0">
                <a:latin typeface="+mj-lt"/>
              </a:rPr>
              <a:t>-Multitud de soluciones basadas</a:t>
            </a:r>
          </a:p>
          <a:p>
            <a:r>
              <a:rPr lang="es-ES" sz="2400" dirty="0" smtClean="0">
                <a:latin typeface="+mj-lt"/>
              </a:rPr>
              <a:t> en la plataforma </a:t>
            </a:r>
            <a:r>
              <a:rPr lang="es-ES" sz="2400" dirty="0" err="1" smtClean="0">
                <a:latin typeface="+mj-lt"/>
              </a:rPr>
              <a:t>Arduino</a:t>
            </a:r>
            <a:r>
              <a:rPr lang="es-ES" sz="2400" dirty="0" smtClean="0">
                <a:latin typeface="+mj-lt"/>
              </a:rPr>
              <a:t>:</a:t>
            </a:r>
          </a:p>
          <a:p>
            <a:endParaRPr lang="es-ES" sz="1400" dirty="0" smtClean="0">
              <a:latin typeface="+mj-lt"/>
            </a:endParaRPr>
          </a:p>
          <a:p>
            <a:endParaRPr lang="es-ES" sz="1400" dirty="0">
              <a:latin typeface="+mj-lt"/>
            </a:endParaRPr>
          </a:p>
          <a:p>
            <a:endParaRPr lang="es-ES" sz="1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-No se han encontrado soluciones completas basadas en STM32F4 </a:t>
            </a:r>
            <a:r>
              <a:rPr lang="es-ES" sz="2400" dirty="0" err="1" smtClean="0">
                <a:latin typeface="+mj-lt"/>
              </a:rPr>
              <a:t>Discovery</a:t>
            </a:r>
            <a:r>
              <a:rPr lang="es-ES" sz="2400" dirty="0" smtClean="0">
                <a:latin typeface="+mj-lt"/>
              </a:rPr>
              <a:t>, pero existen casos de éxito de control de todos los componentes que incluye </a:t>
            </a:r>
            <a:r>
              <a:rPr lang="es-ES" sz="2400" dirty="0" err="1" smtClean="0">
                <a:latin typeface="+mj-lt"/>
              </a:rPr>
              <a:t>HomeAlarm</a:t>
            </a:r>
            <a:r>
              <a:rPr lang="es-ES" sz="2400" dirty="0" smtClean="0">
                <a:latin typeface="+mj-lt"/>
              </a:rPr>
              <a:t> usando STM32F4 </a:t>
            </a:r>
            <a:r>
              <a:rPr lang="es-ES" sz="2400" dirty="0" err="1" smtClean="0">
                <a:latin typeface="+mj-lt"/>
              </a:rPr>
              <a:t>Discovery</a:t>
            </a:r>
            <a:r>
              <a:rPr lang="es-ES" sz="2400" dirty="0" smtClean="0">
                <a:latin typeface="+mj-lt"/>
              </a:rPr>
              <a:t>.</a:t>
            </a:r>
          </a:p>
          <a:p>
            <a:endParaRPr lang="es-ES" sz="1400" dirty="0">
              <a:latin typeface="+mj-lt"/>
            </a:endParaRPr>
          </a:p>
          <a:p>
            <a:r>
              <a:rPr lang="es-ES" sz="2400" b="1" dirty="0">
                <a:latin typeface="+mj-lt"/>
              </a:rPr>
              <a:t>• </a:t>
            </a:r>
            <a:r>
              <a:rPr lang="es-ES" sz="2400" b="1" dirty="0" smtClean="0">
                <a:latin typeface="+mj-lt"/>
              </a:rPr>
              <a:t>Soluciones </a:t>
            </a:r>
            <a:r>
              <a:rPr lang="es-ES" sz="2400" b="1" dirty="0">
                <a:latin typeface="+mj-lt"/>
              </a:rPr>
              <a:t>software apoyadas en hardware </a:t>
            </a:r>
            <a:r>
              <a:rPr lang="es-ES" sz="2400" b="1" dirty="0" smtClean="0">
                <a:latin typeface="+mj-lt"/>
              </a:rPr>
              <a:t>existente:</a:t>
            </a:r>
            <a:r>
              <a:rPr lang="es-ES" sz="2400" dirty="0" smtClean="0">
                <a:latin typeface="+mj-lt"/>
              </a:rPr>
              <a:t> para portátiles, móviles y </a:t>
            </a:r>
            <a:r>
              <a:rPr lang="es-ES" sz="2400" dirty="0" err="1" smtClean="0">
                <a:latin typeface="+mj-lt"/>
              </a:rPr>
              <a:t>tablets</a:t>
            </a:r>
            <a:r>
              <a:rPr lang="es-ES" sz="2400" dirty="0" smtClean="0">
                <a:latin typeface="+mj-lt"/>
              </a:rPr>
              <a:t> (Windows, IOS o </a:t>
            </a:r>
            <a:r>
              <a:rPr lang="es-ES" sz="2400" dirty="0" err="1" smtClean="0">
                <a:latin typeface="+mj-lt"/>
              </a:rPr>
              <a:t>Android</a:t>
            </a:r>
            <a:r>
              <a:rPr lang="es-ES" sz="2400" dirty="0" smtClean="0">
                <a:latin typeface="+mj-lt"/>
              </a:rPr>
              <a:t>). Ejemplos: </a:t>
            </a:r>
            <a:r>
              <a:rPr lang="es-ES" sz="2400" dirty="0" err="1" smtClean="0">
                <a:latin typeface="+mj-lt"/>
              </a:rPr>
              <a:t>HomeSecurity</a:t>
            </a:r>
            <a:r>
              <a:rPr lang="es-ES" sz="2400" dirty="0" smtClean="0">
                <a:latin typeface="+mj-lt"/>
              </a:rPr>
              <a:t>, </a:t>
            </a:r>
            <a:r>
              <a:rPr lang="es-ES" sz="2400" dirty="0" err="1" smtClean="0">
                <a:latin typeface="+mj-lt"/>
              </a:rPr>
              <a:t>iSpy</a:t>
            </a:r>
            <a:r>
              <a:rPr lang="es-ES" sz="2400" dirty="0" smtClean="0">
                <a:latin typeface="+mj-lt"/>
              </a:rPr>
              <a:t>, …</a:t>
            </a:r>
            <a:r>
              <a:rPr lang="es-ES" sz="2400" dirty="0" smtClean="0">
                <a:latin typeface="Calibri" pitchFamily="34" charset="0"/>
              </a:rPr>
              <a:t>	</a:t>
            </a:r>
            <a:r>
              <a:rPr lang="es-ES" sz="2400" dirty="0">
                <a:latin typeface="Calibri" pitchFamily="34" charset="0"/>
              </a:rPr>
              <a:t>	</a:t>
            </a:r>
            <a:r>
              <a:rPr lang="es-ES" sz="2400" dirty="0" smtClean="0">
                <a:latin typeface="Calibri" pitchFamily="34" charset="0"/>
              </a:rPr>
              <a:t> 	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			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	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051" name="Imagen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76" y="1292457"/>
            <a:ext cx="2304256" cy="13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69" y="3137524"/>
            <a:ext cx="38020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10"/>
    </mc:Choice>
    <mc:Fallback xmlns="">
      <p:transition spd="slow" advTm="106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3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.- Diseño del Sistema.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395536" y="1772816"/>
            <a:ext cx="8748464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alibri" pitchFamily="34" charset="0"/>
              </a:rPr>
              <a:t>-</a:t>
            </a:r>
            <a:r>
              <a:rPr lang="es-ES" sz="2400" b="1" dirty="0" smtClean="0">
                <a:latin typeface="Calibri" pitchFamily="34" charset="0"/>
              </a:rPr>
              <a:t>Especificaciones funcionales del Sistema: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b="1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>
                <a:latin typeface="+mj-lt"/>
              </a:rPr>
              <a:t>• Dispondrá de 4 funcionalidades: programación de reloj general, cambio de </a:t>
            </a:r>
            <a:r>
              <a:rPr lang="es-ES" sz="2000" dirty="0" err="1" smtClean="0">
                <a:latin typeface="+mj-lt"/>
              </a:rPr>
              <a:t>password</a:t>
            </a:r>
            <a:r>
              <a:rPr lang="es-ES" sz="2000" dirty="0" smtClean="0">
                <a:latin typeface="+mj-lt"/>
              </a:rPr>
              <a:t>, programación de hora de inicio y hora de fin de rango de alarma activa e inicio/parada de alarma.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b="1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+mj-lt"/>
              </a:rPr>
              <a:t>• </a:t>
            </a:r>
            <a:r>
              <a:rPr lang="es-ES" sz="2000" dirty="0" smtClean="0">
                <a:latin typeface="+mj-lt"/>
              </a:rPr>
              <a:t>Dispondrá de una </a:t>
            </a:r>
            <a:r>
              <a:rPr lang="es-ES" sz="2000" dirty="0" err="1" smtClean="0">
                <a:latin typeface="+mj-lt"/>
              </a:rPr>
              <a:t>password</a:t>
            </a:r>
            <a:r>
              <a:rPr lang="es-ES" sz="2000" dirty="0" smtClean="0">
                <a:latin typeface="+mj-lt"/>
              </a:rPr>
              <a:t> por defecto que podrá ser modificada.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 smtClean="0"/>
              <a:t>• </a:t>
            </a:r>
            <a:r>
              <a:rPr lang="es-ES" sz="2000" dirty="0" smtClean="0">
                <a:latin typeface="+mj-lt"/>
              </a:rPr>
              <a:t>Cualquier opción solicitará inicialmente la </a:t>
            </a:r>
            <a:r>
              <a:rPr lang="es-ES" sz="2000" dirty="0" err="1" smtClean="0">
                <a:latin typeface="+mj-lt"/>
              </a:rPr>
              <a:t>password</a:t>
            </a:r>
            <a:r>
              <a:rPr lang="es-ES" sz="2000" dirty="0" smtClean="0">
                <a:latin typeface="+mj-lt"/>
              </a:rPr>
              <a:t> actual.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/>
              <a:t>• </a:t>
            </a:r>
            <a:r>
              <a:rPr lang="es-ES" sz="2000" dirty="0" smtClean="0">
                <a:latin typeface="+mj-lt"/>
              </a:rPr>
              <a:t>Si se introduce un dato erróneo en cualquier  opción el Sistema notificará el error y no realizará ningún cambio.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+mj-lt"/>
              </a:rPr>
              <a:t>• </a:t>
            </a:r>
            <a:r>
              <a:rPr lang="es-ES" sz="2000" dirty="0" smtClean="0">
                <a:latin typeface="+mj-lt"/>
              </a:rPr>
              <a:t>Con el reloj general, las horas de inicio y fin programados, y la alarma iniciada, si se detecta un movimiento o la apertura de una puerta en el rango de hora programado, se disparará una señal acústica y visual que podrá ser parada mediante teclado o con una tarjeta RFID autorizada.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2"/>
    </mc:Choice>
    <mc:Fallback xmlns="">
      <p:transition spd="slow" advTm="7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3.- Diseño del Sistema.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323528" y="1844677"/>
            <a:ext cx="9001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s-ES" sz="2400" b="1" dirty="0">
                <a:solidFill>
                  <a:prstClr val="black"/>
                </a:solidFill>
                <a:latin typeface="Calibri" pitchFamily="34" charset="0"/>
              </a:rPr>
              <a:t>Especificaciones </a:t>
            </a:r>
            <a:r>
              <a:rPr lang="es-ES" sz="2400" b="1" dirty="0" smtClean="0">
                <a:solidFill>
                  <a:prstClr val="black"/>
                </a:solidFill>
                <a:latin typeface="Calibri" pitchFamily="34" charset="0"/>
              </a:rPr>
              <a:t>técnicas del </a:t>
            </a:r>
            <a:r>
              <a:rPr lang="es-ES" sz="2400" b="1" dirty="0">
                <a:solidFill>
                  <a:prstClr val="black"/>
                </a:solidFill>
                <a:latin typeface="Calibri" pitchFamily="34" charset="0"/>
              </a:rPr>
              <a:t>Sistema: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Será alimentado por una fuente de alimentación externa mediante un conector Mini-USB, que entregue una tensión de 5v y una corriente de 7A.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• Dispondrá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de 3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leds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que muestran el estado del Sistema: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led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rojo fijo (alarma no configurada),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led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rojo parpadeando (alarma disparada),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led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naranja fijo (alarma configurada pero no iniciada),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led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verde fijo (alarma configurada e iniciada).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</a:rPr>
              <a:t>•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Dispondrá de un teclado con números del 0 al 9 y las letras A,B,C,D.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</a:rPr>
              <a:t>•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Dispondrá de un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display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que muestre al menos 32 caracteres.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Dispondrá de un detector de movimiento, un detector de apertura y un lector RFID que podrán ser conectados mediante cableado de hasta 2 metros de longitud.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s-ES" sz="14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• Dispondrá de 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conexión a un sistema luminoso y acústico conectados a 220v.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63"/>
    </mc:Choice>
    <mc:Fallback xmlns="">
      <p:transition spd="slow" advTm="8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3.- Diseño del Sistema.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143000" y="1628800"/>
            <a:ext cx="9001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-</a:t>
            </a:r>
            <a:r>
              <a:rPr lang="es-ES" sz="2400" b="1" dirty="0">
                <a:latin typeface="Calibri" pitchFamily="34" charset="0"/>
              </a:rPr>
              <a:t> Arquitectura, diagrama de bloques de alto nivel: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074" name="Imagen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500"/>
            <a:ext cx="7488832" cy="43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3"/>
    </mc:Choice>
    <mc:Fallback xmlns="">
      <p:transition spd="slow" advTm="36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4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.- Implementación del Sistema.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143000" y="1700213"/>
            <a:ext cx="9001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 smtClean="0">
                <a:latin typeface="Calibri" pitchFamily="34" charset="0"/>
              </a:rPr>
              <a:t>-Selección de componentes: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Componentes creados específicamente para la plataforma STM32F4: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-Ventajas: fáciles de conectar y manejar (se proporcionan librerías).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-Inconvenientes: muy caros, exceden ampliamente el presupuesto.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Componentes 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compatibles no específicos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para 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STM32F4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	-Ventajas: fáciles de 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conseguir y precio muy bajo.</a:t>
            </a: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	-Inconvenientes: </a:t>
            </a:r>
            <a:r>
              <a:rPr lang="es-ES" sz="2400" dirty="0" smtClean="0">
                <a:solidFill>
                  <a:prstClr val="black"/>
                </a:solidFill>
                <a:latin typeface="Calibri"/>
              </a:rPr>
              <a:t>conexión complicada, librerías para manejo no incluidas (aunque la comunidad ha creado bastantes).</a:t>
            </a: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s-ES" sz="1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es-ES" sz="2400" dirty="0" smtClean="0">
                <a:latin typeface="Calibri" pitchFamily="34" charset="0"/>
              </a:rPr>
              <a:t>Se seleccionan componentes compatibles debido a su precio: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	</a:t>
            </a:r>
            <a:r>
              <a:rPr lang="es-ES" sz="2400" dirty="0" smtClean="0">
                <a:latin typeface="Calibri" pitchFamily="34" charset="0"/>
              </a:rPr>
              <a:t>-Precio total con componentes específicos: 183€.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	</a:t>
            </a:r>
            <a:r>
              <a:rPr lang="es-ES" sz="2400" dirty="0" smtClean="0">
                <a:latin typeface="Calibri" pitchFamily="34" charset="0"/>
              </a:rPr>
              <a:t>-Precio total con componentes compatibles: 59,83€.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" sz="3200" dirty="0">
                <a:solidFill>
                  <a:srgbClr val="FF0000"/>
                </a:solidFill>
                <a:ea typeface="ＭＳ Ｐゴシック" pitchFamily="34" charset="-128"/>
              </a:rPr>
              <a:t> Diseño e implementación de alarma antirrobo independiente, fiable y económica.</a:t>
            </a:r>
            <a:endParaRPr lang="es-E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5"/>
    </mc:Choice>
    <mc:Fallback xmlns="">
      <p:transition spd="slow" advTm="8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1574</Words>
  <Application>Microsoft Office PowerPoint</Application>
  <PresentationFormat>Presentación en pantalla (4:3)</PresentationFormat>
  <Paragraphs>224</Paragraphs>
  <Slides>15</Slides>
  <Notes>15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Tema de Office</vt:lpstr>
      <vt:lpstr>Trabajo Fin de Máster Máster Interuniversitario en Ingeniería  de Telecomunicaciones UOC-URL. </vt:lpstr>
      <vt:lpstr> Diseño e implementación de alarma antirrobo independiente, fiable y económica.</vt:lpstr>
      <vt:lpstr> Diseño e implementación de alarma antirrobo independiente, fiable y económica.</vt:lpstr>
      <vt:lpstr>  Diseño e implementación de alarma antirrobo independiente, fiable y económica.</vt:lpstr>
      <vt:lpstr> Diseño e implementación de alarma antirrobo independiente, fiable y económica.</vt:lpstr>
      <vt:lpstr>  Diseño e implementación de alarma antirrobo independiente, fiable y económica.</vt:lpstr>
      <vt:lpstr> Diseño e implementación de alarma antirrobo independiente, fiable y económica.</vt:lpstr>
      <vt:lpstr>  Diseño e implementación de alarma antirrobo independiente, fiable y económica.</vt:lpstr>
      <vt:lpstr>  Diseño e implementación de alarma antirrobo independiente, fiable y económica.</vt:lpstr>
      <vt:lpstr> Diseño e implementación de alarma antirrobo independiente, fiable y económica.</vt:lpstr>
      <vt:lpstr> Diseño e implementación de alarma antirrobo independiente, fiable y económica.</vt:lpstr>
      <vt:lpstr> Diseño e implementación de alarma antirrobo independiente, fiable y económica.</vt:lpstr>
      <vt:lpstr> Diseño e implementación de alarma antirrobo independiente, fiable y económica.</vt:lpstr>
      <vt:lpstr>  Diseño e implementación de alarma antirrobo independiente, fiable y económica.</vt:lpstr>
      <vt:lpstr> Diseño e implementación de alarma antirrobo independiente, fiable y económica.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Comunicación</dc:title>
  <dc:creator>tanoka81</dc:creator>
  <cp:lastModifiedBy>MiguelAngel</cp:lastModifiedBy>
  <cp:revision>296</cp:revision>
  <dcterms:created xsi:type="dcterms:W3CDTF">2013-03-21T17:03:34Z</dcterms:created>
  <dcterms:modified xsi:type="dcterms:W3CDTF">2016-06-23T17:34:11Z</dcterms:modified>
</cp:coreProperties>
</file>