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68" r:id="rId4"/>
    <p:sldId id="258" r:id="rId5"/>
    <p:sldId id="259" r:id="rId6"/>
    <p:sldId id="260" r:id="rId7"/>
    <p:sldId id="261" r:id="rId8"/>
    <p:sldId id="262" r:id="rId9"/>
    <p:sldId id="263" r:id="rId10"/>
    <p:sldId id="270" r:id="rId11"/>
    <p:sldId id="264" r:id="rId12"/>
    <p:sldId id="266" r:id="rId13"/>
    <p:sldId id="265" r:id="rId14"/>
    <p:sldId id="269" r:id="rId15"/>
    <p:sldId id="267" r:id="rId16"/>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magen" id="{A33AFD67-76E1-6548-92D9-298C97C8D80D}">
          <p14:sldIdLst>
            <p14:sldId id="256"/>
            <p14:sldId id="257"/>
            <p14:sldId id="268"/>
            <p14:sldId id="258"/>
            <p14:sldId id="259"/>
            <p14:sldId id="260"/>
            <p14:sldId id="261"/>
            <p14:sldId id="262"/>
            <p14:sldId id="263"/>
            <p14:sldId id="270"/>
            <p14:sldId id="264"/>
            <p14:sldId id="266"/>
            <p14:sldId id="265"/>
            <p14:sldId id="269"/>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04"/>
    <p:restoredTop sz="50000"/>
  </p:normalViewPr>
  <p:slideViewPr>
    <p:cSldViewPr snapToGrid="0" snapToObjects="1">
      <p:cViewPr varScale="1">
        <p:scale>
          <a:sx n="54" d="100"/>
          <a:sy n="54" d="100"/>
        </p:scale>
        <p:origin x="1208"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2EB34-F2CE-264E-AFE2-F5288DEF15FB}" type="datetimeFigureOut">
              <a:rPr lang="es-ES_tradnl" smtClean="0"/>
              <a:t>23/6/16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0E32F-8996-BB4A-A39C-33D13D448138}" type="slidenum">
              <a:rPr lang="es-ES_tradnl" smtClean="0"/>
              <a:t>‹Nr.›</a:t>
            </a:fld>
            <a:endParaRPr lang="es-ES_tradnl"/>
          </a:p>
        </p:txBody>
      </p:sp>
    </p:spTree>
    <p:extLst>
      <p:ext uri="{BB962C8B-B14F-4D97-AF65-F5344CB8AC3E}">
        <p14:creationId xmlns:p14="http://schemas.microsoft.com/office/powerpoint/2010/main" val="145619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smtClean="0"/>
              <a:t>Presentaci</a:t>
            </a:r>
            <a:r>
              <a:rPr lang="es-ES" dirty="0" err="1" smtClean="0"/>
              <a:t>ón</a:t>
            </a:r>
            <a:r>
              <a:rPr lang="es-ES" dirty="0" smtClean="0"/>
              <a:t> del trabajo</a:t>
            </a:r>
            <a:r>
              <a:rPr lang="es-ES" baseline="0" dirty="0" smtClean="0"/>
              <a:t> fin de master </a:t>
            </a:r>
            <a:r>
              <a:rPr lang="es-ES" baseline="0" dirty="0" err="1" smtClean="0"/>
              <a:t>Nunchuk</a:t>
            </a:r>
            <a:r>
              <a:rPr lang="es-ES" baseline="0" dirty="0" smtClean="0"/>
              <a:t> </a:t>
            </a:r>
            <a:r>
              <a:rPr lang="es-ES" baseline="0" dirty="0" err="1" smtClean="0"/>
              <a:t>RoboArm</a:t>
            </a:r>
            <a:endParaRPr lang="es-ES" baseline="0" dirty="0" smtClean="0"/>
          </a:p>
          <a:p>
            <a:r>
              <a:rPr lang="es-ES" baseline="0" dirty="0" smtClean="0"/>
              <a:t>Del Master interuniversitario de </a:t>
            </a:r>
            <a:r>
              <a:rPr lang="es-ES" baseline="0" dirty="0" err="1" smtClean="0"/>
              <a:t>Ingenieria</a:t>
            </a:r>
            <a:r>
              <a:rPr lang="es-ES" baseline="0" dirty="0" smtClean="0"/>
              <a:t> de Telecomunicación.</a:t>
            </a:r>
          </a:p>
          <a:p>
            <a:r>
              <a:rPr lang="es-ES" baseline="0" dirty="0" err="1" smtClean="0"/>
              <a:t>Universitat</a:t>
            </a:r>
            <a:r>
              <a:rPr lang="es-ES" baseline="0" dirty="0" smtClean="0"/>
              <a:t> </a:t>
            </a:r>
            <a:r>
              <a:rPr lang="es-ES" baseline="0" dirty="0" err="1" smtClean="0"/>
              <a:t>Oberta</a:t>
            </a:r>
            <a:r>
              <a:rPr lang="es-ES" baseline="0" dirty="0" smtClean="0"/>
              <a:t> de Catalunya</a:t>
            </a:r>
          </a:p>
          <a:p>
            <a:r>
              <a:rPr lang="es-ES" baseline="0" dirty="0" smtClean="0"/>
              <a:t>Cuso </a:t>
            </a:r>
            <a:r>
              <a:rPr lang="es-ES" baseline="0" dirty="0" err="1" smtClean="0"/>
              <a:t>academico</a:t>
            </a:r>
            <a:r>
              <a:rPr lang="es-ES" baseline="0" dirty="0" smtClean="0"/>
              <a:t> 2015 - 2016</a:t>
            </a:r>
          </a:p>
          <a:p>
            <a:r>
              <a:rPr lang="es-ES_tradnl" dirty="0" smtClean="0"/>
              <a:t>Autor: </a:t>
            </a:r>
            <a:r>
              <a:rPr lang="es-ES_tradnl" dirty="0" err="1" smtClean="0"/>
              <a:t>Jos</a:t>
            </a:r>
            <a:r>
              <a:rPr lang="es-ES" dirty="0" smtClean="0"/>
              <a:t>é Alberto Rosales Navarro.</a:t>
            </a:r>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a:t>
            </a:fld>
            <a:endParaRPr lang="es-ES_tradnl"/>
          </a:p>
        </p:txBody>
      </p:sp>
    </p:spTree>
    <p:extLst>
      <p:ext uri="{BB962C8B-B14F-4D97-AF65-F5344CB8AC3E}">
        <p14:creationId xmlns:p14="http://schemas.microsoft.com/office/powerpoint/2010/main" val="209981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Una</a:t>
            </a:r>
            <a:r>
              <a:rPr lang="es-ES" baseline="0" dirty="0" smtClean="0"/>
              <a:t> vez todo ensamblado y se comienzan las pruebas de conjunto  se obtienen las primeras conclusiones del desarrollo.</a:t>
            </a:r>
          </a:p>
          <a:p>
            <a:r>
              <a:rPr lang="es-ES" baseline="0" dirty="0" smtClean="0"/>
              <a:t>A esto se conoce como </a:t>
            </a:r>
            <a:r>
              <a:rPr lang="es-ES" dirty="0" smtClean="0"/>
              <a:t>primera aproximación.</a:t>
            </a:r>
          </a:p>
          <a:p>
            <a:r>
              <a:rPr lang="es-ES" dirty="0" smtClean="0"/>
              <a:t>En</a:t>
            </a:r>
            <a:r>
              <a:rPr lang="es-ES" baseline="0" dirty="0" smtClean="0"/>
              <a:t> esta aproximación:</a:t>
            </a:r>
            <a:endParaRPr lang="es-ES" dirty="0" smtClean="0"/>
          </a:p>
          <a:p>
            <a:pPr marL="171450" indent="-171450">
              <a:buFontTx/>
              <a:buChar char="-"/>
            </a:pPr>
            <a:r>
              <a:rPr lang="es-ES" baseline="0" dirty="0" smtClean="0"/>
              <a:t>La posición de los servos es directamente proporcional a los valores obtenidos del </a:t>
            </a:r>
            <a:r>
              <a:rPr lang="es-ES" baseline="0" dirty="0" err="1" smtClean="0"/>
              <a:t>Nunchuk</a:t>
            </a:r>
            <a:r>
              <a:rPr lang="es-ES" baseline="0" dirty="0" smtClean="0"/>
              <a:t> los cuales son </a:t>
            </a:r>
            <a:r>
              <a:rPr lang="es-ES" baseline="0" dirty="0" err="1" smtClean="0"/>
              <a:t>representacion</a:t>
            </a:r>
            <a:r>
              <a:rPr lang="es-ES" baseline="0" dirty="0" smtClean="0"/>
              <a:t> directa de la posición de este.</a:t>
            </a:r>
          </a:p>
          <a:p>
            <a:pPr marL="171450" indent="-171450">
              <a:buFontTx/>
              <a:buChar char="-"/>
            </a:pPr>
            <a:r>
              <a:rPr lang="es-ES" baseline="0" dirty="0" smtClean="0"/>
              <a:t>Esta implementación provoca movimientos bruscos y difíciles de mantener.</a:t>
            </a:r>
          </a:p>
          <a:p>
            <a:endParaRPr lang="es-ES_tradnl" dirty="0" smtClean="0"/>
          </a:p>
          <a:p>
            <a:r>
              <a:rPr lang="es-ES_tradnl" dirty="0" smtClean="0"/>
              <a:t>Es por esto</a:t>
            </a:r>
            <a:r>
              <a:rPr lang="es-ES_tradnl" baseline="0" dirty="0" smtClean="0"/>
              <a:t> que se implementa la segunda </a:t>
            </a:r>
            <a:r>
              <a:rPr lang="es-ES_tradnl" baseline="0" dirty="0" err="1" smtClean="0"/>
              <a:t>aproximaci</a:t>
            </a:r>
            <a:r>
              <a:rPr lang="es-ES" baseline="0" dirty="0" err="1" smtClean="0"/>
              <a:t>ón</a:t>
            </a:r>
            <a:r>
              <a:rPr lang="es-ES" baseline="0" dirty="0" smtClean="0"/>
              <a:t>.</a:t>
            </a:r>
            <a:endParaRPr lang="es-ES_tradnl" dirty="0" smtClean="0"/>
          </a:p>
          <a:p>
            <a:r>
              <a:rPr lang="es-ES_tradnl" dirty="0" smtClean="0"/>
              <a:t>En </a:t>
            </a:r>
            <a:r>
              <a:rPr lang="es-ES" dirty="0" smtClean="0"/>
              <a:t>cual la posición del</a:t>
            </a:r>
            <a:r>
              <a:rPr lang="es-ES" baseline="0" dirty="0" smtClean="0"/>
              <a:t> </a:t>
            </a:r>
            <a:r>
              <a:rPr lang="es-ES" baseline="0" dirty="0" err="1" smtClean="0"/>
              <a:t>nunchuk</a:t>
            </a:r>
            <a:r>
              <a:rPr lang="es-ES" baseline="0" dirty="0" smtClean="0"/>
              <a:t> no es traducida a posición absoluta, </a:t>
            </a:r>
          </a:p>
          <a:p>
            <a:r>
              <a:rPr lang="es-ES" baseline="0" dirty="0" smtClean="0"/>
              <a:t>sino que codifica la velocidad para alcanzar la máxima posición posible del brazo.</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Para ello se define el tiempo que se desea que un movimiento completo se realice.</a:t>
            </a:r>
          </a:p>
          <a:p>
            <a:pPr marL="0" marR="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Con esta implementación es fácil mantener la posición con sólo mantener el </a:t>
            </a:r>
            <a:r>
              <a:rPr lang="es-ES" baseline="0" dirty="0" err="1" smtClean="0"/>
              <a:t>Nunchuk</a:t>
            </a:r>
            <a:r>
              <a:rPr lang="es-ES" baseline="0" dirty="0" smtClean="0"/>
              <a:t> en su posición central.</a:t>
            </a:r>
          </a:p>
          <a:p>
            <a:pPr marL="0" marR="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Por último se establece una región de seguridad entorno a la posición de reposo en la cual se establece una variación de cero grados para impedir posibles vibraciones.</a:t>
            </a:r>
            <a:endParaRPr lang="es-ES_tradnl" dirty="0" smtClean="0"/>
          </a:p>
          <a:p>
            <a:endParaRPr lang="es-ES" baseline="0" dirty="0" smtClean="0"/>
          </a:p>
          <a:p>
            <a:r>
              <a:rPr lang="es-ES" baseline="0" dirty="0" smtClean="0"/>
              <a:t>Con esto se consigue un control más sencillo y suave y permite evitar que el usuario mantenga posiciones en tensión.</a:t>
            </a:r>
          </a:p>
          <a:p>
            <a:endParaRPr lang="es-ES" baseline="0" dirty="0" smtClean="0"/>
          </a:p>
          <a:p>
            <a:r>
              <a:rPr lang="es-ES" baseline="0" dirty="0" smtClean="0"/>
              <a:t>Otra mejora que se añade viene debida a que el brazo comienza a moverse justo al proporcionar alimentación al sistema, provocando caos inicial y posibilitando accidentes involuntarios.</a:t>
            </a:r>
          </a:p>
          <a:p>
            <a:r>
              <a:rPr lang="es-ES" baseline="0" dirty="0" smtClean="0"/>
              <a:t>Por esto se desarrolla un sistema por el cual el brazo no comienza a moverse mientras no se pulsen los botones C y Z durante dos segundos.</a:t>
            </a:r>
          </a:p>
          <a:p>
            <a:r>
              <a:rPr lang="es-ES" baseline="0" dirty="0" smtClean="0"/>
              <a:t>Esto es indicado en el LCD.</a:t>
            </a:r>
          </a:p>
          <a:p>
            <a:r>
              <a:rPr lang="es-ES" baseline="0" dirty="0" smtClean="0"/>
              <a:t>Una vez se pulsan los botones C y Z durante dos segundos el LCD muestra un mensaje parpadeante indicando el inminente inicio del brazo, cosa que ocurre 5 segundos después de pulsar los dos botones.</a:t>
            </a:r>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10</a:t>
            </a:fld>
            <a:endParaRPr lang="es-ES_tradnl"/>
          </a:p>
        </p:txBody>
      </p:sp>
    </p:spTree>
    <p:extLst>
      <p:ext uri="{BB962C8B-B14F-4D97-AF65-F5344CB8AC3E}">
        <p14:creationId xmlns:p14="http://schemas.microsoft.com/office/powerpoint/2010/main" val="1115532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Como se puede comprobar en las </a:t>
            </a:r>
            <a:r>
              <a:rPr lang="es-ES_tradnl" dirty="0" err="1" smtClean="0"/>
              <a:t>im</a:t>
            </a:r>
            <a:r>
              <a:rPr lang="es-ES" dirty="0" err="1" smtClean="0"/>
              <a:t>ágenes</a:t>
            </a:r>
            <a:r>
              <a:rPr lang="es-ES" dirty="0" smtClean="0"/>
              <a:t> el sistema completo está compuesto por:</a:t>
            </a:r>
          </a:p>
          <a:p>
            <a:pPr marL="171450" indent="-171450">
              <a:buFontTx/>
              <a:buChar char="-"/>
            </a:pPr>
            <a:r>
              <a:rPr lang="es-ES" dirty="0" smtClean="0"/>
              <a:t>Un </a:t>
            </a:r>
            <a:r>
              <a:rPr lang="es-ES" dirty="0" err="1" smtClean="0"/>
              <a:t>Nunchuk</a:t>
            </a:r>
            <a:r>
              <a:rPr lang="es-ES" dirty="0" smtClean="0"/>
              <a:t> conectado a la placa de desarrollo.</a:t>
            </a:r>
          </a:p>
          <a:p>
            <a:pPr marL="171450" indent="-171450">
              <a:buFontTx/>
              <a:buChar char="-"/>
            </a:pPr>
            <a:r>
              <a:rPr lang="es-ES" dirty="0" smtClean="0"/>
              <a:t>Un</a:t>
            </a:r>
            <a:r>
              <a:rPr lang="es-ES" baseline="0" dirty="0" smtClean="0"/>
              <a:t> LCD conectado a la placa de desarrollo que muestra los mensajes de inicio del sistema y posteriormente los valores obtenidos del </a:t>
            </a:r>
            <a:r>
              <a:rPr lang="es-ES" baseline="0" dirty="0" err="1" smtClean="0"/>
              <a:t>Nunchuk</a:t>
            </a:r>
            <a:r>
              <a:rPr lang="es-ES" baseline="0" dirty="0" smtClean="0"/>
              <a:t>.</a:t>
            </a:r>
          </a:p>
          <a:p>
            <a:pPr marL="171450" indent="-171450">
              <a:buFontTx/>
              <a:buChar char="-"/>
            </a:pPr>
            <a:r>
              <a:rPr lang="es-ES" baseline="0" dirty="0" smtClean="0"/>
              <a:t>Un brazo robot de seis articulaciones conecto mediante seis servos a la placa de desarrollo.</a:t>
            </a:r>
          </a:p>
          <a:p>
            <a:pPr marL="171450" indent="-171450">
              <a:buFontTx/>
              <a:buChar char="-"/>
            </a:pPr>
            <a:r>
              <a:rPr lang="es-ES" baseline="0" dirty="0" smtClean="0"/>
              <a:t>Una fuente de alimentación externa conectada tanto a los servos como a la placa de desarrollo y que proporciona la corriente requerida por el sistema al completo y que no es satisfecha por la placa de desarrollo.</a:t>
            </a:r>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11</a:t>
            </a:fld>
            <a:endParaRPr lang="es-ES_tradnl"/>
          </a:p>
        </p:txBody>
      </p:sp>
    </p:spTree>
    <p:extLst>
      <p:ext uri="{BB962C8B-B14F-4D97-AF65-F5344CB8AC3E}">
        <p14:creationId xmlns:p14="http://schemas.microsoft.com/office/powerpoint/2010/main" val="44585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Las aplicaciones de los tres componentes por separado son incontables.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Pero en el caso de este trabajo,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las aplicaciones son varias y bastante importantes en distintos campos:</a:t>
            </a:r>
            <a:endParaRPr lang="es-ES_tradnl" sz="1200" kern="1200" dirty="0" smtClean="0">
              <a:solidFill>
                <a:schemeClr val="tx1"/>
              </a:solidFill>
              <a:effectLst/>
              <a:latin typeface="+mn-lt"/>
              <a:ea typeface="+mn-ea"/>
              <a:cs typeface="+mn-cs"/>
            </a:endParaRPr>
          </a:p>
          <a:p>
            <a:r>
              <a:rPr lang="ca-ES" sz="1200" b="1" i="1" kern="1200" dirty="0" err="1" smtClean="0">
                <a:solidFill>
                  <a:schemeClr val="tx1"/>
                </a:solidFill>
                <a:effectLst/>
                <a:latin typeface="+mn-lt"/>
                <a:ea typeface="+mn-ea"/>
                <a:cs typeface="+mn-cs"/>
              </a:rPr>
              <a:t>Entretenimiento</a:t>
            </a:r>
            <a:r>
              <a:rPr lang="ca-ES" sz="1200" b="1" i="1" kern="1200" dirty="0" smtClean="0">
                <a:solidFill>
                  <a:schemeClr val="tx1"/>
                </a:solidFill>
                <a:effectLst/>
                <a:latin typeface="+mn-lt"/>
                <a:ea typeface="+mn-ea"/>
                <a:cs typeface="+mn-cs"/>
              </a:rPr>
              <a:t> infantil</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Puede ser un juguete para niños. Estos pueden usarlo para jugar a atrapar cosas y cambiarlas de ubicación. </a:t>
            </a:r>
            <a:endParaRPr lang="es-ES_tradnl" sz="1200" kern="1200" dirty="0" smtClean="0">
              <a:solidFill>
                <a:schemeClr val="tx1"/>
              </a:solidFill>
              <a:effectLst/>
              <a:latin typeface="+mn-lt"/>
              <a:ea typeface="+mn-ea"/>
              <a:cs typeface="+mn-cs"/>
            </a:endParaRPr>
          </a:p>
          <a:p>
            <a:endParaRPr lang="es-ES_tradnl" sz="1200" b="1" i="1" kern="1200" dirty="0" smtClean="0">
              <a:solidFill>
                <a:schemeClr val="tx1"/>
              </a:solidFill>
              <a:effectLst/>
              <a:latin typeface="+mn-lt"/>
              <a:ea typeface="+mn-ea"/>
              <a:cs typeface="+mn-cs"/>
            </a:endParaRPr>
          </a:p>
          <a:p>
            <a:r>
              <a:rPr lang="ca-ES" sz="1200" b="1" i="1" kern="1200" dirty="0" err="1" smtClean="0">
                <a:solidFill>
                  <a:schemeClr val="tx1"/>
                </a:solidFill>
                <a:effectLst/>
                <a:latin typeface="+mn-lt"/>
                <a:ea typeface="+mn-ea"/>
                <a:cs typeface="+mn-cs"/>
              </a:rPr>
              <a:t>Ámbito</a:t>
            </a:r>
            <a:r>
              <a:rPr lang="ca-ES" sz="1200" b="1" i="1" kern="1200" dirty="0" smtClean="0">
                <a:solidFill>
                  <a:schemeClr val="tx1"/>
                </a:solidFill>
                <a:effectLst/>
                <a:latin typeface="+mn-lt"/>
                <a:ea typeface="+mn-ea"/>
                <a:cs typeface="+mn-cs"/>
              </a:rPr>
              <a:t> educacional</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proyecto puede ser beneficioso para alumnos con problemas psicomotrices y puede ayudar a mejorar la precisión de sus movimientos.</a:t>
            </a:r>
            <a:endParaRPr lang="es-ES_tradnl" sz="1200" kern="1200" dirty="0" smtClean="0">
              <a:solidFill>
                <a:schemeClr val="tx1"/>
              </a:solidFill>
              <a:effectLst/>
              <a:latin typeface="+mn-lt"/>
              <a:ea typeface="+mn-ea"/>
              <a:cs typeface="+mn-cs"/>
            </a:endParaRPr>
          </a:p>
          <a:p>
            <a:endParaRPr lang="es-ES_tradnl"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Ámbito médico</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También puede ser utilizado para la recuperación de la movilidad de pacientes que hayan sufrido algún tipo de accidente u operación en las extremidades superiores, ayudando a la mejora de la movilidad y precisión de esta.</a:t>
            </a:r>
            <a:r>
              <a:rPr lang="es-ES_tradnl" dirty="0" smtClean="0">
                <a:effectLst/>
              </a:rPr>
              <a:t> </a:t>
            </a:r>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12</a:t>
            </a:fld>
            <a:endParaRPr lang="es-ES_tradnl"/>
          </a:p>
        </p:txBody>
      </p:sp>
    </p:spTree>
    <p:extLst>
      <p:ext uri="{BB962C8B-B14F-4D97-AF65-F5344CB8AC3E}">
        <p14:creationId xmlns:p14="http://schemas.microsoft.com/office/powerpoint/2010/main" val="123324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Aunque el resultado del proyecto ha sido un sistema bastante cómodo y fácil de usar queda muy limitado la distancia a la que el usuario pude alejarse.</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 por esto que la primera mejora que cabe pensar es un sistema con el cual permita al usuario a controlar el brazo a una distancia mayor y que no quede restringida al tamaño de los cables.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realizar esta mejora el sistema se dividiría en dos partes y cada una sería controlada por un microcontrolador e intercomunicados ambos mediante un sistema de comunicación inalámbrico así como wifi, </a:t>
            </a:r>
            <a:r>
              <a:rPr lang="es-ES" sz="1200" kern="1200" dirty="0" err="1" smtClean="0">
                <a:solidFill>
                  <a:schemeClr val="tx1"/>
                </a:solidFill>
                <a:effectLst/>
                <a:latin typeface="+mn-lt"/>
                <a:ea typeface="+mn-ea"/>
                <a:cs typeface="+mn-cs"/>
              </a:rPr>
              <a:t>bluetooth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zigbee</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Una segunda mejora sería la de proporcionar un sistema de desplazamiento al brazo de modo que la ubicación física de este no quede restringido a una posición fija.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ello a parte del sistema de desplazamiento, el cual puede ser ruedas (3 o 4 ruedas formando una plataforma), patas (como un robot araña), orugas (cadenas) seria necesario un segundo sistema de control que bien podría ser otro </a:t>
            </a:r>
            <a:r>
              <a:rPr lang="es-ES" sz="1200" kern="1200" dirty="0" err="1" smtClean="0">
                <a:solidFill>
                  <a:schemeClr val="tx1"/>
                </a:solidFill>
                <a:effectLst/>
                <a:latin typeface="+mn-lt"/>
                <a:ea typeface="+mn-ea"/>
                <a:cs typeface="+mn-cs"/>
              </a:rPr>
              <a:t>Nunchuk</a:t>
            </a:r>
            <a:r>
              <a:rPr lang="es-ES" sz="1200" kern="1200" dirty="0" smtClean="0">
                <a:solidFill>
                  <a:schemeClr val="tx1"/>
                </a:solidFill>
                <a:effectLst/>
                <a:latin typeface="+mn-lt"/>
                <a:ea typeface="+mn-ea"/>
                <a:cs typeface="+mn-cs"/>
              </a:rPr>
              <a:t> a ser manejado por el mismo usuario con la otra mano. De este modo una mano puede controlar el sistema de movimiento y la otra el brazo.</a:t>
            </a:r>
            <a:r>
              <a:rPr lang="es-ES_tradnl" dirty="0" smtClean="0">
                <a:effectLst/>
              </a:rPr>
              <a:t> </a:t>
            </a:r>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13</a:t>
            </a:fld>
            <a:endParaRPr lang="es-ES_tradnl"/>
          </a:p>
        </p:txBody>
      </p:sp>
    </p:spTree>
    <p:extLst>
      <p:ext uri="{BB962C8B-B14F-4D97-AF65-F5344CB8AC3E}">
        <p14:creationId xmlns:p14="http://schemas.microsoft.com/office/powerpoint/2010/main" val="1726765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elaboración de este proyecto ha sido posible gracias a la utilización de los conocimientos adquiridos en las distintas asignaturas cursadas a lo largo de este master.</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estudio de los microcontroladores y periféricos ha demostrado que la electrónica de sistemas </a:t>
            </a:r>
            <a:r>
              <a:rPr lang="es-ES" sz="1200" kern="1200" dirty="0" err="1" smtClean="0">
                <a:solidFill>
                  <a:schemeClr val="tx1"/>
                </a:solidFill>
                <a:effectLst/>
                <a:latin typeface="+mn-lt"/>
                <a:ea typeface="+mn-ea"/>
                <a:cs typeface="+mn-cs"/>
              </a:rPr>
              <a:t>computerizados</a:t>
            </a:r>
            <a:r>
              <a:rPr lang="es-ES" sz="1200" kern="1200" dirty="0" smtClean="0">
                <a:solidFill>
                  <a:schemeClr val="tx1"/>
                </a:solidFill>
                <a:effectLst/>
                <a:latin typeface="+mn-lt"/>
                <a:ea typeface="+mn-ea"/>
                <a:cs typeface="+mn-cs"/>
              </a:rPr>
              <a:t> a pequeña y media escala está mucho mas al alcance de aquellos que estén interesados en esta área.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 bien este proyecto consiste el desarrollo de un brazo robot controlado por un simple control de un video juego ha sido realizado por un estudiante de un master universitario, indica la avanzadísima tecnología que las empresas dedicadas a la creación de </a:t>
            </a:r>
            <a:r>
              <a:rPr lang="es-ES" sz="1200" kern="1200" dirty="0" err="1" smtClean="0">
                <a:solidFill>
                  <a:schemeClr val="tx1"/>
                </a:solidFill>
                <a:effectLst/>
                <a:latin typeface="+mn-lt"/>
                <a:ea typeface="+mn-ea"/>
                <a:cs typeface="+mn-cs"/>
              </a:rPr>
              <a:t>protesis</a:t>
            </a:r>
            <a:r>
              <a:rPr lang="es-ES" sz="1200" kern="1200" dirty="0" smtClean="0">
                <a:solidFill>
                  <a:schemeClr val="tx1"/>
                </a:solidFill>
                <a:effectLst/>
                <a:latin typeface="+mn-lt"/>
                <a:ea typeface="+mn-ea"/>
                <a:cs typeface="+mn-cs"/>
              </a:rPr>
              <a:t> de miembros humanos deben tener, lo que posibilita que en un futuro muy cercano las </a:t>
            </a:r>
            <a:r>
              <a:rPr lang="es-ES" sz="1200" kern="1200" dirty="0" err="1" smtClean="0">
                <a:solidFill>
                  <a:schemeClr val="tx1"/>
                </a:solidFill>
                <a:effectLst/>
                <a:latin typeface="+mn-lt"/>
                <a:ea typeface="+mn-ea"/>
                <a:cs typeface="+mn-cs"/>
              </a:rPr>
              <a:t>protesis</a:t>
            </a:r>
            <a:r>
              <a:rPr lang="es-ES" sz="1200" kern="1200" dirty="0" smtClean="0">
                <a:solidFill>
                  <a:schemeClr val="tx1"/>
                </a:solidFill>
                <a:effectLst/>
                <a:latin typeface="+mn-lt"/>
                <a:ea typeface="+mn-ea"/>
                <a:cs typeface="+mn-cs"/>
              </a:rPr>
              <a:t> humanas tendrán una calidad y precisión tan altas que hasta ahora no era posible </a:t>
            </a:r>
            <a:r>
              <a:rPr lang="es-ES" sz="1200" kern="1200" dirty="0" err="1" smtClean="0">
                <a:solidFill>
                  <a:schemeClr val="tx1"/>
                </a:solidFill>
                <a:effectLst/>
                <a:latin typeface="+mn-lt"/>
                <a:ea typeface="+mn-ea"/>
                <a:cs typeface="+mn-cs"/>
              </a:rPr>
              <a:t>nisiquiera</a:t>
            </a:r>
            <a:r>
              <a:rPr lang="es-ES" sz="1200" kern="1200" dirty="0" smtClean="0">
                <a:solidFill>
                  <a:schemeClr val="tx1"/>
                </a:solidFill>
                <a:effectLst/>
                <a:latin typeface="+mn-lt"/>
                <a:ea typeface="+mn-ea"/>
                <a:cs typeface="+mn-cs"/>
              </a:rPr>
              <a:t> imaginar.</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tecnología nos depara un futuro próximo de avances inimaginables los cuales merecerá la pena conocer y que facilitará infinitamente la calidad de vida del ser humano tanto personal como en el ámbito profesional.</a:t>
            </a:r>
            <a:endParaRPr lang="es-ES_tradnl" sz="12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14</a:t>
            </a:fld>
            <a:endParaRPr lang="es-ES_tradnl"/>
          </a:p>
        </p:txBody>
      </p:sp>
    </p:spTree>
    <p:extLst>
      <p:ext uri="{BB962C8B-B14F-4D97-AF65-F5344CB8AC3E}">
        <p14:creationId xmlns:p14="http://schemas.microsoft.com/office/powerpoint/2010/main" val="30792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15</a:t>
            </a:fld>
            <a:endParaRPr lang="es-ES_tradnl"/>
          </a:p>
        </p:txBody>
      </p:sp>
    </p:spTree>
    <p:extLst>
      <p:ext uri="{BB962C8B-B14F-4D97-AF65-F5344CB8AC3E}">
        <p14:creationId xmlns:p14="http://schemas.microsoft.com/office/powerpoint/2010/main" val="48938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electrónica es un campo de la ciencia que</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está en pleno auge sin perspectivas de que esta tendencia vaya a decaer.</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gran avance en el desarrollo de microcontroladores ha desplazado en cierto modo a los procesadores tradicionales para su uso en pequeños y no tan pequeños proyectos, tales como alarmas, pequeños autómatas, y electrodomésticos entre otros.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Los microcontroladores son pequeños procesadores, muy reducidos en prestaciones, lo que los hacen baratos y asequibles para la mayor parte de los desarrollos y se encuentran casi al alcance de cualquier persona que tenga interés en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ellos.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Existen multitud de familias, modelos,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desde el sencillo y conocidísimo </a:t>
            </a:r>
            <a:r>
              <a:rPr lang="es-ES" sz="1200" kern="1200" dirty="0" err="1" smtClean="0">
                <a:solidFill>
                  <a:schemeClr val="tx1"/>
                </a:solidFill>
                <a:effectLst/>
                <a:latin typeface="+mn-lt"/>
                <a:ea typeface="+mn-ea"/>
                <a:cs typeface="+mn-cs"/>
              </a:rPr>
              <a:t>Arduino</a:t>
            </a:r>
            <a:r>
              <a:rPr lang="es-ES" sz="1200" kern="1200" dirty="0" smtClean="0">
                <a:solidFill>
                  <a:schemeClr val="tx1"/>
                </a:solidFill>
                <a:effectLst/>
                <a:latin typeface="+mn-lt"/>
                <a:ea typeface="+mn-ea"/>
                <a:cs typeface="+mn-cs"/>
              </a:rPr>
              <a:t> con su sencillez de uso y programación hasta la tan popular </a:t>
            </a:r>
            <a:r>
              <a:rPr lang="es-ES" sz="1200" kern="1200" dirty="0" err="1" smtClean="0">
                <a:solidFill>
                  <a:schemeClr val="tx1"/>
                </a:solidFill>
                <a:effectLst/>
                <a:latin typeface="+mn-lt"/>
                <a:ea typeface="+mn-ea"/>
                <a:cs typeface="+mn-cs"/>
              </a:rPr>
              <a:t>Rasperry</a:t>
            </a:r>
            <a:r>
              <a:rPr lang="es-ES" sz="1200" kern="1200" dirty="0" smtClean="0">
                <a:solidFill>
                  <a:schemeClr val="tx1"/>
                </a:solidFill>
                <a:effectLst/>
                <a:latin typeface="+mn-lt"/>
                <a:ea typeface="+mn-ea"/>
                <a:cs typeface="+mn-cs"/>
              </a:rPr>
              <a:t> Pi</a:t>
            </a:r>
          </a:p>
          <a:p>
            <a:endParaRPr lang="es-ES" sz="1200" kern="1200" baseline="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otra parte en el mercado es fácil encontrar distintos artilugios electromecánicos a pequeña escala, tales como brazos, piernas</a:t>
            </a:r>
            <a:r>
              <a:rPr lang="es-ES" sz="1200" kern="1200" baseline="0" dirty="0" smtClean="0">
                <a:solidFill>
                  <a:schemeClr val="tx1"/>
                </a:solidFill>
                <a:effectLst/>
                <a:latin typeface="+mn-lt"/>
                <a:ea typeface="+mn-ea"/>
                <a:cs typeface="+mn-cs"/>
              </a:rPr>
              <a:t> o</a:t>
            </a:r>
            <a:r>
              <a:rPr lang="es-ES" sz="1200" kern="1200" dirty="0" smtClean="0">
                <a:solidFill>
                  <a:schemeClr val="tx1"/>
                </a:solidFill>
                <a:effectLst/>
                <a:latin typeface="+mn-lt"/>
                <a:ea typeface="+mn-ea"/>
                <a:cs typeface="+mn-cs"/>
              </a:rPr>
              <a:t> robo-arañas, con las que poder practicar y crear desde sencillos mecanismos hasta complejos sistemas mecánicos.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También es cada vez más común encontrar foros y videos en la red con los experimentos caseros que usuarios con mayor o mejor cualificación realizan en casa y quieren compartir con el resto de usuarios de internet.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Esta iniciativa esta impulsando e inspirando de forma notable los ánimos a iniciar sus propios proyectos a aquellas personas que sienten inquietud por estos temas, haciéndoles perder el miedo a emprender sus propios proyectos.</a:t>
            </a:r>
            <a:r>
              <a:rPr lang="es-ES_tradnl" dirty="0" smtClean="0">
                <a:effectLst/>
              </a:rPr>
              <a:t> </a:t>
            </a:r>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2</a:t>
            </a:fld>
            <a:endParaRPr lang="es-ES_tradnl"/>
          </a:p>
        </p:txBody>
      </p:sp>
    </p:spTree>
    <p:extLst>
      <p:ext uri="{BB962C8B-B14F-4D97-AF65-F5344CB8AC3E}">
        <p14:creationId xmlns:p14="http://schemas.microsoft.com/office/powerpoint/2010/main" val="115510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Actualmente el autor se dedica a la programación de sistemas de información, trabajo más típico de otras ramas de la ciencia como es la informática. Este mundo era atractivo en su origen pero a día de hoy proporciona poco o ningún aliciente.</a:t>
            </a:r>
          </a:p>
          <a:p>
            <a:r>
              <a:rPr lang="es-ES" sz="1200" kern="1200" dirty="0" smtClean="0">
                <a:solidFill>
                  <a:schemeClr val="tx1"/>
                </a:solidFill>
                <a:effectLst/>
                <a:latin typeface="+mn-lt"/>
                <a:ea typeface="+mn-ea"/>
                <a:cs typeface="+mn-cs"/>
              </a:rPr>
              <a:t>Motivo por el cual el autor decidió profundizar en el estudio de las telecomunicaciones a través del master universitario en ingeniería de telecomunicaciones.</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otro motivo para la realización de este proyecto viene derivada por la pasión del autor que siempre ha tenido por la robótica y la automática y por los cuales inició los estudios en Ingeniería de Telecomunicación.</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Aunque esta pasión no es algo nuevo, bien es decir que ha sido reactivada o renovada recientemente a partir de haber cursado ciertas asignaturas  del presente Master Universitario en Ingeniería de Telecomunicaciones.</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otra parte la motivación principal reside en el reto de controlar completamente un brazo</a:t>
            </a:r>
            <a:r>
              <a:rPr lang="es-ES" sz="1200" kern="1200" baseline="0" dirty="0" smtClean="0">
                <a:solidFill>
                  <a:schemeClr val="tx1"/>
                </a:solidFill>
                <a:effectLst/>
                <a:latin typeface="+mn-lt"/>
                <a:ea typeface="+mn-ea"/>
                <a:cs typeface="+mn-cs"/>
              </a:rPr>
              <a:t> robótico con un control que solo requiera el uso de una mano.</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Con este proyecto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el autor pretenden que este sea el comienzo en el mundo de la robótica.</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Ya sea a nivel profesional o a nivel amateur el objetivo es no volver a abandonar el mundo de las telecomunicaciones aunque sea realizando pequeños sistemas caseros.</a:t>
            </a:r>
            <a:endParaRPr lang="es-ES_tradnl" sz="12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3</a:t>
            </a:fld>
            <a:endParaRPr lang="es-ES_tradnl"/>
          </a:p>
        </p:txBody>
      </p:sp>
    </p:spTree>
    <p:extLst>
      <p:ext uri="{BB962C8B-B14F-4D97-AF65-F5344CB8AC3E}">
        <p14:creationId xmlns:p14="http://schemas.microsoft.com/office/powerpoint/2010/main" val="154481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sz="1200" b="1" i="1" kern="1200" dirty="0" err="1" smtClean="0">
                <a:solidFill>
                  <a:schemeClr val="tx1"/>
                </a:solidFill>
                <a:effectLst/>
                <a:latin typeface="+mn-lt"/>
                <a:ea typeface="+mn-ea"/>
                <a:cs typeface="+mn-cs"/>
              </a:rPr>
              <a:t>Microcontroladores</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Desde el nacimiento de la electrónica digital se ha perseguido que los circuitos integrados crezcan en capacidades de proceso, desde los integrados de puertas lógicas ,</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hasta los potentes microprocesadores existentes.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Como solución intermedia nacen los microcontroladores, los cuales son computadores completos pero de limitadas capacidades, ideales para trabajos donde no es necesaria una excesiva capacidad de cálculo y prima el bajo precio.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Estos suelen ser pequeños, consumir poca energía y son fácil de programar en comparación con un microprocesador.</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regla general no necesitan de un sistema operativo y son perfectos para tareas repetitivas.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ámbito educativo la llegada de los microcontroladores también ha tenido un impacto significativo</a:t>
            </a:r>
          </a:p>
          <a:p>
            <a:r>
              <a:rPr lang="es-ES" sz="1200" kern="1200" dirty="0" smtClean="0">
                <a:solidFill>
                  <a:schemeClr val="tx1"/>
                </a:solidFill>
                <a:effectLst/>
                <a:latin typeface="+mn-lt"/>
                <a:ea typeface="+mn-ea"/>
                <a:cs typeface="+mn-cs"/>
              </a:rPr>
              <a:t>Los alumnos pueden adquirirlos por apenas unas decenas de euros, cosa que era imposible antaño con las carísimas placas que había en los laboratorios.</a:t>
            </a:r>
          </a:p>
          <a:p>
            <a:endParaRPr lang="ca-ES" sz="1200" b="1" i="1" kern="1200" dirty="0" smtClean="0">
              <a:solidFill>
                <a:schemeClr val="tx1"/>
              </a:solidFill>
              <a:effectLst/>
              <a:latin typeface="+mn-lt"/>
              <a:ea typeface="+mn-ea"/>
              <a:cs typeface="+mn-cs"/>
            </a:endParaRPr>
          </a:p>
          <a:p>
            <a:r>
              <a:rPr lang="ca-ES" sz="1200" b="1" i="1" kern="1200" dirty="0" smtClean="0">
                <a:solidFill>
                  <a:schemeClr val="tx1"/>
                </a:solidFill>
                <a:effectLst/>
                <a:latin typeface="+mn-lt"/>
                <a:ea typeface="+mn-ea"/>
                <a:cs typeface="+mn-cs"/>
              </a:rPr>
              <a:t>Servos</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 servo es un motor eléctrico de corriente continua, pero a diferencia de estos tienen la capacidad de posicionarse un en rango de posiciones fijas y mantener esta posición.</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Aparecen para</a:t>
            </a:r>
            <a:r>
              <a:rPr lang="es-ES" sz="1200" kern="1200" baseline="0" dirty="0" smtClean="0">
                <a:solidFill>
                  <a:schemeClr val="tx1"/>
                </a:solidFill>
                <a:effectLst/>
                <a:latin typeface="+mn-lt"/>
                <a:ea typeface="+mn-ea"/>
                <a:cs typeface="+mn-cs"/>
              </a:rPr>
              <a:t> c</a:t>
            </a:r>
            <a:r>
              <a:rPr lang="es-ES" sz="1200" kern="1200" dirty="0" smtClean="0">
                <a:solidFill>
                  <a:schemeClr val="tx1"/>
                </a:solidFill>
                <a:effectLst/>
                <a:latin typeface="+mn-lt"/>
                <a:ea typeface="+mn-ea"/>
                <a:cs typeface="+mn-cs"/>
              </a:rPr>
              <a:t>ontrolar articulaciones de forma precisa sin la necesidad de usar poleas o multitud de engranajes.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uso de servos toma mayor importancia al usarlos en modelismo, donde son el elemento principal ya que permiten simular el funcionamiento de los vehículos reales.</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existencia de los servos es en gran parte gracias a la modulación de anchura de pulso o PWM. </a:t>
            </a:r>
          </a:p>
          <a:p>
            <a:r>
              <a:rPr lang="es-ES" sz="1200" kern="1200" dirty="0" smtClean="0">
                <a:solidFill>
                  <a:schemeClr val="tx1"/>
                </a:solidFill>
                <a:effectLst/>
                <a:latin typeface="+mn-lt"/>
                <a:ea typeface="+mn-ea"/>
                <a:cs typeface="+mn-cs"/>
              </a:rPr>
              <a:t>Esta modulación hace que la anchura del pulso que se envía a un servo es variable y codifica la posición que se quiere que este alcance.</a:t>
            </a:r>
            <a:endParaRPr lang="es-ES_tradnl" sz="1200" kern="1200" dirty="0" smtClean="0">
              <a:solidFill>
                <a:schemeClr val="tx1"/>
              </a:solidFill>
              <a:effectLst/>
              <a:latin typeface="+mn-lt"/>
              <a:ea typeface="+mn-ea"/>
              <a:cs typeface="+mn-cs"/>
            </a:endParaRPr>
          </a:p>
          <a:p>
            <a:endParaRPr lang="ca-ES" sz="1200" b="1" i="1" kern="1200" dirty="0" smtClean="0">
              <a:solidFill>
                <a:schemeClr val="tx1"/>
              </a:solidFill>
              <a:effectLst/>
              <a:latin typeface="+mn-lt"/>
              <a:ea typeface="+mn-ea"/>
              <a:cs typeface="+mn-cs"/>
            </a:endParaRPr>
          </a:p>
          <a:p>
            <a:r>
              <a:rPr lang="ca-ES" sz="1200" b="1" i="1" kern="1200" dirty="0" err="1" smtClean="0">
                <a:solidFill>
                  <a:schemeClr val="tx1"/>
                </a:solidFill>
                <a:effectLst/>
                <a:latin typeface="+mn-lt"/>
                <a:ea typeface="+mn-ea"/>
                <a:cs typeface="+mn-cs"/>
              </a:rPr>
              <a:t>Nunchuk</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dispositivo apareció como extensión del mando inalámbrico original </a:t>
            </a:r>
            <a:r>
              <a:rPr lang="es-ES" sz="1200" kern="1200" dirty="0" err="1" smtClean="0">
                <a:solidFill>
                  <a:schemeClr val="tx1"/>
                </a:solidFill>
                <a:effectLst/>
                <a:latin typeface="+mn-lt"/>
                <a:ea typeface="+mn-ea"/>
                <a:cs typeface="+mn-cs"/>
              </a:rPr>
              <a:t>Wiimote</a:t>
            </a:r>
            <a:r>
              <a:rPr lang="es-ES" sz="1200" kern="1200" dirty="0" smtClean="0">
                <a:solidFill>
                  <a:schemeClr val="tx1"/>
                </a:solidFill>
                <a:effectLst/>
                <a:latin typeface="+mn-lt"/>
                <a:ea typeface="+mn-ea"/>
                <a:cs typeface="+mn-cs"/>
              </a:rPr>
              <a:t> de la video consola de Nintendo Wii.</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dispositivo aúna tres tipos de</a:t>
            </a:r>
            <a:r>
              <a:rPr lang="es-ES" sz="1200" kern="1200" baseline="0" dirty="0" smtClean="0">
                <a:solidFill>
                  <a:schemeClr val="tx1"/>
                </a:solidFill>
                <a:effectLst/>
                <a:latin typeface="+mn-lt"/>
                <a:ea typeface="+mn-ea"/>
                <a:cs typeface="+mn-cs"/>
              </a:rPr>
              <a:t> elementos de control</a:t>
            </a:r>
            <a:r>
              <a:rPr lang="es-ES" sz="1200" kern="1200" dirty="0" smtClean="0">
                <a:solidFill>
                  <a:schemeClr val="tx1"/>
                </a:solidFill>
                <a:effectLst/>
                <a:latin typeface="+mn-lt"/>
                <a:ea typeface="+mn-ea"/>
                <a:cs typeface="+mn-cs"/>
              </a:rPr>
              <a:t>: tres acelerómetros, uno para cada eje (X, Y, Z), un joystick analógico para controlar con el dedo pulgar y que codifica el plano comprendido entre su eje X e Y, y por último dos botones de acción denominados C y Z.</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Esta combinación lo hace lo hace muy atractivo para tenerlo en cuenta a la hora de emprender un proyecto en el que exista la necesidad de controlar algún vehículo o como en este caso un brazo robótico.</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dispositivo ha levantado mucho interés entre los aficionados a la electrónica y se puede encontrar gran variedad de enlaces en internet de ejemplos de proyectos en los que se usa este mando </a:t>
            </a:r>
            <a:r>
              <a:rPr lang="es-ES" sz="1200" kern="1200" dirty="0" err="1" smtClean="0">
                <a:solidFill>
                  <a:schemeClr val="tx1"/>
                </a:solidFill>
                <a:effectLst/>
                <a:latin typeface="+mn-lt"/>
                <a:ea typeface="+mn-ea"/>
                <a:cs typeface="+mn-cs"/>
              </a:rPr>
              <a:t>Nunchuk</a:t>
            </a:r>
            <a:r>
              <a:rPr lang="es-ES" sz="1200" kern="1200" dirty="0" smtClean="0">
                <a:solidFill>
                  <a:schemeClr val="tx1"/>
                </a:solidFill>
                <a:effectLst/>
                <a:latin typeface="+mn-lt"/>
                <a:ea typeface="+mn-ea"/>
                <a:cs typeface="+mn-cs"/>
              </a:rPr>
              <a:t> como base de control.</a:t>
            </a:r>
            <a:endParaRPr lang="es-ES_tradnl" sz="12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4</a:t>
            </a:fld>
            <a:endParaRPr lang="es-ES_tradnl"/>
          </a:p>
        </p:txBody>
      </p:sp>
    </p:spTree>
    <p:extLst>
      <p:ext uri="{BB962C8B-B14F-4D97-AF65-F5344CB8AC3E}">
        <p14:creationId xmlns:p14="http://schemas.microsoft.com/office/powerpoint/2010/main" val="14295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Algunos ejemplos tangibles del éxito de este tipo de brazos </a:t>
            </a:r>
            <a:r>
              <a:rPr lang="es-ES" sz="1200" kern="1200" dirty="0" err="1" smtClean="0">
                <a:solidFill>
                  <a:schemeClr val="tx1"/>
                </a:solidFill>
                <a:effectLst/>
                <a:latin typeface="+mn-lt"/>
                <a:ea typeface="+mn-ea"/>
                <a:cs typeface="+mn-cs"/>
              </a:rPr>
              <a:t>roboticos</a:t>
            </a:r>
            <a:r>
              <a:rPr lang="es-ES" sz="1200" kern="1200" dirty="0" smtClean="0">
                <a:solidFill>
                  <a:schemeClr val="tx1"/>
                </a:solidFill>
                <a:effectLst/>
                <a:latin typeface="+mn-lt"/>
                <a:ea typeface="+mn-ea"/>
                <a:cs typeface="+mn-cs"/>
              </a:rPr>
              <a:t> controlados por un usuario humano son:</a:t>
            </a:r>
            <a:endParaRPr lang="es-ES_tradnl" sz="1200" kern="1200" dirty="0" smtClean="0">
              <a:solidFill>
                <a:schemeClr val="tx1"/>
              </a:solidFill>
              <a:effectLst/>
              <a:latin typeface="+mn-lt"/>
              <a:ea typeface="+mn-ea"/>
              <a:cs typeface="+mn-cs"/>
            </a:endParaRPr>
          </a:p>
          <a:p>
            <a:r>
              <a:rPr lang="ca-ES" sz="1200" b="1" i="1" kern="1200" dirty="0" smtClean="0">
                <a:solidFill>
                  <a:schemeClr val="tx1"/>
                </a:solidFill>
                <a:effectLst/>
                <a:latin typeface="+mn-lt"/>
                <a:ea typeface="+mn-ea"/>
                <a:cs typeface="+mn-cs"/>
              </a:rPr>
              <a:t>Carga de </a:t>
            </a:r>
            <a:r>
              <a:rPr lang="ca-ES" sz="1200" b="1" i="1" kern="1200" dirty="0" err="1" smtClean="0">
                <a:solidFill>
                  <a:schemeClr val="tx1"/>
                </a:solidFill>
                <a:effectLst/>
                <a:latin typeface="+mn-lt"/>
                <a:ea typeface="+mn-ea"/>
                <a:cs typeface="+mn-cs"/>
              </a:rPr>
              <a:t>mercancías</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la industria donde se trabaja con materiales de grandes volúmenes o pesos, este tipo de herramientas es utilizado para cargar, transportar o mover estos objetos.</a:t>
            </a: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ca-ES" sz="1200" b="1" i="1" kern="1200" dirty="0" err="1" smtClean="0">
                <a:solidFill>
                  <a:schemeClr val="tx1"/>
                </a:solidFill>
                <a:effectLst/>
                <a:latin typeface="+mn-lt"/>
                <a:ea typeface="+mn-ea"/>
                <a:cs typeface="+mn-cs"/>
              </a:rPr>
              <a:t>Manipulación</a:t>
            </a:r>
            <a:r>
              <a:rPr lang="ca-ES" sz="1200" b="1" i="1" kern="1200" dirty="0" smtClean="0">
                <a:solidFill>
                  <a:schemeClr val="tx1"/>
                </a:solidFill>
                <a:effectLst/>
                <a:latin typeface="+mn-lt"/>
                <a:ea typeface="+mn-ea"/>
                <a:cs typeface="+mn-cs"/>
              </a:rPr>
              <a:t> de </a:t>
            </a:r>
            <a:r>
              <a:rPr lang="ca-ES" sz="1200" b="1" i="1" kern="1200" dirty="0" err="1" smtClean="0">
                <a:solidFill>
                  <a:schemeClr val="tx1"/>
                </a:solidFill>
                <a:effectLst/>
                <a:latin typeface="+mn-lt"/>
                <a:ea typeface="+mn-ea"/>
                <a:cs typeface="+mn-cs"/>
              </a:rPr>
              <a:t>elementos</a:t>
            </a:r>
            <a:r>
              <a:rPr lang="ca-ES" sz="1200" b="1" i="1" kern="1200" dirty="0" smtClean="0">
                <a:solidFill>
                  <a:schemeClr val="tx1"/>
                </a:solidFill>
                <a:effectLst/>
                <a:latin typeface="+mn-lt"/>
                <a:ea typeface="+mn-ea"/>
                <a:cs typeface="+mn-cs"/>
              </a:rPr>
              <a:t> </a:t>
            </a:r>
            <a:r>
              <a:rPr lang="ca-ES" sz="1200" b="1" i="1" kern="1200" dirty="0" err="1" smtClean="0">
                <a:solidFill>
                  <a:schemeClr val="tx1"/>
                </a:solidFill>
                <a:effectLst/>
                <a:latin typeface="+mn-lt"/>
                <a:ea typeface="+mn-ea"/>
                <a:cs typeface="+mn-cs"/>
              </a:rPr>
              <a:t>peligrosos</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la naturaleza hay multitud de elementos que son peligrosos para la vida humana, pero que por otro lado tienen un gran valor para el desarrollo de esta, como por ejemplo son los elementos radioactivos, en centrales nucleares, laboratorios de investigación.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ca-ES" sz="1200" b="1" i="1" kern="1200" dirty="0" smtClean="0">
                <a:solidFill>
                  <a:schemeClr val="tx1"/>
                </a:solidFill>
                <a:effectLst/>
                <a:latin typeface="+mn-lt"/>
                <a:ea typeface="+mn-ea"/>
                <a:cs typeface="+mn-cs"/>
              </a:rPr>
              <a:t>Robot </a:t>
            </a:r>
            <a:r>
              <a:rPr lang="ca-ES" sz="1200" b="1" i="1" kern="1200" dirty="0" err="1" smtClean="0">
                <a:solidFill>
                  <a:schemeClr val="tx1"/>
                </a:solidFill>
                <a:effectLst/>
                <a:latin typeface="+mn-lt"/>
                <a:ea typeface="+mn-ea"/>
                <a:cs typeface="+mn-cs"/>
              </a:rPr>
              <a:t>policía</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marco policial este tipo de robots</a:t>
            </a:r>
            <a:r>
              <a:rPr lang="es-ES" sz="1200" kern="1200" baseline="0" dirty="0" smtClean="0">
                <a:solidFill>
                  <a:schemeClr val="tx1"/>
                </a:solidFill>
                <a:effectLst/>
                <a:latin typeface="+mn-lt"/>
                <a:ea typeface="+mn-ea"/>
                <a:cs typeface="+mn-cs"/>
              </a:rPr>
              <a:t> son</a:t>
            </a:r>
            <a:r>
              <a:rPr lang="es-ES" sz="1200" kern="1200" dirty="0" smtClean="0">
                <a:solidFill>
                  <a:schemeClr val="tx1"/>
                </a:solidFill>
                <a:effectLst/>
                <a:latin typeface="+mn-lt"/>
                <a:ea typeface="+mn-ea"/>
                <a:cs typeface="+mn-cs"/>
              </a:rPr>
              <a:t> una herramienta perfecta para varias tareas como pueden ser:</a:t>
            </a:r>
            <a:endParaRPr lang="es-ES_tradnl"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Desactivación</a:t>
            </a:r>
            <a:r>
              <a:rPr lang="es-ES" sz="1200" b="1" kern="1200" baseline="0" dirty="0" smtClean="0">
                <a:solidFill>
                  <a:schemeClr val="tx1"/>
                </a:solidFill>
                <a:effectLst/>
                <a:latin typeface="+mn-lt"/>
                <a:ea typeface="+mn-ea"/>
                <a:cs typeface="+mn-cs"/>
              </a:rPr>
              <a:t> y </a:t>
            </a:r>
            <a:r>
              <a:rPr lang="es-ES" sz="1200" b="1" kern="1200" dirty="0" smtClean="0">
                <a:solidFill>
                  <a:schemeClr val="tx1"/>
                </a:solidFill>
                <a:effectLst/>
                <a:latin typeface="+mn-lt"/>
                <a:ea typeface="+mn-ea"/>
                <a:cs typeface="+mn-cs"/>
              </a:rPr>
              <a:t>manejo de explosivos</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manipular explosivos de forma segura y con ello no poner en peligro la vida de ningún ser humano.</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Cizallas mecánicas</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cortar alguna estructura la cual es difícil o imposible para un ser humano o puede poner en peligro la seguridad del operario.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ca-ES" sz="1200" b="1" i="1" kern="1200" dirty="0" err="1" smtClean="0">
                <a:solidFill>
                  <a:schemeClr val="tx1"/>
                </a:solidFill>
                <a:effectLst/>
                <a:latin typeface="+mn-lt"/>
                <a:ea typeface="+mn-ea"/>
                <a:cs typeface="+mn-cs"/>
              </a:rPr>
              <a:t>Ámbito</a:t>
            </a:r>
            <a:r>
              <a:rPr lang="ca-ES" sz="1200" b="1" i="1" kern="1200" dirty="0" smtClean="0">
                <a:solidFill>
                  <a:schemeClr val="tx1"/>
                </a:solidFill>
                <a:effectLst/>
                <a:latin typeface="+mn-lt"/>
                <a:ea typeface="+mn-ea"/>
                <a:cs typeface="+mn-cs"/>
              </a:rPr>
              <a:t> </a:t>
            </a:r>
            <a:r>
              <a:rPr lang="ca-ES" sz="1200" b="1" i="1" kern="1200" dirty="0" err="1" smtClean="0">
                <a:solidFill>
                  <a:schemeClr val="tx1"/>
                </a:solidFill>
                <a:effectLst/>
                <a:latin typeface="+mn-lt"/>
                <a:ea typeface="+mn-ea"/>
                <a:cs typeface="+mn-cs"/>
              </a:rPr>
              <a:t>médico</a:t>
            </a:r>
            <a:r>
              <a:rPr lang="ca-ES" sz="1200" b="1" i="1" kern="1200" dirty="0" smtClean="0">
                <a:solidFill>
                  <a:schemeClr val="tx1"/>
                </a:solidFill>
                <a:effectLst/>
                <a:latin typeface="+mn-lt"/>
                <a:ea typeface="+mn-ea"/>
                <a:cs typeface="+mn-cs"/>
              </a:rPr>
              <a:t> </a:t>
            </a:r>
            <a:r>
              <a:rPr lang="ca-ES" sz="1200" b="1" i="1" kern="1200" dirty="0" err="1" smtClean="0">
                <a:solidFill>
                  <a:schemeClr val="tx1"/>
                </a:solidFill>
                <a:effectLst/>
                <a:latin typeface="+mn-lt"/>
                <a:ea typeface="+mn-ea"/>
                <a:cs typeface="+mn-cs"/>
              </a:rPr>
              <a:t>quirúrgico</a:t>
            </a:r>
            <a:endParaRPr lang="es-ES_tradnl"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tipo de brazos robot es actualmente utilizado en quirófanos en los que se requiere de una precisión milimétrica.</a:t>
            </a:r>
            <a:endParaRPr lang="es-ES_tradnl"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5</a:t>
            </a:fld>
            <a:endParaRPr lang="es-ES_tradnl"/>
          </a:p>
        </p:txBody>
      </p:sp>
    </p:spTree>
    <p:extLst>
      <p:ext uri="{BB962C8B-B14F-4D97-AF65-F5344CB8AC3E}">
        <p14:creationId xmlns:p14="http://schemas.microsoft.com/office/powerpoint/2010/main" val="171206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El proyecto consiste en conseguir el control total de un brazo</a:t>
            </a:r>
            <a:r>
              <a:rPr lang="es-ES_tradnl" baseline="0" dirty="0" smtClean="0"/>
              <a:t> articulado, de seis articulaciones, mediante un mando de control </a:t>
            </a:r>
            <a:r>
              <a:rPr lang="es-ES_tradnl" baseline="0" dirty="0" err="1" smtClean="0"/>
              <a:t>Nunchuk</a:t>
            </a:r>
            <a:r>
              <a:rPr lang="es-ES_tradnl" baseline="0" dirty="0" smtClean="0"/>
              <a:t>.</a:t>
            </a:r>
          </a:p>
          <a:p>
            <a:endParaRPr lang="es-ES_tradnl" baseline="0" dirty="0" smtClean="0"/>
          </a:p>
          <a:p>
            <a:r>
              <a:rPr lang="es-ES_tradnl" baseline="0" dirty="0" smtClean="0"/>
              <a:t>Para ello, como elemento de procesado, se hará uso de la placa de desarrollo Stm32f4 Discovery.</a:t>
            </a:r>
          </a:p>
          <a:p>
            <a:pPr marL="0" marR="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Tras realizar un estudio de las alternativas para desarrollar el software necesario se selecciona el </a:t>
            </a:r>
            <a:r>
              <a:rPr lang="es-ES" baseline="0" dirty="0" err="1" smtClean="0"/>
              <a:t>Atollic</a:t>
            </a:r>
            <a:r>
              <a:rPr lang="es-ES" baseline="0" dirty="0" smtClean="0"/>
              <a:t> </a:t>
            </a:r>
            <a:r>
              <a:rPr lang="es-ES" baseline="0" dirty="0" err="1" smtClean="0"/>
              <a:t>TrueStudio</a:t>
            </a:r>
            <a:endParaRPr lang="es-ES" baseline="0" dirty="0" smtClean="0"/>
          </a:p>
          <a:p>
            <a:endParaRPr lang="es-ES_tradnl" baseline="0" dirty="0" smtClean="0"/>
          </a:p>
          <a:p>
            <a:r>
              <a:rPr lang="es-ES_tradnl" baseline="0" dirty="0" smtClean="0"/>
              <a:t>Una vez hecho esto se divide el diseño del sistema total en tres partes:</a:t>
            </a:r>
          </a:p>
          <a:p>
            <a:pPr marL="171450" indent="-171450">
              <a:buFont typeface="Arial" charset="0"/>
              <a:buChar char="•"/>
            </a:pPr>
            <a:r>
              <a:rPr lang="es-ES_tradnl" dirty="0" smtClean="0"/>
              <a:t>La primera</a:t>
            </a:r>
            <a:r>
              <a:rPr lang="es-ES_tradnl" baseline="0" dirty="0" smtClean="0"/>
              <a:t> </a:t>
            </a:r>
            <a:r>
              <a:rPr lang="es-ES_tradnl" dirty="0" smtClean="0"/>
              <a:t>fase consiste en la </a:t>
            </a:r>
            <a:r>
              <a:rPr lang="es-ES_tradnl" dirty="0" err="1" smtClean="0"/>
              <a:t>conexi</a:t>
            </a:r>
            <a:r>
              <a:rPr lang="es-ES" dirty="0" err="1" smtClean="0"/>
              <a:t>ón</a:t>
            </a:r>
            <a:r>
              <a:rPr lang="es-ES" dirty="0" smtClean="0"/>
              <a:t> del</a:t>
            </a:r>
            <a:r>
              <a:rPr lang="es-ES" baseline="0" dirty="0" smtClean="0"/>
              <a:t> </a:t>
            </a:r>
            <a:r>
              <a:rPr lang="es-ES_tradnl" dirty="0" err="1" smtClean="0"/>
              <a:t>Nunchuk</a:t>
            </a:r>
            <a:r>
              <a:rPr lang="es-ES_tradnl" dirty="0" smtClean="0"/>
              <a:t> a la placa</a:t>
            </a:r>
            <a:r>
              <a:rPr lang="es-ES_tradnl" baseline="0" dirty="0" smtClean="0"/>
              <a:t> de desarrollo.</a:t>
            </a:r>
            <a:endParaRPr lang="es-ES" baseline="0" dirty="0" smtClean="0"/>
          </a:p>
          <a:p>
            <a:pPr marL="0" indent="0">
              <a:buFont typeface="Arial" charset="0"/>
              <a:buNone/>
            </a:pPr>
            <a:r>
              <a:rPr lang="es-ES" baseline="0" dirty="0" smtClean="0"/>
              <a:t>Esta fase conlleva el desarrollo de la librería encargada de la comunicación con el </a:t>
            </a:r>
            <a:r>
              <a:rPr lang="es-ES" baseline="0" dirty="0" err="1" smtClean="0"/>
              <a:t>Nunchuk</a:t>
            </a:r>
            <a:r>
              <a:rPr lang="es-ES" baseline="0" dirty="0" smtClean="0"/>
              <a:t>.</a:t>
            </a:r>
          </a:p>
          <a:p>
            <a:pPr marL="0" indent="0">
              <a:buFont typeface="Arial" charset="0"/>
              <a:buNone/>
            </a:pPr>
            <a:r>
              <a:rPr lang="es-ES" baseline="0" dirty="0" smtClean="0"/>
              <a:t>Las principales funciones desarrolladas son:</a:t>
            </a:r>
            <a:endParaRPr lang="es-ES_tradnl" dirty="0" smtClean="0"/>
          </a:p>
          <a:p>
            <a:pPr marL="628650" lvl="1" indent="-171450">
              <a:buFontTx/>
              <a:buChar char="-"/>
            </a:pPr>
            <a:r>
              <a:rPr lang="es-ES_tradnl" baseline="0" dirty="0" err="1" smtClean="0"/>
              <a:t>Inicializaci</a:t>
            </a:r>
            <a:r>
              <a:rPr lang="es-ES" baseline="0" dirty="0" err="1" smtClean="0"/>
              <a:t>ón</a:t>
            </a:r>
            <a:r>
              <a:rPr lang="es-ES" baseline="0" dirty="0" smtClean="0"/>
              <a:t> del </a:t>
            </a:r>
            <a:r>
              <a:rPr lang="es-ES" baseline="0" dirty="0" err="1" smtClean="0"/>
              <a:t>Nunchuk</a:t>
            </a:r>
            <a:endParaRPr lang="es-ES" baseline="0" dirty="0" smtClean="0"/>
          </a:p>
          <a:p>
            <a:pPr marL="628650" lvl="1" indent="-171450">
              <a:buFontTx/>
              <a:buChar char="-"/>
            </a:pPr>
            <a:r>
              <a:rPr lang="es-ES" baseline="0" dirty="0" smtClean="0"/>
              <a:t>Lectura de los datos del </a:t>
            </a:r>
            <a:r>
              <a:rPr lang="es-ES" baseline="0" dirty="0" err="1" smtClean="0"/>
              <a:t>Nunchuk</a:t>
            </a:r>
            <a:r>
              <a:rPr lang="es-ES" baseline="0" dirty="0" smtClean="0"/>
              <a:t> acerca de sus acelerómetros, joystick y botones.</a:t>
            </a:r>
          </a:p>
          <a:p>
            <a:pPr marL="0" indent="0">
              <a:buFontTx/>
              <a:buNone/>
            </a:pPr>
            <a:endParaRPr lang="es-ES" baseline="0" dirty="0" smtClean="0"/>
          </a:p>
          <a:p>
            <a:pPr marL="171450" indent="-171450">
              <a:buFont typeface="Arial" charset="0"/>
              <a:buChar char="•"/>
            </a:pPr>
            <a:r>
              <a:rPr lang="es-ES" baseline="0" dirty="0" smtClean="0"/>
              <a:t>La segunda fase consiste en la conexión de los servos a la placa de desarrollo:</a:t>
            </a:r>
          </a:p>
          <a:p>
            <a:pPr marL="0" indent="0">
              <a:buFont typeface="Arial" charset="0"/>
              <a:buNone/>
            </a:pPr>
            <a:r>
              <a:rPr lang="es-ES" baseline="0" dirty="0" smtClean="0"/>
              <a:t>Primeramente se comienza con la conexión y control de un solo servo.</a:t>
            </a:r>
          </a:p>
          <a:p>
            <a:pPr marL="0" indent="0">
              <a:buFont typeface="Arial" charset="0"/>
              <a:buNone/>
            </a:pPr>
            <a:r>
              <a:rPr lang="es-ES" baseline="0" dirty="0" smtClean="0"/>
              <a:t>Progresivamente se añaden servos hasta conseguir el control simultáneo de los seis servos que son necesarios para el control total del brazo.</a:t>
            </a:r>
          </a:p>
          <a:p>
            <a:pPr marL="0" indent="0">
              <a:buFontTx/>
              <a:buNone/>
            </a:pPr>
            <a:endParaRPr lang="es-ES" baseline="0" dirty="0" smtClean="0"/>
          </a:p>
          <a:p>
            <a:pPr marL="171450" indent="-171450">
              <a:buFont typeface="Arial" charset="0"/>
              <a:buChar char="•"/>
            </a:pPr>
            <a:r>
              <a:rPr lang="es-ES" baseline="0" dirty="0" smtClean="0"/>
              <a:t>La tercera y última fase consiste con el montaje Brazo Robot:</a:t>
            </a:r>
          </a:p>
          <a:p>
            <a:pPr marL="0" indent="0">
              <a:buFont typeface="Arial" charset="0"/>
              <a:buNone/>
            </a:pPr>
            <a:r>
              <a:rPr lang="es-ES" baseline="0" dirty="0" smtClean="0"/>
              <a:t>Primeramente es necesario conectar los servos a las articulaciones del brazo.</a:t>
            </a:r>
          </a:p>
          <a:p>
            <a:pPr marL="0" indent="0">
              <a:buFont typeface="Arial" charset="0"/>
              <a:buNone/>
            </a:pPr>
            <a:r>
              <a:rPr lang="es-ES" baseline="0" dirty="0" smtClean="0"/>
              <a:t>Una vez montados los servos sobre el brazo es necesario realizar las pruebas para asegurar que las seis articulaciones pueden ser movidas simultáneamente.</a:t>
            </a:r>
          </a:p>
          <a:p>
            <a:pPr marL="171450" indent="-171450">
              <a:buFontTx/>
              <a:buChar char="-"/>
            </a:pPr>
            <a:endParaRPr lang="es-ES" baseline="0" dirty="0" smtClean="0"/>
          </a:p>
          <a:p>
            <a:pPr marL="171450" indent="-171450">
              <a:buFont typeface="Arial" charset="0"/>
              <a:buChar char="•"/>
            </a:pPr>
            <a:r>
              <a:rPr lang="es-ES" baseline="0" dirty="0" smtClean="0"/>
              <a:t>Si al final de la tercera fase no se obtienen los resultados esperados de control y comodidad de uso se reserva una cuarta fase de optimización:</a:t>
            </a:r>
          </a:p>
          <a:p>
            <a:pPr marL="0" indent="0">
              <a:buFont typeface="Arial" charset="0"/>
              <a:buNone/>
            </a:pPr>
            <a:r>
              <a:rPr lang="es-ES" baseline="0" dirty="0" smtClean="0"/>
              <a:t>En esta fase se busca que el control del brazo permita acceder a todo el área que las dimensiones del brazo permiten.</a:t>
            </a:r>
          </a:p>
          <a:p>
            <a:pPr marL="0" indent="0">
              <a:buFont typeface="Arial" charset="0"/>
              <a:buNone/>
            </a:pPr>
            <a:r>
              <a:rPr lang="es-ES" baseline="0" dirty="0" smtClean="0"/>
              <a:t>Conseguir un movimiento suave y natural mas propio del movimiento humano</a:t>
            </a:r>
            <a:r>
              <a:rPr lang="es-ES_tradnl" baseline="0" dirty="0" smtClean="0"/>
              <a:t>.</a:t>
            </a:r>
          </a:p>
          <a:p>
            <a:pPr marL="0" indent="0">
              <a:buFont typeface="Arial" charset="0"/>
              <a:buNone/>
            </a:pPr>
            <a:r>
              <a:rPr lang="es-ES_tradnl" baseline="0" dirty="0" smtClean="0"/>
              <a:t>Conseguir un posicionamiento estable del brazo sin la necesidad de mantener en </a:t>
            </a:r>
            <a:r>
              <a:rPr lang="es-ES_tradnl" baseline="0" dirty="0" err="1" smtClean="0"/>
              <a:t>tensi</a:t>
            </a:r>
            <a:r>
              <a:rPr lang="es-ES" baseline="0" dirty="0" err="1" smtClean="0"/>
              <a:t>ón</a:t>
            </a:r>
            <a:r>
              <a:rPr lang="es-ES" baseline="0" dirty="0" smtClean="0"/>
              <a:t> la mano</a:t>
            </a:r>
            <a:r>
              <a:rPr lang="es-ES_tradnl" baseline="0" dirty="0" smtClean="0"/>
              <a:t>.</a:t>
            </a:r>
          </a:p>
          <a:p>
            <a:pPr marL="0" indent="0">
              <a:buFont typeface="Arial" charset="0"/>
              <a:buNone/>
            </a:pPr>
            <a:endParaRPr lang="es-ES_tradnl" baseline="0" dirty="0" smtClean="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6</a:t>
            </a:fld>
            <a:endParaRPr lang="es-ES_tradnl"/>
          </a:p>
        </p:txBody>
      </p:sp>
    </p:spTree>
    <p:extLst>
      <p:ext uri="{BB962C8B-B14F-4D97-AF65-F5344CB8AC3E}">
        <p14:creationId xmlns:p14="http://schemas.microsoft.com/office/powerpoint/2010/main" val="171337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La primera fase del desarrollo,</a:t>
            </a:r>
            <a:r>
              <a:rPr lang="es-ES_tradnl" baseline="0" dirty="0" smtClean="0"/>
              <a:t> </a:t>
            </a:r>
            <a:r>
              <a:rPr lang="es-ES_tradnl" baseline="0" dirty="0" err="1" smtClean="0"/>
              <a:t>consite</a:t>
            </a:r>
            <a:r>
              <a:rPr lang="es-ES_tradnl" baseline="0" dirty="0" smtClean="0"/>
              <a:t> </a:t>
            </a:r>
            <a:r>
              <a:rPr lang="es-ES_tradnl" dirty="0" smtClean="0"/>
              <a:t>en la </a:t>
            </a:r>
            <a:r>
              <a:rPr lang="es-ES_tradnl" dirty="0" err="1" smtClean="0"/>
              <a:t>conexi</a:t>
            </a:r>
            <a:r>
              <a:rPr lang="es-ES" dirty="0" err="1" smtClean="0"/>
              <a:t>ón</a:t>
            </a:r>
            <a:r>
              <a:rPr lang="es-ES" dirty="0" smtClean="0"/>
              <a:t> del </a:t>
            </a:r>
            <a:r>
              <a:rPr lang="es-ES" dirty="0" err="1" smtClean="0"/>
              <a:t>nunchuk</a:t>
            </a:r>
            <a:r>
              <a:rPr lang="es-ES" baseline="0" dirty="0" smtClean="0"/>
              <a:t> al microcontrolador y la realización del software necesario para obtener los datos correspondientes a la posición y movimiento del </a:t>
            </a:r>
            <a:r>
              <a:rPr lang="es-ES" baseline="0" dirty="0" err="1" smtClean="0"/>
              <a:t>Nunchuk</a:t>
            </a:r>
            <a:r>
              <a:rPr lang="es-ES" baseline="0" dirty="0" smtClean="0"/>
              <a:t>.</a:t>
            </a:r>
            <a:endParaRPr lang="es-ES_tradnl" dirty="0" smtClean="0"/>
          </a:p>
          <a:p>
            <a:endParaRPr lang="es-ES_tradnl" dirty="0" smtClean="0"/>
          </a:p>
          <a:p>
            <a:r>
              <a:rPr lang="es-ES_tradnl" dirty="0" smtClean="0"/>
              <a:t>Antes de conectar el </a:t>
            </a:r>
            <a:r>
              <a:rPr lang="es-ES_tradnl" dirty="0" err="1" smtClean="0"/>
              <a:t>Nunchuk</a:t>
            </a:r>
            <a:r>
              <a:rPr lang="es-ES_tradnl" dirty="0" smtClean="0"/>
              <a:t> a la placa de desarrollo se realiza un estudio sobre el bus I2C en el</a:t>
            </a:r>
            <a:r>
              <a:rPr lang="es-ES_tradnl" baseline="0" dirty="0" smtClean="0"/>
              <a:t> STM32F4, </a:t>
            </a:r>
          </a:p>
          <a:p>
            <a:r>
              <a:rPr lang="es-ES_tradnl" baseline="0" dirty="0" smtClean="0"/>
              <a:t>bus</a:t>
            </a:r>
            <a:r>
              <a:rPr lang="es-ES_tradnl" dirty="0" smtClean="0"/>
              <a:t> el cual es el utilizado por el </a:t>
            </a:r>
            <a:r>
              <a:rPr lang="es-ES_tradnl" dirty="0" err="1" smtClean="0"/>
              <a:t>Nunchuk</a:t>
            </a:r>
            <a:r>
              <a:rPr lang="es-ES_tradnl" dirty="0" smtClean="0"/>
              <a:t> para</a:t>
            </a:r>
            <a:r>
              <a:rPr lang="es-ES_tradnl" baseline="0" dirty="0" smtClean="0"/>
              <a:t> comunicarse con otros </a:t>
            </a:r>
            <a:r>
              <a:rPr lang="es-ES_tradnl" baseline="0" dirty="0" err="1" smtClean="0"/>
              <a:t>perif</a:t>
            </a:r>
            <a:r>
              <a:rPr lang="es-ES" baseline="0" dirty="0" smtClean="0"/>
              <a:t>éricos.</a:t>
            </a:r>
          </a:p>
          <a:p>
            <a:endParaRPr lang="es-ES_tradnl" dirty="0" smtClean="0"/>
          </a:p>
          <a:p>
            <a:r>
              <a:rPr lang="es-ES_tradnl" dirty="0" smtClean="0"/>
              <a:t>El primer paso del</a:t>
            </a:r>
            <a:r>
              <a:rPr lang="es-ES_tradnl" baseline="0" dirty="0" smtClean="0"/>
              <a:t> desarrollo es la </a:t>
            </a:r>
            <a:r>
              <a:rPr lang="es-ES_tradnl" baseline="0" dirty="0" err="1" smtClean="0"/>
              <a:t>configuraci</a:t>
            </a:r>
            <a:r>
              <a:rPr lang="es-ES" baseline="0" dirty="0" err="1" smtClean="0"/>
              <a:t>ón</a:t>
            </a:r>
            <a:r>
              <a:rPr lang="es-ES" baseline="0" dirty="0" smtClean="0"/>
              <a:t> y adquisición de datos procedentes del </a:t>
            </a:r>
            <a:r>
              <a:rPr lang="es-ES" baseline="0" dirty="0" err="1" smtClean="0"/>
              <a:t>Nunchuk</a:t>
            </a:r>
            <a:r>
              <a:rPr lang="es-ES" baseline="0" dirty="0" smtClean="0"/>
              <a:t>.</a:t>
            </a:r>
          </a:p>
          <a:p>
            <a:r>
              <a:rPr lang="es-ES" baseline="0" dirty="0" smtClean="0"/>
              <a:t>Una vez creada la librería de comunicación con el </a:t>
            </a:r>
            <a:r>
              <a:rPr lang="es-ES" baseline="0" dirty="0" err="1" smtClean="0"/>
              <a:t>Nunchuk</a:t>
            </a:r>
            <a:r>
              <a:rPr lang="es-ES" baseline="0" dirty="0" smtClean="0"/>
              <a:t> y en la fase de pruebas se comprueba que no son fiables los datos obtenidos ya que se realiza en base a puntos de ruptura y al mismo tiempo a movimientos realizados con la mano que sujeta el </a:t>
            </a:r>
            <a:r>
              <a:rPr lang="es-ES" baseline="0" dirty="0" err="1" smtClean="0"/>
              <a:t>Nunchuk</a:t>
            </a:r>
            <a:r>
              <a:rPr lang="es-ES" baseline="0" dirty="0" smtClean="0"/>
              <a:t>.</a:t>
            </a:r>
          </a:p>
          <a:p>
            <a:endParaRPr lang="es-ES" baseline="0" dirty="0" smtClean="0"/>
          </a:p>
          <a:p>
            <a:r>
              <a:rPr lang="es-ES" baseline="0" dirty="0" smtClean="0"/>
              <a:t>Es por esto que se decide usar un LCD para mostrar los datos obtenidos del </a:t>
            </a:r>
            <a:r>
              <a:rPr lang="es-ES" baseline="0" dirty="0" err="1" smtClean="0"/>
              <a:t>Nunchuk</a:t>
            </a:r>
            <a:r>
              <a:rPr lang="es-ES" baseline="0" dirty="0" smtClean="0"/>
              <a:t> sin la necesidad de interrumpir la ejecución del código en la placa de desarrollo.</a:t>
            </a:r>
          </a:p>
          <a:p>
            <a:endParaRPr lang="es-ES" baseline="0" dirty="0" smtClean="0"/>
          </a:p>
          <a:p>
            <a:r>
              <a:rPr lang="es-ES" baseline="0" dirty="0" smtClean="0"/>
              <a:t>Para este fin se desarrolla una librería para el manejo del LCD de </a:t>
            </a:r>
            <a:r>
              <a:rPr lang="es-ES" baseline="0" dirty="0" err="1" smtClean="0"/>
              <a:t>dieciseis</a:t>
            </a:r>
            <a:r>
              <a:rPr lang="es-ES" baseline="0" dirty="0" smtClean="0"/>
              <a:t> columnas y dos filas.</a:t>
            </a:r>
          </a:p>
          <a:p>
            <a:r>
              <a:rPr lang="es-ES" baseline="0" dirty="0" smtClean="0"/>
              <a:t>Conectando el LCD a los pines del cero al siete del </a:t>
            </a:r>
            <a:r>
              <a:rPr lang="es-ES" baseline="0" dirty="0" err="1" smtClean="0"/>
              <a:t>puertdo</a:t>
            </a:r>
            <a:r>
              <a:rPr lang="es-ES" baseline="0" dirty="0" smtClean="0"/>
              <a:t> D y escribiendo los valores </a:t>
            </a:r>
            <a:r>
              <a:rPr lang="es-ES" baseline="0" dirty="0" err="1" smtClean="0"/>
              <a:t>leidos</a:t>
            </a:r>
            <a:r>
              <a:rPr lang="es-ES" baseline="0" dirty="0" smtClean="0"/>
              <a:t> del </a:t>
            </a:r>
            <a:r>
              <a:rPr lang="es-ES" baseline="0" dirty="0" err="1" smtClean="0"/>
              <a:t>Nunchuk</a:t>
            </a:r>
            <a:r>
              <a:rPr lang="es-ES" baseline="0" dirty="0" smtClean="0"/>
              <a:t> al LCD se consigue realizar un plan de pruebas fidedigno continuo sin la necesidad de puntos de interrupción</a:t>
            </a:r>
            <a:endParaRPr lang="es-ES_tradnl" dirty="0" smtClean="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7</a:t>
            </a:fld>
            <a:endParaRPr lang="es-ES_tradnl"/>
          </a:p>
        </p:txBody>
      </p:sp>
    </p:spTree>
    <p:extLst>
      <p:ext uri="{BB962C8B-B14F-4D97-AF65-F5344CB8AC3E}">
        <p14:creationId xmlns:p14="http://schemas.microsoft.com/office/powerpoint/2010/main" val="875219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El</a:t>
            </a:r>
            <a:r>
              <a:rPr lang="es-ES_tradnl" baseline="0" dirty="0" smtClean="0"/>
              <a:t> objetivo de la segunda fase es la de conseguir un control exacto de los servos a utilizar en el brazo con la placa de desarrollo.</a:t>
            </a:r>
          </a:p>
          <a:p>
            <a:endParaRPr lang="es-ES_tradnl" dirty="0" smtClean="0"/>
          </a:p>
          <a:p>
            <a:r>
              <a:rPr lang="es-ES_tradnl" dirty="0" smtClean="0"/>
              <a:t>Primeramente</a:t>
            </a:r>
            <a:r>
              <a:rPr lang="es-ES_tradnl" baseline="0" dirty="0" smtClean="0"/>
              <a:t> se conecta un solo servo y se realizan pruebas de movimiento de este a diferentes </a:t>
            </a:r>
            <a:r>
              <a:rPr lang="es-ES" baseline="0" dirty="0" smtClean="0"/>
              <a:t>ángulos.</a:t>
            </a:r>
          </a:p>
          <a:p>
            <a:r>
              <a:rPr lang="es-ES" baseline="0" dirty="0" smtClean="0"/>
              <a:t>A continuación se añaden mas servos hasta conseguir mover seis servos de forma simultánea.</a:t>
            </a:r>
          </a:p>
          <a:p>
            <a:endParaRPr lang="es-ES_tradnl" dirty="0" smtClean="0"/>
          </a:p>
          <a:p>
            <a:r>
              <a:rPr lang="es-ES_tradnl" dirty="0" smtClean="0"/>
              <a:t>A medida que se van añadiendo servos se</a:t>
            </a:r>
            <a:r>
              <a:rPr lang="es-ES_tradnl" baseline="0" dirty="0" smtClean="0"/>
              <a:t> detecta que cada vez los movimientos son </a:t>
            </a:r>
            <a:r>
              <a:rPr lang="es-ES" baseline="0" dirty="0" smtClean="0"/>
              <a:t>más lentos hasta llegar el momento en el que los movimientos se vuelven caóticos.</a:t>
            </a:r>
            <a:endParaRPr lang="es-ES_tradnl" dirty="0" smtClean="0"/>
          </a:p>
          <a:p>
            <a:r>
              <a:rPr lang="es-ES_tradnl" dirty="0" smtClean="0"/>
              <a:t>Esto es debido a que cada servo en movimiento necesita</a:t>
            </a:r>
            <a:r>
              <a:rPr lang="es-ES_tradnl" baseline="0" dirty="0" smtClean="0"/>
              <a:t> 900mA y la placa de desarrollo no es capaz de proporcionar 5400mA, por lo que los servos no reciben la corriente necesaria para realizar el movimiento.</a:t>
            </a:r>
          </a:p>
          <a:p>
            <a:r>
              <a:rPr lang="es-ES_tradnl" dirty="0" smtClean="0"/>
              <a:t>Para paliar</a:t>
            </a:r>
            <a:r>
              <a:rPr lang="es-ES_tradnl" baseline="0" dirty="0" smtClean="0"/>
              <a:t> este problema es necesario añadir una fuente de </a:t>
            </a:r>
            <a:r>
              <a:rPr lang="es-ES_tradnl" baseline="0" dirty="0" err="1" smtClean="0"/>
              <a:t>alimentaci</a:t>
            </a:r>
            <a:r>
              <a:rPr lang="es-ES" baseline="0" dirty="0" err="1" smtClean="0"/>
              <a:t>ón</a:t>
            </a:r>
            <a:r>
              <a:rPr lang="es-ES" baseline="0" dirty="0" smtClean="0"/>
              <a:t> externa capaz de proporcionar la corriente que requieren los seis servos mas la corriente que consume el </a:t>
            </a:r>
            <a:r>
              <a:rPr lang="es-ES" baseline="0" dirty="0" err="1" smtClean="0"/>
              <a:t>nunchuk</a:t>
            </a:r>
            <a:r>
              <a:rPr lang="es-ES" baseline="0" dirty="0" smtClean="0"/>
              <a:t> y el LCD.</a:t>
            </a:r>
          </a:p>
          <a:p>
            <a:r>
              <a:rPr lang="es-ES" baseline="0" dirty="0" smtClean="0"/>
              <a:t>La solución mas sencilla es usar una fuente de alimentación de PC.</a:t>
            </a:r>
          </a:p>
          <a:p>
            <a:r>
              <a:rPr lang="es-ES" baseline="0" dirty="0" smtClean="0"/>
              <a:t>Este tipo de fuentes proporcionan los cinco voltios que requieren los servos y hasta treinta amperios, cumpliendo sobradamente las necesidades de corriente del proyecto.</a:t>
            </a:r>
          </a:p>
          <a:p>
            <a:endParaRPr lang="es-ES" baseline="0" dirty="0" smtClean="0"/>
          </a:p>
          <a:p>
            <a:r>
              <a:rPr lang="es-ES" baseline="0" dirty="0" smtClean="0"/>
              <a:t>Para el correcto funcionamiento es necesario conectar tanto el terminal de cinco voltios y el terminal de masa a los pines de cinco y tierra de la placa de desarrollo para con esto conseguir tener una misma tensión de referencia.</a:t>
            </a:r>
          </a:p>
          <a:p>
            <a:endParaRPr lang="es-ES" baseline="0" dirty="0" smtClean="0"/>
          </a:p>
          <a:p>
            <a:r>
              <a:rPr lang="es-ES" baseline="0" dirty="0" smtClean="0"/>
              <a:t>Una vez hecho esto se observa un correcto funcionamiento de los seis servos y movimiento correcto sin anomalías.</a:t>
            </a:r>
            <a:endParaRPr lang="es-ES_tradnl" dirty="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8</a:t>
            </a:fld>
            <a:endParaRPr lang="es-ES_tradnl"/>
          </a:p>
        </p:txBody>
      </p:sp>
    </p:spTree>
    <p:extLst>
      <p:ext uri="{BB962C8B-B14F-4D97-AF65-F5344CB8AC3E}">
        <p14:creationId xmlns:p14="http://schemas.microsoft.com/office/powerpoint/2010/main" val="136439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En este </a:t>
            </a:r>
            <a:r>
              <a:rPr lang="es-ES" dirty="0" smtClean="0"/>
              <a:t>último</a:t>
            </a:r>
            <a:r>
              <a:rPr lang="es-ES" baseline="0" dirty="0" smtClean="0"/>
              <a:t> paso se realiza el montaje del brazo junto con los servos, los cuales son ubicados en las articulaciones.</a:t>
            </a:r>
          </a:p>
          <a:p>
            <a:endParaRPr lang="es-ES_tradnl" dirty="0" smtClean="0"/>
          </a:p>
          <a:p>
            <a:r>
              <a:rPr lang="es-ES_tradnl" dirty="0" smtClean="0"/>
              <a:t>Previo a montar los</a:t>
            </a:r>
            <a:r>
              <a:rPr lang="es-ES_tradnl" baseline="0" dirty="0" smtClean="0"/>
              <a:t> servos a la estructura del brazo es necesario posicionar los servos en noventa grados de modo que al fijarlos al brazo se disponga de un movimiento sim</a:t>
            </a:r>
            <a:r>
              <a:rPr lang="es-ES" baseline="0" dirty="0" err="1" smtClean="0"/>
              <a:t>étrico</a:t>
            </a:r>
            <a:r>
              <a:rPr lang="es-ES" baseline="0" dirty="0" smtClean="0"/>
              <a:t>, del mismo modo las articulaciones deben formar noventa grados entre si para alcanzar el máximo rango de movimiento.</a:t>
            </a:r>
          </a:p>
          <a:p>
            <a:endParaRPr lang="es-ES" baseline="0" dirty="0" smtClean="0"/>
          </a:p>
          <a:p>
            <a:r>
              <a:rPr lang="es-ES" baseline="0" dirty="0" smtClean="0"/>
              <a:t>Una vez finalizado el montaje del brazo se realiza el mismo plan de pruebas pasado a los servos por separado.</a:t>
            </a:r>
          </a:p>
          <a:p>
            <a:endParaRPr lang="es-ES" baseline="0" dirty="0" smtClean="0"/>
          </a:p>
          <a:p>
            <a:r>
              <a:rPr lang="es-ES" baseline="0" dirty="0" smtClean="0"/>
              <a:t>El último paso a seguir consiste en ensamblar todo.</a:t>
            </a:r>
          </a:p>
          <a:p>
            <a:r>
              <a:rPr lang="es-ES" baseline="0" dirty="0" smtClean="0"/>
              <a:t>Primeramente se conecta el </a:t>
            </a:r>
            <a:r>
              <a:rPr lang="es-ES" baseline="0" dirty="0" err="1" smtClean="0"/>
              <a:t>Nunchuk</a:t>
            </a:r>
            <a:r>
              <a:rPr lang="es-ES" baseline="0" dirty="0" smtClean="0"/>
              <a:t> a la placa de desarrollo Stm32f4</a:t>
            </a:r>
          </a:p>
          <a:p>
            <a:r>
              <a:rPr lang="es-ES" baseline="0" dirty="0" smtClean="0"/>
              <a:t>En segundo paso se conecta el LCD a la placa de desarrollo Stm32f4</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En tercer paso se conectan los servos, ya ensamblados al brazo robot, a la placa de desarrollo y a la fuente de alimentación externa.</a:t>
            </a:r>
          </a:p>
          <a:p>
            <a:pPr marL="0" marR="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Se realiza el plan de pruebas de todo el sistema en conjunto.</a:t>
            </a:r>
            <a:endParaRPr lang="es-ES_tradnl" dirty="0" smtClean="0"/>
          </a:p>
          <a:p>
            <a:endParaRPr lang="es-ES_tradnl" dirty="0" smtClean="0"/>
          </a:p>
        </p:txBody>
      </p:sp>
      <p:sp>
        <p:nvSpPr>
          <p:cNvPr id="4" name="Marcador de número de diapositiva 3"/>
          <p:cNvSpPr>
            <a:spLocks noGrp="1"/>
          </p:cNvSpPr>
          <p:nvPr>
            <p:ph type="sldNum" sz="quarter" idx="10"/>
          </p:nvPr>
        </p:nvSpPr>
        <p:spPr/>
        <p:txBody>
          <a:bodyPr/>
          <a:lstStyle/>
          <a:p>
            <a:fld id="{19E0E32F-8996-BB4A-A39C-33D13D448138}" type="slidenum">
              <a:rPr lang="es-ES_tradnl" smtClean="0"/>
              <a:t>9</a:t>
            </a:fld>
            <a:endParaRPr lang="es-ES_tradnl"/>
          </a:p>
        </p:txBody>
      </p:sp>
    </p:spTree>
    <p:extLst>
      <p:ext uri="{BB962C8B-B14F-4D97-AF65-F5344CB8AC3E}">
        <p14:creationId xmlns:p14="http://schemas.microsoft.com/office/powerpoint/2010/main" val="1785043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202503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206208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30390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30612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40824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971231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46584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905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38008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8182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4D9D0C6-D387-3A4A-9CEE-BE53DCDFBC9B}" type="datetimeFigureOut">
              <a:rPr lang="es-ES_tradnl" smtClean="0"/>
              <a:t>23/6/16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744866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9D0C6-D387-3A4A-9CEE-BE53DCDFBC9B}" type="datetimeFigureOut">
              <a:rPr lang="es-ES_tradnl" smtClean="0"/>
              <a:t>23/6/16</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325D0-36C5-C946-8592-A1D96FD84977}" type="slidenum">
              <a:rPr lang="es-ES_tradnl" smtClean="0"/>
              <a:t>‹Nr.›</a:t>
            </a:fld>
            <a:endParaRPr lang="es-ES_tradnl"/>
          </a:p>
        </p:txBody>
      </p:sp>
    </p:spTree>
    <p:extLst>
      <p:ext uri="{BB962C8B-B14F-4D97-AF65-F5344CB8AC3E}">
        <p14:creationId xmlns:p14="http://schemas.microsoft.com/office/powerpoint/2010/main" val="192693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hyperlink" Target="http://timor.atollic.com/resources/downloads/" TargetMode="External"/><Relationship Id="rId4" Type="http://schemas.openxmlformats.org/officeDocument/2006/relationships/hyperlink" Target="https://github.com/MaJerle/stm32f429" TargetMode="External"/><Relationship Id="rId5" Type="http://schemas.openxmlformats.org/officeDocument/2006/relationships/hyperlink" Target="https://acassis.wordpress.com/2015/06/26/using-the-nintendo-wii-nunchuk-joystick-in-the-stm32f4discovery-running-nuttx/" TargetMode="External"/><Relationship Id="rId6" Type="http://schemas.openxmlformats.org/officeDocument/2006/relationships/hyperlink" Target="http://stm32f4-discovery.net/2014/05/library-09-i2c-for-stm32f4xx/" TargetMode="External"/><Relationship Id="rId7" Type="http://schemas.openxmlformats.org/officeDocument/2006/relationships/hyperlink" Target="http://stm32f4-discovery.com/2014/09/library-33-pwm-stm32f4xx/" TargetMode="External"/><Relationship Id="rId8" Type="http://schemas.openxmlformats.org/officeDocument/2006/relationships/hyperlink" Target="http://stm32f4-discovery.net/2014/10/library-42-control-rc-servo-stm32f4/"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6.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6.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png"/><Relationship Id="rId6" Type="http://schemas.openxmlformats.org/officeDocument/2006/relationships/image" Target="../media/image8.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118142"/>
          </a:xfrm>
        </p:spPr>
        <p:txBody>
          <a:bodyPr/>
          <a:lstStyle/>
          <a:p>
            <a:r>
              <a:rPr lang="es-ES_tradnl" dirty="0" err="1" smtClean="0"/>
              <a:t>Nunchuk</a:t>
            </a:r>
            <a:r>
              <a:rPr lang="es-ES_tradnl" dirty="0" smtClean="0"/>
              <a:t> </a:t>
            </a:r>
            <a:r>
              <a:rPr lang="es-ES_tradnl" dirty="0" err="1" smtClean="0"/>
              <a:t>RoboArm</a:t>
            </a:r>
            <a:endParaRPr lang="es-ES_tradnl" dirty="0"/>
          </a:p>
        </p:txBody>
      </p:sp>
      <p:sp>
        <p:nvSpPr>
          <p:cNvPr id="3" name="Subtítulo 2"/>
          <p:cNvSpPr>
            <a:spLocks noGrp="1"/>
          </p:cNvSpPr>
          <p:nvPr>
            <p:ph type="subTitle" idx="1"/>
          </p:nvPr>
        </p:nvSpPr>
        <p:spPr>
          <a:xfrm>
            <a:off x="1524000" y="3545305"/>
            <a:ext cx="9144000" cy="2470484"/>
          </a:xfrm>
        </p:spPr>
        <p:txBody>
          <a:bodyPr>
            <a:normAutofit fontScale="92500" lnSpcReduction="10000"/>
          </a:bodyPr>
          <a:lstStyle/>
          <a:p>
            <a:r>
              <a:rPr lang="es-ES_tradnl" dirty="0" smtClean="0"/>
              <a:t>Trabajo Fin de Master</a:t>
            </a:r>
          </a:p>
          <a:p>
            <a:endParaRPr lang="es-ES_tradnl" dirty="0"/>
          </a:p>
          <a:p>
            <a:pPr algn="r"/>
            <a:r>
              <a:rPr lang="es-ES_tradnl" dirty="0"/>
              <a:t>José Alberto Rosales Navarro.</a:t>
            </a:r>
          </a:p>
          <a:p>
            <a:pPr algn="r"/>
            <a:r>
              <a:rPr lang="es-ES_tradnl" dirty="0"/>
              <a:t>Máster Interuniversitario de Ingeniería de Telecomunicación</a:t>
            </a:r>
          </a:p>
          <a:p>
            <a:pPr algn="r"/>
            <a:r>
              <a:rPr lang="es-ES_tradnl" dirty="0" err="1"/>
              <a:t>Universitat</a:t>
            </a:r>
            <a:r>
              <a:rPr lang="es-ES_tradnl" dirty="0"/>
              <a:t> </a:t>
            </a:r>
            <a:r>
              <a:rPr lang="es-ES_tradnl" dirty="0" err="1"/>
              <a:t>Oberta</a:t>
            </a:r>
            <a:r>
              <a:rPr lang="es-ES_tradnl" dirty="0"/>
              <a:t> de Catalunya</a:t>
            </a:r>
          </a:p>
          <a:p>
            <a:pPr algn="r"/>
            <a:r>
              <a:rPr lang="es-ES_tradnl" dirty="0"/>
              <a:t>Curso académico 2015-2016</a:t>
            </a:r>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91045152"/>
      </p:ext>
    </p:extLst>
  </p:cSld>
  <p:clrMapOvr>
    <a:masterClrMapping/>
  </p:clrMapOvr>
  <mc:AlternateContent xmlns:mc="http://schemas.openxmlformats.org/markup-compatibility/2006" xmlns:p14="http://schemas.microsoft.com/office/powerpoint/2010/main">
    <mc:Choice Requires="p14">
      <p:transition spd="slow" p14:dur="2000" advTm="18303"/>
    </mc:Choice>
    <mc:Fallback xmlns="">
      <p:transition spd="slow" advTm="1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t>Optimizaci</a:t>
            </a:r>
            <a:r>
              <a:rPr lang="es-ES" dirty="0" err="1" smtClean="0"/>
              <a:t>ón</a:t>
            </a:r>
            <a:endParaRPr lang="es-ES_tradnl" dirty="0"/>
          </a:p>
        </p:txBody>
      </p:sp>
      <p:sp>
        <p:nvSpPr>
          <p:cNvPr id="3" name="Marcador de contenido 2"/>
          <p:cNvSpPr>
            <a:spLocks noGrp="1"/>
          </p:cNvSpPr>
          <p:nvPr>
            <p:ph idx="1"/>
          </p:nvPr>
        </p:nvSpPr>
        <p:spPr/>
        <p:txBody>
          <a:bodyPr>
            <a:normAutofit lnSpcReduction="10000"/>
          </a:bodyPr>
          <a:lstStyle/>
          <a:p>
            <a:r>
              <a:rPr lang="es-ES_tradnl" dirty="0" smtClean="0"/>
              <a:t>Primera </a:t>
            </a:r>
            <a:r>
              <a:rPr lang="es-ES_tradnl" dirty="0" err="1" smtClean="0"/>
              <a:t>aproximaci</a:t>
            </a:r>
            <a:r>
              <a:rPr lang="es-ES" dirty="0" err="1" smtClean="0"/>
              <a:t>ón</a:t>
            </a:r>
            <a:r>
              <a:rPr lang="es-ES_tradnl" dirty="0" smtClean="0"/>
              <a:t>.</a:t>
            </a:r>
          </a:p>
          <a:p>
            <a:pPr lvl="1"/>
            <a:r>
              <a:rPr lang="es-ES_tradnl" dirty="0" err="1" smtClean="0"/>
              <a:t>Posici</a:t>
            </a:r>
            <a:r>
              <a:rPr lang="es-ES" dirty="0" err="1" smtClean="0"/>
              <a:t>ón</a:t>
            </a:r>
            <a:r>
              <a:rPr lang="es-ES" dirty="0" smtClean="0"/>
              <a:t> de los servos directamente proporcional a la posición del </a:t>
            </a:r>
            <a:r>
              <a:rPr lang="es-ES" dirty="0" err="1" smtClean="0"/>
              <a:t>Nunchuk</a:t>
            </a:r>
            <a:r>
              <a:rPr lang="es-ES" dirty="0" smtClean="0"/>
              <a:t>.</a:t>
            </a:r>
          </a:p>
          <a:p>
            <a:pPr lvl="1"/>
            <a:r>
              <a:rPr lang="es-ES" dirty="0" smtClean="0"/>
              <a:t>Dificultad para mantener la posición.</a:t>
            </a:r>
          </a:p>
          <a:p>
            <a:pPr lvl="1"/>
            <a:r>
              <a:rPr lang="es-ES" dirty="0" smtClean="0"/>
              <a:t>Es difícil tener precisión.</a:t>
            </a:r>
            <a:endParaRPr lang="es-ES" dirty="0"/>
          </a:p>
          <a:p>
            <a:r>
              <a:rPr lang="es-ES" dirty="0" smtClean="0"/>
              <a:t>Segunda aproximación</a:t>
            </a:r>
            <a:r>
              <a:rPr lang="es-ES_tradnl" dirty="0" smtClean="0"/>
              <a:t>.</a:t>
            </a:r>
          </a:p>
          <a:p>
            <a:pPr lvl="1"/>
            <a:r>
              <a:rPr lang="es-ES" dirty="0" smtClean="0"/>
              <a:t>Posición del </a:t>
            </a:r>
            <a:r>
              <a:rPr lang="es-ES" dirty="0" err="1" smtClean="0"/>
              <a:t>nunchuk</a:t>
            </a:r>
            <a:r>
              <a:rPr lang="es-ES" dirty="0" smtClean="0"/>
              <a:t> se transforma en velocidad de las articulaciones para alcanzar la posición máxima.</a:t>
            </a:r>
          </a:p>
          <a:p>
            <a:pPr lvl="1"/>
            <a:r>
              <a:rPr lang="es-ES" dirty="0" smtClean="0"/>
              <a:t>Definir tiempo máximo para alcanzar la posición máxima.</a:t>
            </a:r>
          </a:p>
          <a:p>
            <a:pPr lvl="1"/>
            <a:r>
              <a:rPr lang="es-ES" dirty="0" smtClean="0"/>
              <a:t>Suavidad de movimiento y fácil de mantener la posición.</a:t>
            </a:r>
            <a:endParaRPr lang="es-ES" dirty="0"/>
          </a:p>
          <a:p>
            <a:r>
              <a:rPr lang="es-ES" dirty="0" smtClean="0"/>
              <a:t>Control de Inicio</a:t>
            </a:r>
          </a:p>
          <a:p>
            <a:pPr marL="457200" lvl="1" indent="0">
              <a:buNone/>
            </a:pPr>
            <a:r>
              <a:rPr lang="es-ES" dirty="0"/>
              <a:t>	</a:t>
            </a:r>
            <a:endParaRPr lang="es-ES" dirty="0" smtClean="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5111720"/>
      </p:ext>
    </p:extLst>
  </p:cSld>
  <p:clrMapOvr>
    <a:masterClrMapping/>
  </p:clrMapOvr>
  <mc:AlternateContent xmlns:mc="http://schemas.openxmlformats.org/markup-compatibility/2006" xmlns:p14="http://schemas.microsoft.com/office/powerpoint/2010/main">
    <mc:Choice Requires="p14">
      <p:transition spd="slow" p14:dur="2000" advTm="84071"/>
    </mc:Choice>
    <mc:Fallback xmlns="">
      <p:transition spd="slow" advTm="84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Resultado Final</a:t>
            </a:r>
            <a:endParaRPr lang="es-ES_tradnl" dirty="0"/>
          </a:p>
        </p:txBody>
      </p:sp>
      <p:sp>
        <p:nvSpPr>
          <p:cNvPr id="3" name="Marcador de contenido 2"/>
          <p:cNvSpPr>
            <a:spLocks noGrp="1"/>
          </p:cNvSpPr>
          <p:nvPr>
            <p:ph idx="1"/>
          </p:nvPr>
        </p:nvSpPr>
        <p:spPr>
          <a:xfrm>
            <a:off x="838200" y="4865689"/>
            <a:ext cx="10515600" cy="1706562"/>
          </a:xfrm>
        </p:spPr>
        <p:txBody>
          <a:bodyPr/>
          <a:lstStyle/>
          <a:p>
            <a:pPr marL="0" indent="0">
              <a:buNone/>
            </a:pPr>
            <a:endParaRPr lang="es-ES_tradnl" dirty="0"/>
          </a:p>
        </p:txBody>
      </p:sp>
      <p:sp>
        <p:nvSpPr>
          <p:cNvPr id="5" name="Rectangle 2"/>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1025" name="Picture 1" descr="IMG_20160519_200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690688"/>
            <a:ext cx="5397500" cy="3035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640715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1027" name="Picture 3" descr="IMG_20160519_1959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5700" y="1690688"/>
            <a:ext cx="53975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69611473"/>
      </p:ext>
    </p:extLst>
  </p:cSld>
  <p:clrMapOvr>
    <a:masterClrMapping/>
  </p:clrMapOvr>
  <mc:AlternateContent xmlns:mc="http://schemas.openxmlformats.org/markup-compatibility/2006" xmlns:p14="http://schemas.microsoft.com/office/powerpoint/2010/main">
    <mc:Choice Requires="p14">
      <p:transition spd="slow" p14:dur="2000" advTm="28693"/>
    </mc:Choice>
    <mc:Fallback xmlns="">
      <p:transition spd="slow" advTm="28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Posibles aplicaciones.</a:t>
            </a:r>
            <a:endParaRPr lang="es-ES_tradnl" dirty="0"/>
          </a:p>
        </p:txBody>
      </p:sp>
      <p:sp>
        <p:nvSpPr>
          <p:cNvPr id="3" name="Marcador de contenido 2"/>
          <p:cNvSpPr>
            <a:spLocks noGrp="1"/>
          </p:cNvSpPr>
          <p:nvPr>
            <p:ph idx="1"/>
          </p:nvPr>
        </p:nvSpPr>
        <p:spPr/>
        <p:txBody>
          <a:bodyPr/>
          <a:lstStyle/>
          <a:p>
            <a:r>
              <a:rPr lang="es-ES_tradnl" dirty="0" smtClean="0"/>
              <a:t>Entretenimiento juvenil</a:t>
            </a:r>
          </a:p>
          <a:p>
            <a:endParaRPr lang="es-ES_tradnl" dirty="0" smtClean="0"/>
          </a:p>
          <a:p>
            <a:r>
              <a:rPr lang="es-ES" dirty="0" smtClean="0"/>
              <a:t>Ámbito educacional</a:t>
            </a:r>
          </a:p>
          <a:p>
            <a:endParaRPr lang="es-ES" dirty="0" smtClean="0"/>
          </a:p>
          <a:p>
            <a:r>
              <a:rPr lang="es-ES" dirty="0" smtClean="0"/>
              <a:t>Ámbito médico: Recuperación de movilidad</a:t>
            </a:r>
            <a:endParaRPr lang="es-ES_tradnl"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1235931"/>
      </p:ext>
    </p:extLst>
  </p:cSld>
  <p:clrMapOvr>
    <a:masterClrMapping/>
  </p:clrMapOvr>
  <mc:AlternateContent xmlns:mc="http://schemas.openxmlformats.org/markup-compatibility/2006" xmlns:p14="http://schemas.microsoft.com/office/powerpoint/2010/main">
    <mc:Choice Requires="p14">
      <p:transition spd="slow" p14:dur="2000" advTm="36094"/>
    </mc:Choice>
    <mc:Fallback xmlns="">
      <p:transition spd="slow" advTm="3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Trabajo Futuro</a:t>
            </a:r>
            <a:r>
              <a:rPr lang="es-ES_tradnl" dirty="0" smtClean="0"/>
              <a:t/>
            </a:r>
            <a:br>
              <a:rPr lang="es-ES_tradnl" dirty="0" smtClean="0"/>
            </a:br>
            <a:endParaRPr lang="es-ES_tradnl" dirty="0"/>
          </a:p>
        </p:txBody>
      </p:sp>
      <p:sp>
        <p:nvSpPr>
          <p:cNvPr id="3" name="Marcador de contenido 2"/>
          <p:cNvSpPr>
            <a:spLocks noGrp="1"/>
          </p:cNvSpPr>
          <p:nvPr>
            <p:ph idx="1"/>
          </p:nvPr>
        </p:nvSpPr>
        <p:spPr/>
        <p:txBody>
          <a:bodyPr/>
          <a:lstStyle/>
          <a:p>
            <a:r>
              <a:rPr lang="es-ES" dirty="0" smtClean="0"/>
              <a:t>Control remoto por </a:t>
            </a:r>
            <a:r>
              <a:rPr lang="es-ES" dirty="0" err="1" smtClean="0"/>
              <a:t>bluetooth</a:t>
            </a:r>
            <a:endParaRPr lang="es-ES" dirty="0" smtClean="0"/>
          </a:p>
          <a:p>
            <a:pPr lvl="1"/>
            <a:r>
              <a:rPr lang="es-ES" dirty="0" smtClean="0"/>
              <a:t>Dividir el sistema en dos:</a:t>
            </a:r>
          </a:p>
          <a:p>
            <a:pPr lvl="2"/>
            <a:r>
              <a:rPr lang="es-ES" dirty="0" smtClean="0"/>
              <a:t>Sistema de control. </a:t>
            </a:r>
          </a:p>
          <a:p>
            <a:pPr lvl="2"/>
            <a:r>
              <a:rPr lang="es-ES" dirty="0" smtClean="0"/>
              <a:t>Sistema electromotriz.</a:t>
            </a:r>
          </a:p>
          <a:p>
            <a:pPr lvl="1"/>
            <a:r>
              <a:rPr lang="es-ES" dirty="0" smtClean="0"/>
              <a:t>Añadir un nuevo microcontrolador</a:t>
            </a:r>
          </a:p>
          <a:p>
            <a:pPr lvl="1"/>
            <a:r>
              <a:rPr lang="es-ES" dirty="0" smtClean="0"/>
              <a:t>Añadir dos módulos </a:t>
            </a:r>
            <a:r>
              <a:rPr lang="es-ES" dirty="0" err="1" smtClean="0"/>
              <a:t>bluetooth</a:t>
            </a:r>
            <a:r>
              <a:rPr lang="es-ES" dirty="0" smtClean="0"/>
              <a:t>.</a:t>
            </a:r>
            <a:endParaRPr lang="es-ES" dirty="0"/>
          </a:p>
          <a:p>
            <a:r>
              <a:rPr lang="es-ES_tradnl" dirty="0"/>
              <a:t>Añadir sistema de </a:t>
            </a:r>
            <a:r>
              <a:rPr lang="es-ES_tradnl" dirty="0" err="1"/>
              <a:t>locomoci</a:t>
            </a:r>
            <a:r>
              <a:rPr lang="es-ES" dirty="0" err="1"/>
              <a:t>ón</a:t>
            </a:r>
            <a:endParaRPr lang="es-ES" dirty="0"/>
          </a:p>
          <a:p>
            <a:pPr lvl="1"/>
            <a:r>
              <a:rPr lang="es-ES" dirty="0"/>
              <a:t>Uso de Ruedas, orugas o patas de araña.</a:t>
            </a:r>
          </a:p>
          <a:p>
            <a:pPr lvl="1"/>
            <a:r>
              <a:rPr lang="es-ES" dirty="0"/>
              <a:t>Usar un </a:t>
            </a:r>
            <a:r>
              <a:rPr lang="es-ES" dirty="0" err="1"/>
              <a:t>Nunchuk</a:t>
            </a:r>
            <a:r>
              <a:rPr lang="es-ES" dirty="0"/>
              <a:t> adicional para el control del sistema de locomoción.</a:t>
            </a:r>
          </a:p>
          <a:p>
            <a:pPr marL="0" indent="0">
              <a:buNone/>
            </a:pPr>
            <a:endParaRPr lang="es-ES" dirty="0" smtClean="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7659569"/>
      </p:ext>
    </p:extLst>
  </p:cSld>
  <p:clrMapOvr>
    <a:masterClrMapping/>
  </p:clrMapOvr>
  <mc:AlternateContent xmlns:mc="http://schemas.openxmlformats.org/markup-compatibility/2006" xmlns:p14="http://schemas.microsoft.com/office/powerpoint/2010/main">
    <mc:Choice Requires="p14">
      <p:transition spd="slow" p14:dur="2000" advTm="56558"/>
    </mc:Choice>
    <mc:Fallback xmlns="">
      <p:transition spd="slow" advTm="5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Conclusiones</a:t>
            </a:r>
            <a:br>
              <a:rPr lang="es-ES_tradnl" dirty="0" smtClean="0"/>
            </a:br>
            <a:endParaRPr lang="es-ES_tradnl" dirty="0"/>
          </a:p>
        </p:txBody>
      </p:sp>
      <p:sp>
        <p:nvSpPr>
          <p:cNvPr id="3" name="Marcador de contenido 2"/>
          <p:cNvSpPr>
            <a:spLocks noGrp="1"/>
          </p:cNvSpPr>
          <p:nvPr>
            <p:ph idx="1"/>
          </p:nvPr>
        </p:nvSpPr>
        <p:spPr/>
        <p:txBody>
          <a:bodyPr/>
          <a:lstStyle/>
          <a:p>
            <a:r>
              <a:rPr lang="es-ES_tradnl" dirty="0" smtClean="0"/>
              <a:t>Uso </a:t>
            </a:r>
            <a:r>
              <a:rPr lang="es-ES_tradnl" dirty="0" err="1" smtClean="0"/>
              <a:t>pr</a:t>
            </a:r>
            <a:r>
              <a:rPr lang="es-ES" dirty="0" err="1" smtClean="0"/>
              <a:t>áctico</a:t>
            </a:r>
            <a:r>
              <a:rPr lang="es-ES" dirty="0" smtClean="0"/>
              <a:t> de los conocimientos adquiridos en el master.</a:t>
            </a:r>
          </a:p>
          <a:p>
            <a:endParaRPr lang="es-ES" dirty="0" smtClean="0"/>
          </a:p>
          <a:p>
            <a:r>
              <a:rPr lang="es-ES" dirty="0" smtClean="0"/>
              <a:t>Descubrimiento del mundo de los microcontroladores.</a:t>
            </a:r>
          </a:p>
          <a:p>
            <a:endParaRPr lang="es-ES" dirty="0" smtClean="0"/>
          </a:p>
          <a:p>
            <a:r>
              <a:rPr lang="es-ES" dirty="0" smtClean="0"/>
              <a:t>Nueva perspectiva del trabajo y avances de empresas dedicadas.</a:t>
            </a:r>
          </a:p>
          <a:p>
            <a:endParaRPr lang="es-ES" dirty="0" smtClean="0"/>
          </a:p>
          <a:p>
            <a:r>
              <a:rPr lang="es-ES" dirty="0" smtClean="0"/>
              <a:t>Admiración por el futuro venidero y los avances tecnológicos que este traerá.</a:t>
            </a:r>
            <a:endParaRPr lang="es-ES_tradnl"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8247954"/>
      </p:ext>
    </p:extLst>
  </p:cSld>
  <p:clrMapOvr>
    <a:masterClrMapping/>
  </p:clrMapOvr>
  <mc:AlternateContent xmlns:mc="http://schemas.openxmlformats.org/markup-compatibility/2006" xmlns:p14="http://schemas.microsoft.com/office/powerpoint/2010/main">
    <mc:Choice Requires="p14">
      <p:transition spd="slow" p14:dur="2000" advTm="53989"/>
    </mc:Choice>
    <mc:Fallback xmlns="">
      <p:transition spd="slow" advTm="5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t>Bibliograf</a:t>
            </a:r>
            <a:r>
              <a:rPr lang="es-ES" dirty="0" err="1" smtClean="0"/>
              <a:t>ía</a:t>
            </a:r>
            <a:endParaRPr lang="es-ES_tradnl" dirty="0"/>
          </a:p>
        </p:txBody>
      </p:sp>
      <p:sp>
        <p:nvSpPr>
          <p:cNvPr id="3" name="Marcador de contenido 2"/>
          <p:cNvSpPr>
            <a:spLocks noGrp="1"/>
          </p:cNvSpPr>
          <p:nvPr>
            <p:ph idx="1"/>
          </p:nvPr>
        </p:nvSpPr>
        <p:spPr/>
        <p:txBody>
          <a:bodyPr>
            <a:normAutofit fontScale="70000" lnSpcReduction="20000"/>
          </a:bodyPr>
          <a:lstStyle/>
          <a:p>
            <a:r>
              <a:rPr lang="es-ES" b="1" dirty="0"/>
              <a:t>[1]. Entorno de trabajo para STM32F4 </a:t>
            </a:r>
            <a:endParaRPr lang="es-ES_tradnl" dirty="0"/>
          </a:p>
          <a:p>
            <a:pPr marL="0" indent="0">
              <a:buNone/>
            </a:pPr>
            <a:r>
              <a:rPr lang="es-ES" u="sng" dirty="0" smtClean="0">
                <a:hlinkClick r:id="rId3"/>
              </a:rPr>
              <a:t>http</a:t>
            </a:r>
            <a:r>
              <a:rPr lang="es-ES" u="sng" dirty="0">
                <a:hlinkClick r:id="rId3"/>
              </a:rPr>
              <a:t>://timor.atollic.com/resources/downloads</a:t>
            </a:r>
            <a:r>
              <a:rPr lang="es-ES" u="sng" dirty="0" smtClean="0">
                <a:hlinkClick r:id="rId3"/>
              </a:rPr>
              <a:t>/</a:t>
            </a:r>
            <a:r>
              <a:rPr lang="es-ES" dirty="0"/>
              <a:t> </a:t>
            </a:r>
            <a:endParaRPr lang="es-ES_tradnl" dirty="0"/>
          </a:p>
          <a:p>
            <a:r>
              <a:rPr lang="es-ES" b="1" dirty="0"/>
              <a:t>[2].</a:t>
            </a:r>
            <a:r>
              <a:rPr lang="es-ES" dirty="0"/>
              <a:t> </a:t>
            </a:r>
            <a:r>
              <a:rPr lang="es-ES" b="1" dirty="0"/>
              <a:t>Ejemplos STM32F4XX </a:t>
            </a:r>
            <a:endParaRPr lang="es-ES_tradnl" dirty="0"/>
          </a:p>
          <a:p>
            <a:pPr marL="0" indent="0">
              <a:buNone/>
            </a:pPr>
            <a:r>
              <a:rPr lang="es-ES_tradnl" u="sng" dirty="0">
                <a:hlinkClick r:id="rId4"/>
              </a:rPr>
              <a:t>https://</a:t>
            </a:r>
            <a:r>
              <a:rPr lang="es-ES_tradnl" u="sng" dirty="0" smtClean="0">
                <a:hlinkClick r:id="rId4"/>
              </a:rPr>
              <a:t>github.com/MaJerle/stm32f429</a:t>
            </a:r>
            <a:endParaRPr lang="es-ES_tradnl" dirty="0"/>
          </a:p>
          <a:p>
            <a:r>
              <a:rPr lang="en-US" b="1" dirty="0"/>
              <a:t>[3]. </a:t>
            </a:r>
            <a:r>
              <a:rPr lang="en-US" b="1" dirty="0" err="1"/>
              <a:t>Nunchuck</a:t>
            </a:r>
            <a:r>
              <a:rPr lang="en-US" b="1" dirty="0"/>
              <a:t> y STM32F4 </a:t>
            </a:r>
            <a:endParaRPr lang="es-ES_tradnl" dirty="0"/>
          </a:p>
          <a:p>
            <a:pPr marL="0" indent="0">
              <a:buNone/>
            </a:pPr>
            <a:r>
              <a:rPr lang="en-US" u="sng" dirty="0">
                <a:hlinkClick r:id="rId5"/>
              </a:rPr>
              <a:t>https://acassis.wordpress.com/2015/06/26/using-the-nintendo-wii-nunchuk-joystick-in-the-stm32f4discovery-running-nuttx</a:t>
            </a:r>
            <a:r>
              <a:rPr lang="en-US" u="sng" dirty="0" smtClean="0">
                <a:hlinkClick r:id="rId5"/>
              </a:rPr>
              <a:t>/</a:t>
            </a:r>
            <a:endParaRPr lang="es-ES_tradnl" dirty="0"/>
          </a:p>
          <a:p>
            <a:r>
              <a:rPr lang="en-US" b="1" dirty="0"/>
              <a:t>[4]. </a:t>
            </a:r>
            <a:r>
              <a:rPr lang="en-US" b="1" dirty="0" err="1"/>
              <a:t>Librerías</a:t>
            </a:r>
            <a:r>
              <a:rPr lang="en-US" b="1" dirty="0"/>
              <a:t> bus I2C para STM32F4 Discovery</a:t>
            </a:r>
            <a:r>
              <a:rPr lang="en-US" dirty="0"/>
              <a:t> </a:t>
            </a:r>
            <a:endParaRPr lang="es-ES_tradnl" dirty="0"/>
          </a:p>
          <a:p>
            <a:pPr marL="0" indent="0">
              <a:buNone/>
            </a:pPr>
            <a:r>
              <a:rPr lang="en-US" u="sng" dirty="0">
                <a:hlinkClick r:id="rId6"/>
              </a:rPr>
              <a:t>http://stm32f4-discovery.net/2014/05/library-09-i2c-for-stm32f4xx/</a:t>
            </a:r>
            <a:r>
              <a:rPr lang="en-US" dirty="0"/>
              <a:t> </a:t>
            </a:r>
            <a:endParaRPr lang="es-ES_tradnl" dirty="0"/>
          </a:p>
          <a:p>
            <a:pPr marL="0" indent="0">
              <a:buNone/>
            </a:pPr>
            <a:r>
              <a:rPr lang="es-ES_tradnl" b="1" dirty="0"/>
              <a:t>[5]. Librerías PWM para STM32F4 Discovery  </a:t>
            </a:r>
            <a:endParaRPr lang="es-ES_tradnl" dirty="0"/>
          </a:p>
          <a:p>
            <a:pPr marL="0" indent="0">
              <a:buNone/>
            </a:pPr>
            <a:r>
              <a:rPr lang="es-ES_tradnl" u="sng" dirty="0">
                <a:hlinkClick r:id="rId7"/>
              </a:rPr>
              <a:t>http://stm32f4-discovery.com/2014/09/library-33-pwm-stm32f4xx</a:t>
            </a:r>
            <a:r>
              <a:rPr lang="es-ES_tradnl" u="sng" dirty="0" smtClean="0">
                <a:hlinkClick r:id="rId7"/>
              </a:rPr>
              <a:t>/</a:t>
            </a:r>
            <a:endParaRPr lang="es-ES_tradnl" dirty="0"/>
          </a:p>
          <a:p>
            <a:r>
              <a:rPr lang="es-ES_tradnl" b="1" u="sng" dirty="0"/>
              <a:t>[6]. Librería Servo para STM32F4 Discovery</a:t>
            </a:r>
            <a:endParaRPr lang="es-ES_tradnl" dirty="0"/>
          </a:p>
          <a:p>
            <a:pPr marL="0" indent="0">
              <a:buNone/>
            </a:pPr>
            <a:r>
              <a:rPr lang="es-ES" u="sng" dirty="0">
                <a:hlinkClick r:id="rId8"/>
              </a:rPr>
              <a:t>http://stm32f4-discovery.net/2014/10/library-42-control-rc-servo-stm32f4/</a:t>
            </a:r>
            <a:r>
              <a:rPr lang="es-ES_tradnl" dirty="0"/>
              <a:t> </a:t>
            </a:r>
          </a:p>
        </p:txBody>
      </p:sp>
    </p:spTree>
    <p:extLst>
      <p:ext uri="{BB962C8B-B14F-4D97-AF65-F5344CB8AC3E}">
        <p14:creationId xmlns:p14="http://schemas.microsoft.com/office/powerpoint/2010/main" val="479243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Introducción</a:t>
            </a:r>
            <a:endParaRPr lang="es-ES_tradnl" dirty="0"/>
          </a:p>
        </p:txBody>
      </p:sp>
      <p:sp>
        <p:nvSpPr>
          <p:cNvPr id="3" name="Marcador de contenido 2"/>
          <p:cNvSpPr>
            <a:spLocks noGrp="1"/>
          </p:cNvSpPr>
          <p:nvPr>
            <p:ph idx="1"/>
          </p:nvPr>
        </p:nvSpPr>
        <p:spPr/>
        <p:txBody>
          <a:bodyPr/>
          <a:lstStyle/>
          <a:p>
            <a:r>
              <a:rPr lang="es-ES_tradnl" dirty="0" smtClean="0"/>
              <a:t>Gran avance en la </a:t>
            </a:r>
            <a:r>
              <a:rPr lang="es-ES_tradnl" dirty="0" err="1" smtClean="0"/>
              <a:t>electr</a:t>
            </a:r>
            <a:r>
              <a:rPr lang="es-ES" dirty="0" err="1" smtClean="0"/>
              <a:t>ónica</a:t>
            </a:r>
            <a:r>
              <a:rPr lang="es-ES" dirty="0" smtClean="0"/>
              <a:t>.</a:t>
            </a:r>
          </a:p>
          <a:p>
            <a:r>
              <a:rPr lang="es-ES_tradnl" dirty="0" smtClean="0"/>
              <a:t>Gran avance en el desarrollo de microcontroladores y placas de desarrollo.</a:t>
            </a:r>
          </a:p>
          <a:p>
            <a:r>
              <a:rPr lang="es-ES_tradnl" dirty="0" smtClean="0"/>
              <a:t>Facilidad para </a:t>
            </a:r>
            <a:r>
              <a:rPr lang="es-ES_tradnl" dirty="0" err="1" smtClean="0"/>
              <a:t>adqui</a:t>
            </a:r>
            <a:r>
              <a:rPr lang="es-ES" dirty="0" err="1" smtClean="0"/>
              <a:t>rir</a:t>
            </a:r>
            <a:r>
              <a:rPr lang="es-ES" dirty="0" smtClean="0"/>
              <a:t> componentes electromecánicos en el mercado.</a:t>
            </a:r>
          </a:p>
          <a:p>
            <a:r>
              <a:rPr lang="es-ES_tradnl" dirty="0" smtClean="0"/>
              <a:t>Numerosos blogs de científicos caseros, videos y ejemplos en internet.</a:t>
            </a:r>
          </a:p>
          <a:p>
            <a:r>
              <a:rPr lang="es-ES_tradnl" dirty="0" smtClean="0"/>
              <a:t>Todo esto anima a amantes y curiosos de la ciencia a emprender sus propios proyectos en casa.</a:t>
            </a:r>
            <a:endParaRPr lang="es-ES_tradnl" dirty="0"/>
          </a:p>
        </p:txBody>
      </p:sp>
      <p:pic>
        <p:nvPicPr>
          <p:cNvPr id="5" name="Sonid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4109826"/>
      </p:ext>
    </p:extLst>
  </p:cSld>
  <p:clrMapOvr>
    <a:masterClrMapping/>
  </p:clrMapOvr>
  <mc:AlternateContent xmlns:mc="http://schemas.openxmlformats.org/markup-compatibility/2006" xmlns:p14="http://schemas.microsoft.com/office/powerpoint/2010/main">
    <mc:Choice Requires="p14">
      <p:transition spd="slow" p14:dur="2000" advTm="77805"/>
    </mc:Choice>
    <mc:Fallback xmlns="">
      <p:transition spd="slow" advTm="7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t>Motivaci</a:t>
            </a:r>
            <a:r>
              <a:rPr lang="es-ES" dirty="0" err="1" smtClean="0"/>
              <a:t>ón</a:t>
            </a:r>
            <a:endParaRPr lang="es-ES_tradnl" dirty="0"/>
          </a:p>
        </p:txBody>
      </p:sp>
      <p:sp>
        <p:nvSpPr>
          <p:cNvPr id="3" name="Marcador de contenido 2"/>
          <p:cNvSpPr>
            <a:spLocks noGrp="1"/>
          </p:cNvSpPr>
          <p:nvPr>
            <p:ph idx="1"/>
          </p:nvPr>
        </p:nvSpPr>
        <p:spPr/>
        <p:txBody>
          <a:bodyPr/>
          <a:lstStyle/>
          <a:p>
            <a:r>
              <a:rPr lang="es-ES_tradnl" dirty="0" smtClean="0"/>
              <a:t>No acceso a trabajo profesional de laboratorio.</a:t>
            </a:r>
          </a:p>
          <a:p>
            <a:endParaRPr lang="es-ES_tradnl" dirty="0" smtClean="0"/>
          </a:p>
          <a:p>
            <a:r>
              <a:rPr lang="es-ES_tradnl" dirty="0" err="1" smtClean="0"/>
              <a:t>Pasi</a:t>
            </a:r>
            <a:r>
              <a:rPr lang="es-ES" dirty="0" err="1" smtClean="0"/>
              <a:t>ón</a:t>
            </a:r>
            <a:r>
              <a:rPr lang="es-ES" dirty="0" smtClean="0"/>
              <a:t> por la electrónica y robótica.</a:t>
            </a:r>
          </a:p>
          <a:p>
            <a:endParaRPr lang="es-ES" dirty="0"/>
          </a:p>
          <a:p>
            <a:r>
              <a:rPr lang="es-ES" dirty="0" smtClean="0"/>
              <a:t>Reto de controlar un brazo robótico con una sola </a:t>
            </a:r>
            <a:r>
              <a:rPr lang="es-ES" dirty="0" err="1" smtClean="0"/>
              <a:t>máno</a:t>
            </a:r>
            <a:r>
              <a:rPr lang="es-ES" dirty="0" smtClean="0"/>
              <a:t>.</a:t>
            </a:r>
          </a:p>
          <a:p>
            <a:endParaRPr lang="es-ES" dirty="0" smtClean="0"/>
          </a:p>
          <a:p>
            <a:r>
              <a:rPr lang="es-ES_tradnl" dirty="0" err="1" smtClean="0"/>
              <a:t>Intenci</a:t>
            </a:r>
            <a:r>
              <a:rPr lang="es-ES" dirty="0" err="1" smtClean="0"/>
              <a:t>ón</a:t>
            </a:r>
            <a:r>
              <a:rPr lang="es-ES" dirty="0" smtClean="0"/>
              <a:t> de continuar en este sector a nivel profesional o amateur.</a:t>
            </a:r>
            <a:endParaRPr lang="es-ES_tradnl"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57107732"/>
      </p:ext>
    </p:extLst>
  </p:cSld>
  <p:clrMapOvr>
    <a:masterClrMapping/>
  </p:clrMapOvr>
  <mc:AlternateContent xmlns:mc="http://schemas.openxmlformats.org/markup-compatibility/2006" xmlns:p14="http://schemas.microsoft.com/office/powerpoint/2010/main">
    <mc:Choice Requires="p14">
      <p:transition spd="slow" p14:dur="2000" advTm="62504"/>
    </mc:Choice>
    <mc:Fallback xmlns="">
      <p:transition spd="slow" advTm="6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Estado del Arte I</a:t>
            </a:r>
            <a:endParaRPr lang="es-ES_tradnl" dirty="0"/>
          </a:p>
        </p:txBody>
      </p:sp>
      <p:sp>
        <p:nvSpPr>
          <p:cNvPr id="3" name="Marcador de contenido 2"/>
          <p:cNvSpPr>
            <a:spLocks noGrp="1"/>
          </p:cNvSpPr>
          <p:nvPr>
            <p:ph idx="1"/>
          </p:nvPr>
        </p:nvSpPr>
        <p:spPr/>
        <p:txBody>
          <a:bodyPr>
            <a:normAutofit lnSpcReduction="10000"/>
          </a:bodyPr>
          <a:lstStyle/>
          <a:p>
            <a:r>
              <a:rPr lang="es-ES_tradnl" dirty="0" smtClean="0"/>
              <a:t>Microcontroladores</a:t>
            </a:r>
          </a:p>
          <a:p>
            <a:pPr lvl="1"/>
            <a:r>
              <a:rPr lang="es-ES_tradnl" dirty="0" smtClean="0"/>
              <a:t>Pequeños y potentes microprocesadores.</a:t>
            </a:r>
          </a:p>
          <a:p>
            <a:pPr lvl="1"/>
            <a:r>
              <a:rPr lang="es-ES_tradnl" dirty="0" smtClean="0"/>
              <a:t>Gran variedad en el mercado con diferentes prestaciones.</a:t>
            </a:r>
          </a:p>
          <a:p>
            <a:pPr lvl="1"/>
            <a:r>
              <a:rPr lang="es-ES_tradnl" dirty="0" smtClean="0"/>
              <a:t>Precio muy reducido.</a:t>
            </a:r>
            <a:endParaRPr lang="es-ES_tradnl" dirty="0"/>
          </a:p>
          <a:p>
            <a:r>
              <a:rPr lang="es-ES_tradnl" dirty="0" smtClean="0"/>
              <a:t>Servos</a:t>
            </a:r>
          </a:p>
          <a:p>
            <a:pPr lvl="1"/>
            <a:r>
              <a:rPr lang="es-ES_tradnl" dirty="0" smtClean="0"/>
              <a:t>Uso muy maduro del uso de servos en radiocontrol.</a:t>
            </a:r>
          </a:p>
          <a:p>
            <a:pPr lvl="1"/>
            <a:r>
              <a:rPr lang="es-ES_tradnl" dirty="0" smtClean="0"/>
              <a:t>Uso de </a:t>
            </a:r>
            <a:r>
              <a:rPr lang="es-ES_tradnl" dirty="0" err="1" smtClean="0"/>
              <a:t>modulaci</a:t>
            </a:r>
            <a:r>
              <a:rPr lang="es-ES" dirty="0" err="1" smtClean="0"/>
              <a:t>ón</a:t>
            </a:r>
            <a:r>
              <a:rPr lang="es-ES" dirty="0" smtClean="0"/>
              <a:t> PWM.</a:t>
            </a:r>
            <a:r>
              <a:rPr lang="es-ES_tradnl" dirty="0" smtClean="0"/>
              <a:t> </a:t>
            </a:r>
            <a:endParaRPr lang="es-ES_tradnl" dirty="0"/>
          </a:p>
          <a:p>
            <a:r>
              <a:rPr lang="es-ES_tradnl" dirty="0" err="1" smtClean="0"/>
              <a:t>Nunchuk</a:t>
            </a:r>
            <a:endParaRPr lang="es-ES_tradnl" dirty="0" smtClean="0"/>
          </a:p>
          <a:p>
            <a:pPr lvl="1"/>
            <a:r>
              <a:rPr lang="es-ES_tradnl" dirty="0" smtClean="0"/>
              <a:t>Sistema completo y sencillo de control</a:t>
            </a:r>
          </a:p>
          <a:p>
            <a:pPr lvl="1"/>
            <a:r>
              <a:rPr lang="es-ES_tradnl" dirty="0" err="1" smtClean="0"/>
              <a:t>Auna</a:t>
            </a:r>
            <a:r>
              <a:rPr lang="es-ES_tradnl" dirty="0" smtClean="0"/>
              <a:t> </a:t>
            </a:r>
            <a:r>
              <a:rPr lang="es-ES_tradnl" dirty="0" err="1" smtClean="0"/>
              <a:t>aceler</a:t>
            </a:r>
            <a:r>
              <a:rPr lang="es-ES" dirty="0" err="1" smtClean="0"/>
              <a:t>ómetros</a:t>
            </a:r>
            <a:r>
              <a:rPr lang="es-ES" dirty="0" smtClean="0"/>
              <a:t>, joystick y botones.</a:t>
            </a:r>
          </a:p>
          <a:p>
            <a:pPr lvl="1"/>
            <a:r>
              <a:rPr lang="es-ES" dirty="0" smtClean="0"/>
              <a:t>Interfaz </a:t>
            </a:r>
            <a:r>
              <a:rPr lang="es-ES" dirty="0" err="1" smtClean="0"/>
              <a:t>estandar</a:t>
            </a:r>
            <a:r>
              <a:rPr lang="es-ES" dirty="0" smtClean="0"/>
              <a:t> I2C</a:t>
            </a:r>
            <a:endParaRPr lang="es-ES_tradnl"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71183777"/>
      </p:ext>
    </p:extLst>
  </p:cSld>
  <p:clrMapOvr>
    <a:masterClrMapping/>
  </p:clrMapOvr>
  <mc:AlternateContent xmlns:mc="http://schemas.openxmlformats.org/markup-compatibility/2006" xmlns:p14="http://schemas.microsoft.com/office/powerpoint/2010/main">
    <mc:Choice Requires="p14">
      <p:transition spd="slow" p14:dur="2000" advTm="132799"/>
    </mc:Choice>
    <mc:Fallback xmlns="">
      <p:transition spd="slow" advTm="13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Estado del Arte II (</a:t>
            </a:r>
            <a:r>
              <a:rPr lang="es-ES_tradnl" dirty="0" err="1" smtClean="0"/>
              <a:t>Exitos</a:t>
            </a:r>
            <a:r>
              <a:rPr lang="es-ES_tradnl" dirty="0" smtClean="0"/>
              <a:t>)</a:t>
            </a:r>
            <a:endParaRPr lang="es-ES_tradnl" dirty="0"/>
          </a:p>
        </p:txBody>
      </p:sp>
      <p:sp>
        <p:nvSpPr>
          <p:cNvPr id="3" name="Marcador de contenido 2"/>
          <p:cNvSpPr>
            <a:spLocks noGrp="1"/>
          </p:cNvSpPr>
          <p:nvPr>
            <p:ph idx="1"/>
          </p:nvPr>
        </p:nvSpPr>
        <p:spPr>
          <a:xfrm>
            <a:off x="2863516" y="1825625"/>
            <a:ext cx="8490283" cy="4351338"/>
          </a:xfrm>
        </p:spPr>
        <p:txBody>
          <a:bodyPr/>
          <a:lstStyle/>
          <a:p>
            <a:r>
              <a:rPr lang="es-ES_tradnl" dirty="0" smtClean="0"/>
              <a:t>Cargas de mercancías.</a:t>
            </a:r>
          </a:p>
          <a:p>
            <a:r>
              <a:rPr lang="es-ES_tradnl" dirty="0" smtClean="0"/>
              <a:t>Manipulación</a:t>
            </a:r>
            <a:r>
              <a:rPr lang="es-ES" dirty="0" smtClean="0"/>
              <a:t> de elementos peligrosos.</a:t>
            </a:r>
          </a:p>
          <a:p>
            <a:r>
              <a:rPr lang="es-ES" dirty="0" smtClean="0"/>
              <a:t>Robots Policía:</a:t>
            </a:r>
          </a:p>
          <a:p>
            <a:pPr lvl="1"/>
            <a:r>
              <a:rPr lang="es-ES" dirty="0" smtClean="0"/>
              <a:t>Desactivación, extracción y/o manejo de explosivos.</a:t>
            </a:r>
          </a:p>
          <a:p>
            <a:pPr lvl="1"/>
            <a:r>
              <a:rPr lang="es-ES" dirty="0" smtClean="0"/>
              <a:t>Cizallas mecánicas.</a:t>
            </a:r>
          </a:p>
          <a:p>
            <a:r>
              <a:rPr lang="es-ES" dirty="0" smtClean="0"/>
              <a:t>Ámbito quirúrgico</a:t>
            </a:r>
          </a:p>
          <a:p>
            <a:endParaRPr lang="es-ES" dirty="0" smtClean="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5" name="Rectangle 2"/>
          <p:cNvSpPr>
            <a:spLocks noChangeArrowheads="1"/>
          </p:cNvSpPr>
          <p:nvPr/>
        </p:nvSpPr>
        <p:spPr bwMode="auto">
          <a:xfrm>
            <a:off x="838200" y="15755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4097"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11" y="1559094"/>
            <a:ext cx="1836821" cy="12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689812" y="3883193"/>
            <a:ext cx="789550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4099" name="Image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810" y="3058243"/>
            <a:ext cx="1836819" cy="14932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689811" y="5486015"/>
            <a:ext cx="38497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4101" name="Imagen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810" y="4690123"/>
            <a:ext cx="1836821"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471424"/>
      </p:ext>
    </p:extLst>
  </p:cSld>
  <p:clrMapOvr>
    <a:masterClrMapping/>
  </p:clrMapOvr>
  <mc:AlternateContent xmlns:mc="http://schemas.openxmlformats.org/markup-compatibility/2006" xmlns:p14="http://schemas.microsoft.com/office/powerpoint/2010/main">
    <mc:Choice Requires="p14">
      <p:transition spd="slow" p14:dur="2000" advTm="59613"/>
    </mc:Choice>
    <mc:Fallback xmlns="">
      <p:transition spd="slow" advTm="5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Diseño</a:t>
            </a:r>
            <a:endParaRPr lang="es-ES_tradnl" dirty="0"/>
          </a:p>
        </p:txBody>
      </p:sp>
      <p:sp>
        <p:nvSpPr>
          <p:cNvPr id="3" name="Marcador de contenido 2"/>
          <p:cNvSpPr>
            <a:spLocks noGrp="1"/>
          </p:cNvSpPr>
          <p:nvPr>
            <p:ph idx="1"/>
          </p:nvPr>
        </p:nvSpPr>
        <p:spPr/>
        <p:txBody>
          <a:bodyPr>
            <a:normAutofit lnSpcReduction="10000"/>
          </a:bodyPr>
          <a:lstStyle/>
          <a:p>
            <a:r>
              <a:rPr lang="es-ES_tradnl" dirty="0" smtClean="0"/>
              <a:t>Brazo robot controlado por un </a:t>
            </a:r>
            <a:r>
              <a:rPr lang="es-ES_tradnl" dirty="0" err="1" smtClean="0"/>
              <a:t>Nunchuk</a:t>
            </a:r>
            <a:r>
              <a:rPr lang="es-ES_tradnl" dirty="0" smtClean="0"/>
              <a:t>.</a:t>
            </a:r>
          </a:p>
          <a:p>
            <a:endParaRPr lang="es-ES_tradnl" dirty="0" smtClean="0"/>
          </a:p>
          <a:p>
            <a:r>
              <a:rPr lang="es-ES_tradnl" dirty="0" smtClean="0"/>
              <a:t>Estudio y </a:t>
            </a:r>
            <a:r>
              <a:rPr lang="es-ES_tradnl" dirty="0" err="1" smtClean="0"/>
              <a:t>selecci</a:t>
            </a:r>
            <a:r>
              <a:rPr lang="es-ES" dirty="0" err="1" smtClean="0"/>
              <a:t>ón</a:t>
            </a:r>
            <a:r>
              <a:rPr lang="es-ES" dirty="0" smtClean="0"/>
              <a:t> </a:t>
            </a:r>
            <a:r>
              <a:rPr lang="es-ES_tradnl" dirty="0" smtClean="0"/>
              <a:t>del sistemas de desarrollo.</a:t>
            </a:r>
          </a:p>
          <a:p>
            <a:pPr lvl="1"/>
            <a:r>
              <a:rPr lang="es-ES_tradnl" dirty="0" err="1" smtClean="0"/>
              <a:t>Atollic</a:t>
            </a:r>
            <a:r>
              <a:rPr lang="es-ES_tradnl" dirty="0" smtClean="0"/>
              <a:t> </a:t>
            </a:r>
            <a:r>
              <a:rPr lang="es-ES_tradnl" dirty="0" err="1" smtClean="0"/>
              <a:t>TrueStudio</a:t>
            </a:r>
            <a:endParaRPr lang="es-ES_tradnl" dirty="0" smtClean="0"/>
          </a:p>
          <a:p>
            <a:r>
              <a:rPr lang="es-ES_tradnl" dirty="0" err="1" smtClean="0"/>
              <a:t>Definici</a:t>
            </a:r>
            <a:r>
              <a:rPr lang="es-ES" dirty="0" err="1" smtClean="0"/>
              <a:t>ón</a:t>
            </a:r>
            <a:r>
              <a:rPr lang="es-ES" dirty="0" smtClean="0"/>
              <a:t> de </a:t>
            </a:r>
            <a:r>
              <a:rPr lang="es-ES_tradnl" dirty="0" smtClean="0"/>
              <a:t>Fases del desarrollo:</a:t>
            </a:r>
          </a:p>
          <a:p>
            <a:pPr lvl="1"/>
            <a:r>
              <a:rPr lang="es-ES_tradnl" dirty="0" smtClean="0"/>
              <a:t>Sistema de control: </a:t>
            </a:r>
            <a:r>
              <a:rPr lang="es-ES" dirty="0" smtClean="0"/>
              <a:t>L</a:t>
            </a:r>
            <a:r>
              <a:rPr lang="es-ES_tradnl" dirty="0" err="1" smtClean="0"/>
              <a:t>ectura</a:t>
            </a:r>
            <a:r>
              <a:rPr lang="es-ES_tradnl" dirty="0" smtClean="0"/>
              <a:t> de </a:t>
            </a:r>
            <a:r>
              <a:rPr lang="es-ES_tradnl" dirty="0" err="1" smtClean="0"/>
              <a:t>Nunchuk</a:t>
            </a:r>
            <a:endParaRPr lang="es-ES_tradnl" dirty="0"/>
          </a:p>
          <a:p>
            <a:pPr lvl="1"/>
            <a:r>
              <a:rPr lang="es-ES_tradnl" dirty="0" smtClean="0"/>
              <a:t>Control de servos: Manejo de 6 servos </a:t>
            </a:r>
            <a:r>
              <a:rPr lang="es-ES_tradnl" dirty="0" err="1" smtClean="0"/>
              <a:t>simult</a:t>
            </a:r>
            <a:r>
              <a:rPr lang="es-ES" dirty="0" err="1" smtClean="0"/>
              <a:t>áneamente</a:t>
            </a:r>
            <a:r>
              <a:rPr lang="es-ES" dirty="0" smtClean="0"/>
              <a:t>.</a:t>
            </a:r>
            <a:endParaRPr lang="es-ES_tradnl" dirty="0"/>
          </a:p>
          <a:p>
            <a:pPr lvl="1"/>
            <a:r>
              <a:rPr lang="es-ES_tradnl" dirty="0" smtClean="0"/>
              <a:t>Control de Brazo robótico articulado por servos.</a:t>
            </a:r>
          </a:p>
          <a:p>
            <a:pPr lvl="2"/>
            <a:r>
              <a:rPr lang="es-ES_tradnl" dirty="0" smtClean="0"/>
              <a:t>Montaje de brazo.</a:t>
            </a:r>
          </a:p>
          <a:p>
            <a:pPr lvl="2"/>
            <a:r>
              <a:rPr lang="es-ES_tradnl" dirty="0" smtClean="0"/>
              <a:t>Movimiento de las distintas articulaciones a partir del movimiento del </a:t>
            </a:r>
            <a:r>
              <a:rPr lang="es-ES_tradnl" dirty="0" err="1" smtClean="0"/>
              <a:t>Nunchuk</a:t>
            </a:r>
            <a:endParaRPr lang="es-ES_tradnl" dirty="0"/>
          </a:p>
          <a:p>
            <a:pPr lvl="1"/>
            <a:r>
              <a:rPr lang="es-ES_tradnl" dirty="0" err="1" smtClean="0"/>
              <a:t>Optimizaci</a:t>
            </a:r>
            <a:r>
              <a:rPr lang="es-ES" dirty="0" err="1" smtClean="0"/>
              <a:t>ón</a:t>
            </a:r>
            <a:endParaRPr lang="es-ES_tradnl" dirty="0" smtClean="0"/>
          </a:p>
          <a:p>
            <a:endParaRPr lang="es-ES_tradnl" dirty="0"/>
          </a:p>
          <a:p>
            <a:endParaRPr lang="es-ES_tradnl"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9298141"/>
      </p:ext>
    </p:extLst>
  </p:cSld>
  <p:clrMapOvr>
    <a:masterClrMapping/>
  </p:clrMapOvr>
  <mc:AlternateContent xmlns:mc="http://schemas.openxmlformats.org/markup-compatibility/2006" xmlns:p14="http://schemas.microsoft.com/office/powerpoint/2010/main">
    <mc:Choice Requires="p14">
      <p:transition spd="slow" p14:dur="2000" advTm="91911"/>
    </mc:Choice>
    <mc:Fallback xmlns="">
      <p:transition spd="slow" advTm="9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Desarrollo I</a:t>
            </a:r>
            <a:endParaRPr lang="es-ES_tradnl" dirty="0"/>
          </a:p>
        </p:txBody>
      </p:sp>
      <p:sp>
        <p:nvSpPr>
          <p:cNvPr id="3" name="Marcador de contenido 2"/>
          <p:cNvSpPr>
            <a:spLocks noGrp="1"/>
          </p:cNvSpPr>
          <p:nvPr>
            <p:ph idx="1"/>
          </p:nvPr>
        </p:nvSpPr>
        <p:spPr>
          <a:xfrm>
            <a:off x="3177907" y="1825625"/>
            <a:ext cx="8175892" cy="4351338"/>
          </a:xfrm>
        </p:spPr>
        <p:txBody>
          <a:bodyPr>
            <a:normAutofit lnSpcReduction="10000"/>
          </a:bodyPr>
          <a:lstStyle/>
          <a:p>
            <a:r>
              <a:rPr lang="es-ES_tradnl" dirty="0" smtClean="0"/>
              <a:t>Sistema de control</a:t>
            </a:r>
          </a:p>
          <a:p>
            <a:pPr lvl="1"/>
            <a:r>
              <a:rPr lang="es-ES_tradnl" dirty="0" err="1" smtClean="0"/>
              <a:t>Conexi</a:t>
            </a:r>
            <a:r>
              <a:rPr lang="es-ES" dirty="0" err="1" smtClean="0"/>
              <a:t>ón</a:t>
            </a:r>
            <a:r>
              <a:rPr lang="es-ES" dirty="0" smtClean="0"/>
              <a:t> </a:t>
            </a:r>
            <a:r>
              <a:rPr lang="es-ES" dirty="0" err="1" smtClean="0"/>
              <a:t>Nunchuk</a:t>
            </a:r>
            <a:r>
              <a:rPr lang="es-ES" dirty="0" smtClean="0"/>
              <a:t> a la placa de desarrollo Stm32f4-Discovery.</a:t>
            </a:r>
          </a:p>
          <a:p>
            <a:pPr lvl="1"/>
            <a:r>
              <a:rPr lang="es-ES" dirty="0" smtClean="0"/>
              <a:t>Inicialización de </a:t>
            </a:r>
            <a:r>
              <a:rPr lang="es-ES" dirty="0" err="1" smtClean="0"/>
              <a:t>Nunchuk</a:t>
            </a:r>
            <a:r>
              <a:rPr lang="es-ES" dirty="0" smtClean="0"/>
              <a:t>.</a:t>
            </a:r>
          </a:p>
          <a:p>
            <a:pPr lvl="1"/>
            <a:r>
              <a:rPr lang="es-ES" dirty="0" smtClean="0"/>
              <a:t>Lectura de </a:t>
            </a:r>
            <a:r>
              <a:rPr lang="es-ES" dirty="0" err="1" smtClean="0"/>
              <a:t>Nunchuk</a:t>
            </a:r>
            <a:r>
              <a:rPr lang="es-ES" dirty="0" smtClean="0"/>
              <a:t>.</a:t>
            </a:r>
          </a:p>
          <a:p>
            <a:pPr lvl="1"/>
            <a:r>
              <a:rPr lang="es-ES" dirty="0" smtClean="0"/>
              <a:t>Realización de Plan de Pruebas.</a:t>
            </a:r>
          </a:p>
          <a:p>
            <a:r>
              <a:rPr lang="es-ES_tradnl" dirty="0" smtClean="0"/>
              <a:t>Se añade LCD para mostrar las lecturas del </a:t>
            </a:r>
            <a:r>
              <a:rPr lang="es-ES_tradnl" dirty="0" err="1" smtClean="0"/>
              <a:t>Nunchuk</a:t>
            </a:r>
            <a:r>
              <a:rPr lang="es-ES_tradnl" dirty="0" smtClean="0"/>
              <a:t>.</a:t>
            </a:r>
          </a:p>
          <a:p>
            <a:pPr lvl="1"/>
            <a:r>
              <a:rPr lang="es-ES" dirty="0" smtClean="0"/>
              <a:t>Evita la necesidad de usar el </a:t>
            </a:r>
            <a:r>
              <a:rPr lang="es-ES" dirty="0" err="1" smtClean="0"/>
              <a:t>debug</a:t>
            </a:r>
            <a:r>
              <a:rPr lang="es-ES" dirty="0" smtClean="0"/>
              <a:t> y los puntos de ruptura.</a:t>
            </a:r>
          </a:p>
          <a:p>
            <a:pPr lvl="1"/>
            <a:r>
              <a:rPr lang="es-ES" dirty="0" smtClean="0"/>
              <a:t>Permite acotar con precisión los rangos de los valores obtenidos del </a:t>
            </a:r>
            <a:r>
              <a:rPr lang="es-ES" dirty="0" err="1" smtClean="0"/>
              <a:t>Nunchuk</a:t>
            </a:r>
            <a:r>
              <a:rPr lang="es-ES" dirty="0" smtClean="0"/>
              <a:t>.</a:t>
            </a:r>
          </a:p>
          <a:p>
            <a:pPr lvl="1"/>
            <a:r>
              <a:rPr lang="es-ES" dirty="0" smtClean="0"/>
              <a:t>Plan de Plan de Pruebas conjunto </a:t>
            </a:r>
            <a:r>
              <a:rPr lang="es-ES" dirty="0" err="1" smtClean="0"/>
              <a:t>Nunchuk</a:t>
            </a:r>
            <a:r>
              <a:rPr lang="es-ES" dirty="0" smtClean="0"/>
              <a:t>-LCD.</a:t>
            </a:r>
            <a:endParaRPr lang="es-ES"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5" name="Rectangle 2"/>
          <p:cNvSpPr>
            <a:spLocks noChangeArrowheads="1"/>
          </p:cNvSpPr>
          <p:nvPr/>
        </p:nvSpPr>
        <p:spPr bwMode="auto">
          <a:xfrm>
            <a:off x="-869950" y="9514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1025"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125" y="1688894"/>
            <a:ext cx="1813856" cy="22581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rot="5400000" flipV="1">
            <a:off x="3451970" y="4807702"/>
            <a:ext cx="57210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027" name="Image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12503" y="4386808"/>
            <a:ext cx="2405611" cy="179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111781"/>
      </p:ext>
    </p:extLst>
  </p:cSld>
  <p:clrMapOvr>
    <a:masterClrMapping/>
  </p:clrMapOvr>
  <mc:AlternateContent xmlns:mc="http://schemas.openxmlformats.org/markup-compatibility/2006" xmlns:p14="http://schemas.microsoft.com/office/powerpoint/2010/main">
    <mc:Choice Requires="p14">
      <p:transition spd="slow" p14:dur="2000" advTm="66881"/>
    </mc:Choice>
    <mc:Fallback xmlns="">
      <p:transition spd="slow" advTm="6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Desarrollo II</a:t>
            </a:r>
            <a:endParaRPr lang="es-ES_tradnl" dirty="0"/>
          </a:p>
        </p:txBody>
      </p:sp>
      <p:sp>
        <p:nvSpPr>
          <p:cNvPr id="3" name="Marcador de contenido 2"/>
          <p:cNvSpPr>
            <a:spLocks noGrp="1"/>
          </p:cNvSpPr>
          <p:nvPr>
            <p:ph idx="1"/>
          </p:nvPr>
        </p:nvSpPr>
        <p:spPr>
          <a:xfrm>
            <a:off x="3200400" y="1825625"/>
            <a:ext cx="8153400" cy="4351338"/>
          </a:xfrm>
        </p:spPr>
        <p:txBody>
          <a:bodyPr/>
          <a:lstStyle/>
          <a:p>
            <a:r>
              <a:rPr lang="es-ES_tradnl" dirty="0" smtClean="0"/>
              <a:t>Control de servos:</a:t>
            </a:r>
          </a:p>
          <a:p>
            <a:pPr lvl="1"/>
            <a:r>
              <a:rPr lang="es-ES" dirty="0" smtClean="0"/>
              <a:t>Movimiento de un servo.</a:t>
            </a:r>
          </a:p>
          <a:p>
            <a:pPr lvl="1"/>
            <a:r>
              <a:rPr lang="es-ES" dirty="0" smtClean="0"/>
              <a:t>Estudio de puertos compatibles para el control de los seis diferentes servos.</a:t>
            </a:r>
          </a:p>
          <a:p>
            <a:pPr lvl="1"/>
            <a:r>
              <a:rPr lang="es-ES" dirty="0" smtClean="0"/>
              <a:t>Movimiento de seis servos.</a:t>
            </a:r>
          </a:p>
          <a:p>
            <a:endParaRPr lang="es-ES" dirty="0"/>
          </a:p>
          <a:p>
            <a:r>
              <a:rPr lang="es-ES" dirty="0" smtClean="0"/>
              <a:t>Se añade fuente de corriente externa.</a:t>
            </a:r>
          </a:p>
          <a:p>
            <a:pPr lvl="1"/>
            <a:r>
              <a:rPr lang="es-ES" dirty="0" smtClean="0"/>
              <a:t>Fuente de alimentación de PC.</a:t>
            </a:r>
          </a:p>
          <a:p>
            <a:pPr lvl="1"/>
            <a:r>
              <a:rPr lang="es-ES" dirty="0" smtClean="0"/>
              <a:t>Proporciona treinta amperios a cinco voltios.</a:t>
            </a:r>
          </a:p>
          <a:p>
            <a:pPr lvl="1"/>
            <a:r>
              <a:rPr lang="es-ES" dirty="0" smtClean="0"/>
              <a:t>Conexión de tensiones de referencia.</a:t>
            </a:r>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5" name="Rectangle 2"/>
          <p:cNvSpPr>
            <a:spLocks noChangeArrowheads="1"/>
          </p:cNvSpPr>
          <p:nvPr/>
        </p:nvSpPr>
        <p:spPr bwMode="auto">
          <a:xfrm>
            <a:off x="425784" y="1825625"/>
            <a:ext cx="9753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2049" name="Imagen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34" y="1681247"/>
            <a:ext cx="1799349" cy="217567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23847" y="4406592"/>
            <a:ext cx="2382922" cy="179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938309"/>
      </p:ext>
    </p:extLst>
  </p:cSld>
  <p:clrMapOvr>
    <a:masterClrMapping/>
  </p:clrMapOvr>
  <mc:AlternateContent xmlns:mc="http://schemas.openxmlformats.org/markup-compatibility/2006" xmlns:p14="http://schemas.microsoft.com/office/powerpoint/2010/main">
    <mc:Choice Requires="p14">
      <p:transition spd="slow" p14:dur="2000" advTm="78211"/>
    </mc:Choice>
    <mc:Fallback xmlns="">
      <p:transition spd="slow" advTm="7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Desarrollo III</a:t>
            </a:r>
            <a:endParaRPr lang="es-ES_tradnl" dirty="0"/>
          </a:p>
        </p:txBody>
      </p:sp>
      <p:sp>
        <p:nvSpPr>
          <p:cNvPr id="3" name="Marcador de contenido 2"/>
          <p:cNvSpPr>
            <a:spLocks noGrp="1"/>
          </p:cNvSpPr>
          <p:nvPr>
            <p:ph idx="1"/>
          </p:nvPr>
        </p:nvSpPr>
        <p:spPr>
          <a:xfrm>
            <a:off x="3729789" y="1825625"/>
            <a:ext cx="7624011" cy="4351338"/>
          </a:xfrm>
        </p:spPr>
        <p:txBody>
          <a:bodyPr/>
          <a:lstStyle/>
          <a:p>
            <a:r>
              <a:rPr lang="es-ES_tradnl" dirty="0" smtClean="0"/>
              <a:t>Montaje del brazo con las seis articulaciones.</a:t>
            </a:r>
          </a:p>
          <a:p>
            <a:pPr lvl="1"/>
            <a:r>
              <a:rPr lang="es-ES_tradnl" dirty="0" smtClean="0"/>
              <a:t>Calibrado de servos para obtener la m</a:t>
            </a:r>
            <a:r>
              <a:rPr lang="es-ES" dirty="0" err="1" smtClean="0"/>
              <a:t>áxima</a:t>
            </a:r>
            <a:r>
              <a:rPr lang="es-ES" dirty="0" smtClean="0"/>
              <a:t> amplitud de movimiento.</a:t>
            </a:r>
          </a:p>
          <a:p>
            <a:pPr lvl="1"/>
            <a:r>
              <a:rPr lang="es-ES" dirty="0" smtClean="0"/>
              <a:t>Realización de Plan de Pruebas.</a:t>
            </a:r>
          </a:p>
          <a:p>
            <a:endParaRPr lang="es-ES" dirty="0"/>
          </a:p>
          <a:p>
            <a:r>
              <a:rPr lang="es-ES" dirty="0" smtClean="0"/>
              <a:t>Conexión Nunchuk-Stm32f4-Brazo</a:t>
            </a:r>
            <a:r>
              <a:rPr lang="es-ES_tradnl" dirty="0" smtClean="0"/>
              <a:t>.</a:t>
            </a:r>
          </a:p>
          <a:p>
            <a:pPr lvl="1"/>
            <a:r>
              <a:rPr lang="es-ES_tradnl" dirty="0" err="1" smtClean="0"/>
              <a:t>Conexi</a:t>
            </a:r>
            <a:r>
              <a:rPr lang="es-ES" dirty="0" err="1" smtClean="0"/>
              <a:t>ón</a:t>
            </a:r>
            <a:r>
              <a:rPr lang="es-ES" dirty="0" smtClean="0"/>
              <a:t> Nunchuk-Stm32f4</a:t>
            </a:r>
          </a:p>
          <a:p>
            <a:pPr lvl="1"/>
            <a:r>
              <a:rPr lang="es-ES" dirty="0" smtClean="0"/>
              <a:t>Conexión LCD-Stm32f4</a:t>
            </a:r>
          </a:p>
          <a:p>
            <a:pPr lvl="1"/>
            <a:r>
              <a:rPr lang="es-ES" dirty="0" smtClean="0"/>
              <a:t>Conexión Brazo-Stm32f4</a:t>
            </a:r>
            <a:endParaRPr lang="es-ES_tradnl" dirty="0" smtClean="0"/>
          </a:p>
          <a:p>
            <a:r>
              <a:rPr lang="es-ES_tradnl" dirty="0" err="1" smtClean="0"/>
              <a:t>Realizaci</a:t>
            </a:r>
            <a:r>
              <a:rPr lang="es-ES" dirty="0" err="1" smtClean="0"/>
              <a:t>ón</a:t>
            </a:r>
            <a:r>
              <a:rPr lang="es-ES" dirty="0" smtClean="0"/>
              <a:t> de plan de pruebas.</a:t>
            </a:r>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5" name="Rectangle 2"/>
          <p:cNvSpPr>
            <a:spLocks noChangeArrowheads="1"/>
          </p:cNvSpPr>
          <p:nvPr/>
        </p:nvSpPr>
        <p:spPr bwMode="auto">
          <a:xfrm>
            <a:off x="838201" y="1690688"/>
            <a:ext cx="915285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3073" name="Image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825625"/>
            <a:ext cx="2668893" cy="396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60065"/>
      </p:ext>
    </p:extLst>
  </p:cSld>
  <p:clrMapOvr>
    <a:masterClrMapping/>
  </p:clrMapOvr>
  <mc:AlternateContent xmlns:mc="http://schemas.openxmlformats.org/markup-compatibility/2006" xmlns:p14="http://schemas.microsoft.com/office/powerpoint/2010/main">
    <mc:Choice Requires="p14">
      <p:transition spd="slow" p14:dur="2000" advTm="46952"/>
    </mc:Choice>
    <mc:Fallback xmlns="">
      <p:transition spd="slow" advTm="4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3602</TotalTime>
  <Words>3023</Words>
  <Application>Microsoft Macintosh PowerPoint</Application>
  <PresentationFormat>Panorámica</PresentationFormat>
  <Paragraphs>324</Paragraphs>
  <Slides>15</Slides>
  <Notes>15</Notes>
  <HiddenSlides>0</HiddenSlides>
  <MMClips>14</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Calibri</vt:lpstr>
      <vt:lpstr>Calibri Light</vt:lpstr>
      <vt:lpstr>Arial</vt:lpstr>
      <vt:lpstr>Tema de Office</vt:lpstr>
      <vt:lpstr>Nunchuk RoboArm</vt:lpstr>
      <vt:lpstr>Introducción</vt:lpstr>
      <vt:lpstr>Motivación</vt:lpstr>
      <vt:lpstr>Estado del Arte I</vt:lpstr>
      <vt:lpstr>Estado del Arte II (Exitos)</vt:lpstr>
      <vt:lpstr>Diseño</vt:lpstr>
      <vt:lpstr>Desarrollo I</vt:lpstr>
      <vt:lpstr>Desarrollo II</vt:lpstr>
      <vt:lpstr>Desarrollo III</vt:lpstr>
      <vt:lpstr>Optimización</vt:lpstr>
      <vt:lpstr>Resultado Final</vt:lpstr>
      <vt:lpstr>Posibles aplicaciones.</vt:lpstr>
      <vt:lpstr>Trabajo Futuro </vt:lpstr>
      <vt:lpstr>Conclusiones </vt:lpstr>
      <vt:lpstr>Bibliografía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Nunchuk RoboArm</dc:title>
  <dc:creator>Usuario de Microsoft Office</dc:creator>
  <cp:lastModifiedBy>Usuario de Microsoft Office</cp:lastModifiedBy>
  <cp:revision>212</cp:revision>
  <dcterms:created xsi:type="dcterms:W3CDTF">2016-06-18T17:40:54Z</dcterms:created>
  <dcterms:modified xsi:type="dcterms:W3CDTF">2016-06-22T22:15:47Z</dcterms:modified>
</cp:coreProperties>
</file>