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2"/>
  </p:notesMasterIdLst>
  <p:handoutMasterIdLst>
    <p:handoutMasterId r:id="rId43"/>
  </p:handoutMasterIdLst>
  <p:sldIdLst>
    <p:sldId id="256" r:id="rId3"/>
    <p:sldId id="257" r:id="rId4"/>
    <p:sldId id="258" r:id="rId5"/>
    <p:sldId id="276" r:id="rId6"/>
    <p:sldId id="283" r:id="rId7"/>
    <p:sldId id="285" r:id="rId8"/>
    <p:sldId id="260" r:id="rId9"/>
    <p:sldId id="288" r:id="rId10"/>
    <p:sldId id="289" r:id="rId11"/>
    <p:sldId id="287" r:id="rId12"/>
    <p:sldId id="267" r:id="rId13"/>
    <p:sldId id="290" r:id="rId14"/>
    <p:sldId id="292" r:id="rId15"/>
    <p:sldId id="261" r:id="rId16"/>
    <p:sldId id="293" r:id="rId17"/>
    <p:sldId id="294" r:id="rId18"/>
    <p:sldId id="295" r:id="rId19"/>
    <p:sldId id="296" r:id="rId20"/>
    <p:sldId id="297" r:id="rId21"/>
    <p:sldId id="298" r:id="rId22"/>
    <p:sldId id="262" r:id="rId23"/>
    <p:sldId id="299" r:id="rId24"/>
    <p:sldId id="300" r:id="rId25"/>
    <p:sldId id="302" r:id="rId26"/>
    <p:sldId id="303" r:id="rId27"/>
    <p:sldId id="304" r:id="rId28"/>
    <p:sldId id="305" r:id="rId29"/>
    <p:sldId id="306" r:id="rId30"/>
    <p:sldId id="307" r:id="rId31"/>
    <p:sldId id="308" r:id="rId32"/>
    <p:sldId id="309" r:id="rId33"/>
    <p:sldId id="314" r:id="rId34"/>
    <p:sldId id="313" r:id="rId35"/>
    <p:sldId id="311" r:id="rId36"/>
    <p:sldId id="315" r:id="rId37"/>
    <p:sldId id="316" r:id="rId38"/>
    <p:sldId id="265" r:id="rId39"/>
    <p:sldId id="281" r:id="rId40"/>
    <p:sldId id="282"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CFE0AEC-75C7-4B62-83DF-28446D7C759B}">
          <p14:sldIdLst>
            <p14:sldId id="256"/>
            <p14:sldId id="257"/>
            <p14:sldId id="258"/>
            <p14:sldId id="276"/>
            <p14:sldId id="283"/>
            <p14:sldId id="285"/>
            <p14:sldId id="260"/>
            <p14:sldId id="288"/>
            <p14:sldId id="289"/>
            <p14:sldId id="287"/>
            <p14:sldId id="267"/>
            <p14:sldId id="290"/>
            <p14:sldId id="292"/>
            <p14:sldId id="261"/>
            <p14:sldId id="293"/>
            <p14:sldId id="294"/>
            <p14:sldId id="295"/>
            <p14:sldId id="296"/>
            <p14:sldId id="297"/>
            <p14:sldId id="298"/>
            <p14:sldId id="262"/>
            <p14:sldId id="299"/>
            <p14:sldId id="300"/>
            <p14:sldId id="302"/>
            <p14:sldId id="303"/>
            <p14:sldId id="304"/>
            <p14:sldId id="305"/>
            <p14:sldId id="306"/>
            <p14:sldId id="307"/>
            <p14:sldId id="308"/>
            <p14:sldId id="309"/>
            <p14:sldId id="314"/>
            <p14:sldId id="313"/>
            <p14:sldId id="311"/>
            <p14:sldId id="315"/>
            <p14:sldId id="316"/>
            <p14:sldId id="265"/>
            <p14:sldId id="281"/>
            <p14:sldId id="282"/>
          </p14:sldIdLst>
        </p14:section>
        <p14:section name="Sección sin título" id="{F670D842-264B-4CBC-9E9B-FBD993DD3FF6}">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660"/>
  </p:normalViewPr>
  <p:slideViewPr>
    <p:cSldViewPr snapToGrid="0">
      <p:cViewPr>
        <p:scale>
          <a:sx n="125" d="100"/>
          <a:sy n="125" d="100"/>
        </p:scale>
        <p:origin x="-23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D881AAD-48AF-437A-BE23-1EC9A0EEA486}" type="datetimeFigureOut">
              <a:rPr lang="es-ES" smtClean="0"/>
              <a:t>23/06/2016</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2E2E8C-26E8-4BAA-B5D8-953EE45BDB27}" type="slidenum">
              <a:rPr lang="es-ES" smtClean="0"/>
              <a:t>‹Nº›</a:t>
            </a:fld>
            <a:endParaRPr lang="es-ES"/>
          </a:p>
        </p:txBody>
      </p:sp>
    </p:spTree>
    <p:extLst>
      <p:ext uri="{BB962C8B-B14F-4D97-AF65-F5344CB8AC3E}">
        <p14:creationId xmlns:p14="http://schemas.microsoft.com/office/powerpoint/2010/main" val="15656831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71B27DB-BDBD-4C4D-BEF0-449E7C4FC29B}" type="datetimeFigureOut">
              <a:rPr lang="es-ES" smtClean="0"/>
              <a:t>23/06/2016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E5D1C-2690-4804-8AFA-8A166BC79489}" type="slidenum">
              <a:rPr lang="es-ES" smtClean="0"/>
              <a:t>‹Nº›</a:t>
            </a:fld>
            <a:endParaRPr lang="es-ES"/>
          </a:p>
        </p:txBody>
      </p:sp>
    </p:spTree>
    <p:extLst>
      <p:ext uri="{BB962C8B-B14F-4D97-AF65-F5344CB8AC3E}">
        <p14:creationId xmlns:p14="http://schemas.microsoft.com/office/powerpoint/2010/main" val="4191624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a:t>
            </a:fld>
            <a:endParaRPr lang="es-ES"/>
          </a:p>
        </p:txBody>
      </p:sp>
    </p:spTree>
    <p:extLst>
      <p:ext uri="{BB962C8B-B14F-4D97-AF65-F5344CB8AC3E}">
        <p14:creationId xmlns:p14="http://schemas.microsoft.com/office/powerpoint/2010/main" val="1319305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10</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1785139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11</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12</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13</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14</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1016264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15</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16</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17</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18</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19</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a:t>
            </a:fld>
            <a:endParaRPr lang="es-ES"/>
          </a:p>
        </p:txBody>
      </p:sp>
    </p:spTree>
    <p:extLst>
      <p:ext uri="{BB962C8B-B14F-4D97-AF65-F5344CB8AC3E}">
        <p14:creationId xmlns:p14="http://schemas.microsoft.com/office/powerpoint/2010/main" val="2804564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20</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21</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2009505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22</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23</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24</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25</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solidFill>
                  <a:prstClr val="black"/>
                </a:solidFill>
                <a:latin typeface="TheSansCorrespondence" pitchFamily="34" charset="0"/>
              </a:rPr>
              <a:pPr/>
              <a:t>26</a:t>
            </a:fld>
            <a:endParaRPr lang="en-US" altLang="en-US" b="0">
              <a:solidFill>
                <a:prstClr val="black"/>
              </a:solidFill>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200950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27</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28</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solidFill>
                  <a:prstClr val="black"/>
                </a:solidFill>
                <a:latin typeface="TheSansCorrespondence" pitchFamily="34" charset="0"/>
              </a:rPr>
              <a:pPr/>
              <a:t>29</a:t>
            </a:fld>
            <a:endParaRPr lang="en-US" altLang="en-US" b="0">
              <a:solidFill>
                <a:prstClr val="black"/>
              </a:solidFill>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200950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3</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156951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30</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31</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32</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solidFill>
                  <a:prstClr val="black"/>
                </a:solidFill>
                <a:latin typeface="TheSansCorrespondence" pitchFamily="34" charset="0"/>
              </a:rPr>
              <a:pPr/>
              <a:t>33</a:t>
            </a:fld>
            <a:endParaRPr lang="en-US" altLang="en-US" b="0">
              <a:solidFill>
                <a:prstClr val="black"/>
              </a:solidFill>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2009505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34</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35</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36</a:t>
            </a:fld>
            <a:endParaRPr lang="es-ES"/>
          </a:p>
        </p:txBody>
      </p:sp>
    </p:spTree>
    <p:extLst>
      <p:ext uri="{BB962C8B-B14F-4D97-AF65-F5344CB8AC3E}">
        <p14:creationId xmlns:p14="http://schemas.microsoft.com/office/powerpoint/2010/main" val="1814646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37</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1536576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38</a:t>
            </a:fld>
            <a:endParaRPr lang="es-ES"/>
          </a:p>
        </p:txBody>
      </p:sp>
    </p:spTree>
    <p:extLst>
      <p:ext uri="{BB962C8B-B14F-4D97-AF65-F5344CB8AC3E}">
        <p14:creationId xmlns:p14="http://schemas.microsoft.com/office/powerpoint/2010/main" val="3391024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39</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256541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4</a:t>
            </a:fld>
            <a:endParaRPr lang="es-ES"/>
          </a:p>
        </p:txBody>
      </p:sp>
    </p:spTree>
    <p:extLst>
      <p:ext uri="{BB962C8B-B14F-4D97-AF65-F5344CB8AC3E}">
        <p14:creationId xmlns:p14="http://schemas.microsoft.com/office/powerpoint/2010/main" val="847722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5</a:t>
            </a:fld>
            <a:endParaRPr lang="es-ES"/>
          </a:p>
        </p:txBody>
      </p:sp>
    </p:spTree>
    <p:extLst>
      <p:ext uri="{BB962C8B-B14F-4D97-AF65-F5344CB8AC3E}">
        <p14:creationId xmlns:p14="http://schemas.microsoft.com/office/powerpoint/2010/main" val="84772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t>6</a:t>
            </a:fld>
            <a:endParaRPr lang="es-ES"/>
          </a:p>
        </p:txBody>
      </p:sp>
    </p:spTree>
    <p:extLst>
      <p:ext uri="{BB962C8B-B14F-4D97-AF65-F5344CB8AC3E}">
        <p14:creationId xmlns:p14="http://schemas.microsoft.com/office/powerpoint/2010/main" val="84772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200" b="1">
                <a:solidFill>
                  <a:schemeClr val="tx1"/>
                </a:solidFill>
                <a:latin typeface="Arial" panose="020B0604020202020204" pitchFamily="34" charset="0"/>
                <a:ea typeface="ＭＳ Ｐゴシック" pitchFamily="34" charset="-128"/>
              </a:defRPr>
            </a:lvl1pPr>
            <a:lvl2pPr marL="742950" indent="-285750" defTabSz="955675">
              <a:defRPr sz="1200" b="1">
                <a:solidFill>
                  <a:schemeClr val="tx1"/>
                </a:solidFill>
                <a:latin typeface="Arial" panose="020B0604020202020204" pitchFamily="34" charset="0"/>
                <a:ea typeface="ＭＳ Ｐゴシック" pitchFamily="34" charset="-128"/>
              </a:defRPr>
            </a:lvl2pPr>
            <a:lvl3pPr marL="1143000" indent="-228600" defTabSz="955675">
              <a:defRPr sz="1200" b="1">
                <a:solidFill>
                  <a:schemeClr val="tx1"/>
                </a:solidFill>
                <a:latin typeface="Arial" panose="020B0604020202020204" pitchFamily="34" charset="0"/>
                <a:ea typeface="ＭＳ Ｐゴシック" pitchFamily="34" charset="-128"/>
              </a:defRPr>
            </a:lvl3pPr>
            <a:lvl4pPr marL="1600200" indent="-228600" defTabSz="955675">
              <a:defRPr sz="1200" b="1">
                <a:solidFill>
                  <a:schemeClr val="tx1"/>
                </a:solidFill>
                <a:latin typeface="Arial" panose="020B0604020202020204" pitchFamily="34" charset="0"/>
                <a:ea typeface="ＭＳ Ｐゴシック" pitchFamily="34" charset="-128"/>
              </a:defRPr>
            </a:lvl4pPr>
            <a:lvl5pPr marL="2057400" indent="-228600" defTabSz="955675">
              <a:defRPr sz="1200" b="1">
                <a:solidFill>
                  <a:schemeClr val="tx1"/>
                </a:solidFill>
                <a:latin typeface="Arial" panose="020B0604020202020204" pitchFamily="34" charset="0"/>
                <a:ea typeface="ＭＳ Ｐゴシック" pitchFamily="34" charset="-128"/>
              </a:defRPr>
            </a:lvl5pPr>
            <a:lvl6pPr marL="25146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defTabSz="955675"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C3E50DE6-FCF4-4FBD-ADFF-03799DD393FA}" type="slidenum">
              <a:rPr lang="en-US" altLang="en-US" b="0">
                <a:latin typeface="TheSansCorrespondence" pitchFamily="34" charset="0"/>
              </a:rPr>
              <a:pPr/>
              <a:t>7</a:t>
            </a:fld>
            <a:endParaRPr lang="en-US" altLang="en-US" b="0">
              <a:latin typeface="TheSansCorrespondence" pitchFamily="34" charset="0"/>
            </a:endParaRPr>
          </a:p>
        </p:txBody>
      </p:sp>
      <p:sp>
        <p:nvSpPr>
          <p:cNvPr id="32771" name="Rectangle 2"/>
          <p:cNvSpPr>
            <a:spLocks noGrp="1" noRot="1" noChangeAspect="1" noChangeArrowheads="1" noTextEdit="1"/>
          </p:cNvSpPr>
          <p:nvPr>
            <p:ph type="sldImg"/>
          </p:nvPr>
        </p:nvSpPr>
        <p:spPr>
          <a:xfrm>
            <a:off x="139700" y="766763"/>
            <a:ext cx="6821488" cy="3838575"/>
          </a:xfrm>
          <a:ln/>
        </p:spPr>
      </p:sp>
      <p:sp>
        <p:nvSpPr>
          <p:cNvPr id="32772" name="Rectangle 3"/>
          <p:cNvSpPr>
            <a:spLocks noGrp="1" noChangeArrowheads="1"/>
          </p:cNvSpPr>
          <p:nvPr>
            <p:ph type="body" idx="1"/>
          </p:nvPr>
        </p:nvSpPr>
        <p:spPr>
          <a:xfrm>
            <a:off x="709614" y="4862514"/>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p>
        </p:txBody>
      </p:sp>
    </p:spTree>
    <p:extLst>
      <p:ext uri="{BB962C8B-B14F-4D97-AF65-F5344CB8AC3E}">
        <p14:creationId xmlns:p14="http://schemas.microsoft.com/office/powerpoint/2010/main" val="178513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8477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18E5D1C-2690-4804-8AFA-8A166BC79489}"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84772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2B1F22E-2E8A-4F60-96C6-3F71B7AEE9C8}" type="datetime1">
              <a:rPr lang="es-ES" smtClean="0"/>
              <a:t>23/06/2016</a:t>
            </a:fld>
            <a:endParaRPr lang="es-ES"/>
          </a:p>
        </p:txBody>
      </p:sp>
      <p:sp>
        <p:nvSpPr>
          <p:cNvPr id="5" name="Marcador de pie de página 4"/>
          <p:cNvSpPr>
            <a:spLocks noGrp="1"/>
          </p:cNvSpPr>
          <p:nvPr>
            <p:ph type="ftr" sz="quarter" idx="11"/>
          </p:nvPr>
        </p:nvSpPr>
        <p:spPr/>
        <p:txBody>
          <a:bodyPr/>
          <a:lstStyle/>
          <a:p>
            <a:r>
              <a:rPr lang="es-ES" smtClean="0"/>
              <a:t>Luis Miguel Díaz Fernández</a:t>
            </a:r>
            <a:endParaRPr lang="es-ES"/>
          </a:p>
        </p:txBody>
      </p:sp>
      <p:sp>
        <p:nvSpPr>
          <p:cNvPr id="6" name="Marcador de número de diapositiva 5"/>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3026711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3277374-EE53-45DE-BF59-5A2A3D15CC52}" type="datetime1">
              <a:rPr lang="es-ES" smtClean="0"/>
              <a:t>23/06/2016</a:t>
            </a:fld>
            <a:endParaRPr lang="es-ES"/>
          </a:p>
        </p:txBody>
      </p:sp>
      <p:sp>
        <p:nvSpPr>
          <p:cNvPr id="5" name="Marcador de pie de página 4"/>
          <p:cNvSpPr>
            <a:spLocks noGrp="1"/>
          </p:cNvSpPr>
          <p:nvPr>
            <p:ph type="ftr" sz="quarter" idx="11"/>
          </p:nvPr>
        </p:nvSpPr>
        <p:spPr/>
        <p:txBody>
          <a:bodyPr/>
          <a:lstStyle/>
          <a:p>
            <a:r>
              <a:rPr lang="es-ES" smtClean="0"/>
              <a:t>Luis Miguel Díaz Fernández</a:t>
            </a:r>
            <a:endParaRPr lang="es-ES"/>
          </a:p>
        </p:txBody>
      </p:sp>
      <p:sp>
        <p:nvSpPr>
          <p:cNvPr id="6" name="Marcador de número de diapositiva 5"/>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303669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8DA1434-D416-4AEB-AC82-F165F6E5668B}" type="datetime1">
              <a:rPr lang="es-ES" smtClean="0"/>
              <a:t>23/06/2016</a:t>
            </a:fld>
            <a:endParaRPr lang="es-ES"/>
          </a:p>
        </p:txBody>
      </p:sp>
      <p:sp>
        <p:nvSpPr>
          <p:cNvPr id="5" name="Marcador de pie de página 4"/>
          <p:cNvSpPr>
            <a:spLocks noGrp="1"/>
          </p:cNvSpPr>
          <p:nvPr>
            <p:ph type="ftr" sz="quarter" idx="11"/>
          </p:nvPr>
        </p:nvSpPr>
        <p:spPr/>
        <p:txBody>
          <a:bodyPr/>
          <a:lstStyle/>
          <a:p>
            <a:r>
              <a:rPr lang="es-ES" smtClean="0"/>
              <a:t>Luis Miguel Díaz Fernández</a:t>
            </a:r>
            <a:endParaRPr lang="es-ES"/>
          </a:p>
        </p:txBody>
      </p:sp>
      <p:sp>
        <p:nvSpPr>
          <p:cNvPr id="6" name="Marcador de número de diapositiva 5"/>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397224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2B1F22E-2E8A-4F60-96C6-3F71B7AEE9C8}"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9735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44625DB3-C12F-4986-838F-9E852F6D5ED4}"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6202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8207C43-AD8B-4D08-8815-9D4CF675816B}"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42755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9947D11-D6FF-4D1C-8AD5-053BB706C5E2}" type="datetime1">
              <a:rPr lang="es-ES" smtClean="0">
                <a:solidFill>
                  <a:prstClr val="black">
                    <a:tint val="75000"/>
                  </a:prstClr>
                </a:solidFill>
              </a:rPr>
              <a:pPr/>
              <a:t>23/06/2016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85984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0AECAB8-0357-4628-8E4D-7599D80EE22C}" type="datetime1">
              <a:rPr lang="es-ES" smtClean="0">
                <a:solidFill>
                  <a:prstClr val="black">
                    <a:tint val="75000"/>
                  </a:prstClr>
                </a:solidFill>
              </a:rPr>
              <a:pPr/>
              <a:t>23/06/2016</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9921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D781E5E-CAA3-4993-B9FE-215FFF21529A}" type="datetime1">
              <a:rPr lang="es-ES" smtClean="0">
                <a:solidFill>
                  <a:prstClr val="black">
                    <a:tint val="75000"/>
                  </a:prstClr>
                </a:solidFill>
              </a:rPr>
              <a:pPr/>
              <a:t>23/06/2016</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2923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2FB04BF-FCEB-4238-9351-FB6895B110C6}" type="datetime1">
              <a:rPr lang="es-ES" smtClean="0">
                <a:solidFill>
                  <a:prstClr val="black">
                    <a:tint val="75000"/>
                  </a:prstClr>
                </a:solidFill>
              </a:rPr>
              <a:pPr/>
              <a:t>23/06/2016</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96752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AA00376-7ADE-4F6E-AF76-6471AD96493A}" type="datetime1">
              <a:rPr lang="es-ES" smtClean="0">
                <a:solidFill>
                  <a:prstClr val="black">
                    <a:tint val="75000"/>
                  </a:prstClr>
                </a:solidFill>
              </a:rPr>
              <a:pPr/>
              <a:t>23/06/2016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8112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44625DB3-C12F-4986-838F-9E852F6D5ED4}" type="datetime1">
              <a:rPr lang="es-ES" smtClean="0"/>
              <a:t>23/06/2016</a:t>
            </a:fld>
            <a:endParaRPr lang="es-ES"/>
          </a:p>
        </p:txBody>
      </p:sp>
      <p:sp>
        <p:nvSpPr>
          <p:cNvPr id="5" name="Marcador de pie de página 4"/>
          <p:cNvSpPr>
            <a:spLocks noGrp="1"/>
          </p:cNvSpPr>
          <p:nvPr>
            <p:ph type="ftr" sz="quarter" idx="11"/>
          </p:nvPr>
        </p:nvSpPr>
        <p:spPr/>
        <p:txBody>
          <a:bodyPr/>
          <a:lstStyle/>
          <a:p>
            <a:r>
              <a:rPr lang="es-ES" smtClean="0"/>
              <a:t>Luis Miguel Díaz Fernández</a:t>
            </a:r>
            <a:endParaRPr lang="es-ES"/>
          </a:p>
        </p:txBody>
      </p:sp>
      <p:sp>
        <p:nvSpPr>
          <p:cNvPr id="6" name="Marcador de número de diapositiva 5"/>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260010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5B4B33F-49D7-4D08-BA15-02ADCBF5D27F}" type="datetime1">
              <a:rPr lang="es-ES" smtClean="0">
                <a:solidFill>
                  <a:prstClr val="black">
                    <a:tint val="75000"/>
                  </a:prstClr>
                </a:solidFill>
              </a:rPr>
              <a:pPr/>
              <a:t>23/06/2016</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43704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3277374-EE53-45DE-BF59-5A2A3D15CC52}"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53962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8DA1434-D416-4AEB-AC82-F165F6E5668B}"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7095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8207C43-AD8B-4D08-8815-9D4CF675816B}" type="datetime1">
              <a:rPr lang="es-ES" smtClean="0"/>
              <a:t>23/06/2016</a:t>
            </a:fld>
            <a:endParaRPr lang="es-ES"/>
          </a:p>
        </p:txBody>
      </p:sp>
      <p:sp>
        <p:nvSpPr>
          <p:cNvPr id="5" name="Marcador de pie de página 4"/>
          <p:cNvSpPr>
            <a:spLocks noGrp="1"/>
          </p:cNvSpPr>
          <p:nvPr>
            <p:ph type="ftr" sz="quarter" idx="11"/>
          </p:nvPr>
        </p:nvSpPr>
        <p:spPr/>
        <p:txBody>
          <a:bodyPr/>
          <a:lstStyle/>
          <a:p>
            <a:r>
              <a:rPr lang="es-ES" smtClean="0"/>
              <a:t>Luis Miguel Díaz Fernández</a:t>
            </a:r>
            <a:endParaRPr lang="es-ES"/>
          </a:p>
        </p:txBody>
      </p:sp>
      <p:sp>
        <p:nvSpPr>
          <p:cNvPr id="6" name="Marcador de número de diapositiva 5"/>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380768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9947D11-D6FF-4D1C-8AD5-053BB706C5E2}" type="datetime1">
              <a:rPr lang="es-ES" smtClean="0"/>
              <a:t>23/06/2016</a:t>
            </a:fld>
            <a:endParaRPr lang="es-ES"/>
          </a:p>
        </p:txBody>
      </p:sp>
      <p:sp>
        <p:nvSpPr>
          <p:cNvPr id="6" name="Marcador de pie de página 5"/>
          <p:cNvSpPr>
            <a:spLocks noGrp="1"/>
          </p:cNvSpPr>
          <p:nvPr>
            <p:ph type="ftr" sz="quarter" idx="11"/>
          </p:nvPr>
        </p:nvSpPr>
        <p:spPr/>
        <p:txBody>
          <a:bodyPr/>
          <a:lstStyle/>
          <a:p>
            <a:r>
              <a:rPr lang="es-ES" smtClean="0"/>
              <a:t>Luis Miguel Díaz Fernández</a:t>
            </a:r>
            <a:endParaRPr lang="es-ES"/>
          </a:p>
        </p:txBody>
      </p:sp>
      <p:sp>
        <p:nvSpPr>
          <p:cNvPr id="7" name="Marcador de número de diapositiva 6"/>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101080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0AECAB8-0357-4628-8E4D-7599D80EE22C}" type="datetime1">
              <a:rPr lang="es-ES" smtClean="0"/>
              <a:t>23/06/2016</a:t>
            </a:fld>
            <a:endParaRPr lang="es-ES"/>
          </a:p>
        </p:txBody>
      </p:sp>
      <p:sp>
        <p:nvSpPr>
          <p:cNvPr id="8" name="Marcador de pie de página 7"/>
          <p:cNvSpPr>
            <a:spLocks noGrp="1"/>
          </p:cNvSpPr>
          <p:nvPr>
            <p:ph type="ftr" sz="quarter" idx="11"/>
          </p:nvPr>
        </p:nvSpPr>
        <p:spPr/>
        <p:txBody>
          <a:bodyPr/>
          <a:lstStyle/>
          <a:p>
            <a:r>
              <a:rPr lang="es-ES" smtClean="0"/>
              <a:t>Luis Miguel Díaz Fernández</a:t>
            </a:r>
            <a:endParaRPr lang="es-ES"/>
          </a:p>
        </p:txBody>
      </p:sp>
      <p:sp>
        <p:nvSpPr>
          <p:cNvPr id="9" name="Marcador de número de diapositiva 8"/>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101658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D781E5E-CAA3-4993-B9FE-215FFF21529A}" type="datetime1">
              <a:rPr lang="es-ES" smtClean="0"/>
              <a:t>23/06/2016</a:t>
            </a:fld>
            <a:endParaRPr lang="es-ES"/>
          </a:p>
        </p:txBody>
      </p:sp>
      <p:sp>
        <p:nvSpPr>
          <p:cNvPr id="4" name="Marcador de pie de página 3"/>
          <p:cNvSpPr>
            <a:spLocks noGrp="1"/>
          </p:cNvSpPr>
          <p:nvPr>
            <p:ph type="ftr" sz="quarter" idx="11"/>
          </p:nvPr>
        </p:nvSpPr>
        <p:spPr/>
        <p:txBody>
          <a:bodyPr/>
          <a:lstStyle/>
          <a:p>
            <a:r>
              <a:rPr lang="es-ES" smtClean="0"/>
              <a:t>Luis Miguel Díaz Fernández</a:t>
            </a:r>
            <a:endParaRPr lang="es-ES"/>
          </a:p>
        </p:txBody>
      </p:sp>
      <p:sp>
        <p:nvSpPr>
          <p:cNvPr id="5" name="Marcador de número de diapositiva 4"/>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408777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2FB04BF-FCEB-4238-9351-FB6895B110C6}" type="datetime1">
              <a:rPr lang="es-ES" smtClean="0"/>
              <a:t>23/06/2016</a:t>
            </a:fld>
            <a:endParaRPr lang="es-ES"/>
          </a:p>
        </p:txBody>
      </p:sp>
      <p:sp>
        <p:nvSpPr>
          <p:cNvPr id="3" name="Marcador de pie de página 2"/>
          <p:cNvSpPr>
            <a:spLocks noGrp="1"/>
          </p:cNvSpPr>
          <p:nvPr>
            <p:ph type="ftr" sz="quarter" idx="11"/>
          </p:nvPr>
        </p:nvSpPr>
        <p:spPr/>
        <p:txBody>
          <a:bodyPr/>
          <a:lstStyle/>
          <a:p>
            <a:r>
              <a:rPr lang="es-ES" smtClean="0"/>
              <a:t>Luis Miguel Díaz Fernández</a:t>
            </a:r>
            <a:endParaRPr lang="es-ES"/>
          </a:p>
        </p:txBody>
      </p:sp>
      <p:sp>
        <p:nvSpPr>
          <p:cNvPr id="4" name="Marcador de número de diapositiva 3"/>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271627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AA00376-7ADE-4F6E-AF76-6471AD96493A}" type="datetime1">
              <a:rPr lang="es-ES" smtClean="0"/>
              <a:t>23/06/2016</a:t>
            </a:fld>
            <a:endParaRPr lang="es-ES"/>
          </a:p>
        </p:txBody>
      </p:sp>
      <p:sp>
        <p:nvSpPr>
          <p:cNvPr id="6" name="Marcador de pie de página 5"/>
          <p:cNvSpPr>
            <a:spLocks noGrp="1"/>
          </p:cNvSpPr>
          <p:nvPr>
            <p:ph type="ftr" sz="quarter" idx="11"/>
          </p:nvPr>
        </p:nvSpPr>
        <p:spPr/>
        <p:txBody>
          <a:bodyPr/>
          <a:lstStyle/>
          <a:p>
            <a:r>
              <a:rPr lang="es-ES" smtClean="0"/>
              <a:t>Luis Miguel Díaz Fernández</a:t>
            </a:r>
            <a:endParaRPr lang="es-ES"/>
          </a:p>
        </p:txBody>
      </p:sp>
      <p:sp>
        <p:nvSpPr>
          <p:cNvPr id="7" name="Marcador de número de diapositiva 6"/>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6828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5B4B33F-49D7-4D08-BA15-02ADCBF5D27F}" type="datetime1">
              <a:rPr lang="es-ES" smtClean="0"/>
              <a:t>23/06/2016</a:t>
            </a:fld>
            <a:endParaRPr lang="es-ES"/>
          </a:p>
        </p:txBody>
      </p:sp>
      <p:sp>
        <p:nvSpPr>
          <p:cNvPr id="6" name="Marcador de pie de página 5"/>
          <p:cNvSpPr>
            <a:spLocks noGrp="1"/>
          </p:cNvSpPr>
          <p:nvPr>
            <p:ph type="ftr" sz="quarter" idx="11"/>
          </p:nvPr>
        </p:nvSpPr>
        <p:spPr/>
        <p:txBody>
          <a:bodyPr/>
          <a:lstStyle/>
          <a:p>
            <a:r>
              <a:rPr lang="es-ES" smtClean="0"/>
              <a:t>Luis Miguel Díaz Fernández</a:t>
            </a:r>
            <a:endParaRPr lang="es-ES"/>
          </a:p>
        </p:txBody>
      </p:sp>
      <p:sp>
        <p:nvSpPr>
          <p:cNvPr id="7" name="Marcador de número de diapositiva 6"/>
          <p:cNvSpPr>
            <a:spLocks noGrp="1"/>
          </p:cNvSpPr>
          <p:nvPr>
            <p:ph type="sldNum" sz="quarter" idx="12"/>
          </p:nvPr>
        </p:nvSpPr>
        <p:spPr/>
        <p:txBody>
          <a:bodyPr/>
          <a:lstStyle/>
          <a:p>
            <a:fld id="{F5F092EA-DF33-460B-909F-79906A1BEB83}" type="slidenum">
              <a:rPr lang="es-ES" smtClean="0"/>
              <a:t>‹Nº›</a:t>
            </a:fld>
            <a:endParaRPr lang="es-ES"/>
          </a:p>
        </p:txBody>
      </p:sp>
    </p:spTree>
    <p:extLst>
      <p:ext uri="{BB962C8B-B14F-4D97-AF65-F5344CB8AC3E}">
        <p14:creationId xmlns:p14="http://schemas.microsoft.com/office/powerpoint/2010/main" val="33397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3AB62-0460-462F-8CD6-6D2D4C3ABA3E}" type="datetime1">
              <a:rPr lang="es-ES" smtClean="0"/>
              <a:t>23/06/2016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Luis Miguel Díaz Fernández</a:t>
            </a:r>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092EA-DF33-460B-909F-79906A1BEB83}" type="slidenum">
              <a:rPr lang="es-ES" smtClean="0"/>
              <a:t>‹Nº›</a:t>
            </a:fld>
            <a:endParaRPr lang="es-ES"/>
          </a:p>
        </p:txBody>
      </p:sp>
    </p:spTree>
    <p:extLst>
      <p:ext uri="{BB962C8B-B14F-4D97-AF65-F5344CB8AC3E}">
        <p14:creationId xmlns:p14="http://schemas.microsoft.com/office/powerpoint/2010/main" val="3714061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3AB62-0460-462F-8CD6-6D2D4C3ABA3E}" type="datetime1">
              <a:rPr lang="es-ES" smtClean="0">
                <a:solidFill>
                  <a:prstClr val="black">
                    <a:tint val="75000"/>
                  </a:prstClr>
                </a:solidFill>
              </a:rPr>
              <a:pPr/>
              <a:t>23/06/2016</a:t>
            </a:fld>
            <a:endParaRPr lang="es-E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Luis Miguel Díaz Fernández</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092EA-DF33-460B-909F-79906A1BEB8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61544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jpg"/><Relationship Id="rId5" Type="http://schemas.openxmlformats.org/officeDocument/2006/relationships/image" Target="../media/image14.jpe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0.jpeg"/><Relationship Id="rId5" Type="http://schemas.openxmlformats.org/officeDocument/2006/relationships/image" Target="../media/image19.jp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9.jpe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37.jpeg"/><Relationship Id="rId4" Type="http://schemas.openxmlformats.org/officeDocument/2006/relationships/notesSlide" Target="../notesSlides/notesSlide18.xml"/><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0.png"/><Relationship Id="rId12"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0.jpeg"/><Relationship Id="rId11"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42.jpeg"/><Relationship Id="rId4" Type="http://schemas.openxmlformats.org/officeDocument/2006/relationships/notesSlide" Target="../notesSlides/notesSlide19.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5.jp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4.jpe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7.jp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6.jp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9.jp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8.jp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1.jp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0.jp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52.jp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1.png"/><Relationship Id="rId10" Type="http://schemas.openxmlformats.org/officeDocument/2006/relationships/image" Target="../media/image58.png"/><Relationship Id="rId4" Type="http://schemas.openxmlformats.org/officeDocument/2006/relationships/notesSlide" Target="../notesSlides/notesSlide27.xml"/><Relationship Id="rId9"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6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6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13.xml"/><Relationship Id="rId7" Type="http://schemas.openxmlformats.org/officeDocument/2006/relationships/image" Target="../media/image65.jp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64.jpe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30.xml"/><Relationship Id="rId9"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13.xml"/><Relationship Id="rId7" Type="http://schemas.openxmlformats.org/officeDocument/2006/relationships/image" Target="../media/image69.jpe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68.jpeg"/><Relationship Id="rId5" Type="http://schemas.openxmlformats.org/officeDocument/2006/relationships/image" Target="../media/image1.png"/><Relationship Id="rId4" Type="http://schemas.openxmlformats.org/officeDocument/2006/relationships/notesSlide" Target="../notesSlides/notesSlide31.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6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13.xml"/><Relationship Id="rId7" Type="http://schemas.openxmlformats.org/officeDocument/2006/relationships/image" Target="../media/image73.jpe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2.png"/><Relationship Id="rId5" Type="http://schemas.openxmlformats.org/officeDocument/2006/relationships/image" Target="../media/image1.png"/><Relationship Id="rId10" Type="http://schemas.openxmlformats.org/officeDocument/2006/relationships/image" Target="../media/image76.png"/><Relationship Id="rId4" Type="http://schemas.openxmlformats.org/officeDocument/2006/relationships/notesSlide" Target="../notesSlides/notesSlide34.xml"/><Relationship Id="rId9"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audio" Target="../media/media35.mp3"/><Relationship Id="rId7" Type="http://schemas.openxmlformats.org/officeDocument/2006/relationships/oleObject" Target="../embeddings/oleObject1.bin"/><Relationship Id="rId2" Type="http://schemas.microsoft.com/office/2007/relationships/media" Target="../media/media35.mp3"/><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image" Target="../media/image76.png"/><Relationship Id="rId5" Type="http://schemas.openxmlformats.org/officeDocument/2006/relationships/notesSlide" Target="../notesSlides/notesSlide35.xml"/><Relationship Id="rId10" Type="http://schemas.openxmlformats.org/officeDocument/2006/relationships/image" Target="../media/image78.wmf"/><Relationship Id="rId4" Type="http://schemas.openxmlformats.org/officeDocument/2006/relationships/slideLayout" Target="../slideLayouts/slideLayout13.xml"/><Relationship Id="rId9"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36.mp3"/><Relationship Id="rId7" Type="http://schemas.openxmlformats.org/officeDocument/2006/relationships/image" Target="../media/image79.wmf"/><Relationship Id="rId12" Type="http://schemas.openxmlformats.org/officeDocument/2006/relationships/image" Target="../media/image76.png"/><Relationship Id="rId2" Type="http://schemas.microsoft.com/office/2007/relationships/media" Target="../media/media36.mp3"/><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1.wmf"/><Relationship Id="rId5" Type="http://schemas.openxmlformats.org/officeDocument/2006/relationships/notesSlide" Target="../notesSlides/notesSlide36.xml"/><Relationship Id="rId10" Type="http://schemas.openxmlformats.org/officeDocument/2006/relationships/oleObject" Target="../embeddings/oleObject5.bin"/><Relationship Id="rId4" Type="http://schemas.openxmlformats.org/officeDocument/2006/relationships/slideLayout" Target="../slideLayouts/slideLayout13.xml"/><Relationship Id="rId9" Type="http://schemas.openxmlformats.org/officeDocument/2006/relationships/image" Target="../media/image80.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21982" y="883478"/>
            <a:ext cx="9144000" cy="2387600"/>
          </a:xfrm>
        </p:spPr>
        <p:txBody>
          <a:bodyPr>
            <a:normAutofit/>
          </a:bodyPr>
          <a:lstStyle/>
          <a:p>
            <a:pPr algn="r"/>
            <a:r>
              <a:rPr lang="es-ES_tradnl" sz="5400" b="1" dirty="0">
                <a:solidFill>
                  <a:schemeClr val="accent1">
                    <a:lumMod val="50000"/>
                  </a:schemeClr>
                </a:solidFill>
              </a:rPr>
              <a:t>Diseño e implementación de una estación meteorológica con Raspberry Pi</a:t>
            </a:r>
            <a:endParaRPr lang="es-ES" sz="5400" b="1" dirty="0">
              <a:solidFill>
                <a:schemeClr val="accent1">
                  <a:lumMod val="50000"/>
                </a:schemeClr>
              </a:solidFill>
            </a:endParaRPr>
          </a:p>
        </p:txBody>
      </p:sp>
      <p:sp>
        <p:nvSpPr>
          <p:cNvPr id="4" name="CuadroTexto 3"/>
          <p:cNvSpPr txBox="1"/>
          <p:nvPr/>
        </p:nvSpPr>
        <p:spPr>
          <a:xfrm>
            <a:off x="974635" y="5380672"/>
            <a:ext cx="2889340" cy="646331"/>
          </a:xfrm>
          <a:prstGeom prst="rect">
            <a:avLst/>
          </a:prstGeom>
          <a:noFill/>
        </p:spPr>
        <p:txBody>
          <a:bodyPr wrap="square" rtlCol="0">
            <a:spAutoFit/>
          </a:bodyPr>
          <a:lstStyle/>
          <a:p>
            <a:r>
              <a:rPr lang="es-ES" dirty="0" smtClean="0">
                <a:solidFill>
                  <a:schemeClr val="accent1">
                    <a:lumMod val="50000"/>
                  </a:schemeClr>
                </a:solidFill>
                <a:latin typeface="Arial" panose="020B0604020202020204" pitchFamily="34" charset="0"/>
                <a:cs typeface="Arial" panose="020B0604020202020204" pitchFamily="34" charset="0"/>
              </a:rPr>
              <a:t>Máster en Ingeniería de Telecomunicación </a:t>
            </a:r>
            <a:endParaRPr lang="es-ES" dirty="0">
              <a:solidFill>
                <a:schemeClr val="accent1">
                  <a:lumMod val="50000"/>
                </a:schemeClr>
              </a:solidFill>
              <a:latin typeface="Arial" panose="020B0604020202020204" pitchFamily="34" charset="0"/>
              <a:cs typeface="Arial" panose="020B0604020202020204" pitchFamily="34" charset="0"/>
            </a:endParaRPr>
          </a:p>
        </p:txBody>
      </p:sp>
      <p:pic>
        <p:nvPicPr>
          <p:cNvPr id="6" name="Imagen 5"/>
          <p:cNvPicPr/>
          <p:nvPr/>
        </p:nvPicPr>
        <p:blipFill>
          <a:blip r:embed="rId5">
            <a:extLst>
              <a:ext uri="{28A0092B-C50C-407E-A947-70E740481C1C}">
                <a14:useLocalDpi xmlns:a14="http://schemas.microsoft.com/office/drawing/2010/main" val="0"/>
              </a:ext>
            </a:extLst>
          </a:blip>
          <a:srcRect/>
          <a:stretch>
            <a:fillRect/>
          </a:stretch>
        </p:blipFill>
        <p:spPr bwMode="auto">
          <a:xfrm>
            <a:off x="8911066" y="4669104"/>
            <a:ext cx="2844165" cy="2069465"/>
          </a:xfrm>
          <a:prstGeom prst="rect">
            <a:avLst/>
          </a:prstGeom>
          <a:solidFill>
            <a:srgbClr val="FFFFFF"/>
          </a:solidFill>
          <a:ln>
            <a:noFill/>
          </a:ln>
        </p:spPr>
      </p:pic>
      <p:sp>
        <p:nvSpPr>
          <p:cNvPr id="5" name="CuadroTexto 4"/>
          <p:cNvSpPr txBox="1"/>
          <p:nvPr/>
        </p:nvSpPr>
        <p:spPr>
          <a:xfrm>
            <a:off x="6568225" y="3891319"/>
            <a:ext cx="4597757" cy="646331"/>
          </a:xfrm>
          <a:prstGeom prst="rect">
            <a:avLst/>
          </a:prstGeom>
          <a:noFill/>
        </p:spPr>
        <p:txBody>
          <a:bodyPr wrap="square" rtlCol="0">
            <a:spAutoFit/>
          </a:bodyPr>
          <a:lstStyle/>
          <a:p>
            <a:pPr algn="r"/>
            <a:r>
              <a:rPr lang="es-ES" dirty="0" smtClean="0">
                <a:solidFill>
                  <a:schemeClr val="accent1">
                    <a:lumMod val="50000"/>
                  </a:schemeClr>
                </a:solidFill>
                <a:latin typeface="Arial" panose="020B0604020202020204" pitchFamily="34" charset="0"/>
                <a:cs typeface="Arial" panose="020B0604020202020204" pitchFamily="34" charset="0"/>
              </a:rPr>
              <a:t>Autor: Alberto Tobajas </a:t>
            </a:r>
            <a:r>
              <a:rPr lang="es-ES" dirty="0" err="1" smtClean="0">
                <a:solidFill>
                  <a:schemeClr val="accent1">
                    <a:lumMod val="50000"/>
                  </a:schemeClr>
                </a:solidFill>
                <a:latin typeface="Arial" panose="020B0604020202020204" pitchFamily="34" charset="0"/>
                <a:cs typeface="Arial" panose="020B0604020202020204" pitchFamily="34" charset="0"/>
              </a:rPr>
              <a:t>Garcia</a:t>
            </a:r>
            <a:endParaRPr lang="es-ES" dirty="0" smtClean="0">
              <a:solidFill>
                <a:schemeClr val="accent1">
                  <a:lumMod val="50000"/>
                </a:schemeClr>
              </a:solidFill>
              <a:latin typeface="Arial" panose="020B0604020202020204" pitchFamily="34" charset="0"/>
              <a:cs typeface="Arial" panose="020B0604020202020204" pitchFamily="34" charset="0"/>
            </a:endParaRPr>
          </a:p>
          <a:p>
            <a:pPr algn="r"/>
            <a:r>
              <a:rPr lang="es-ES" dirty="0" smtClean="0">
                <a:solidFill>
                  <a:schemeClr val="accent1">
                    <a:lumMod val="50000"/>
                  </a:schemeClr>
                </a:solidFill>
                <a:latin typeface="Arial" panose="020B0604020202020204" pitchFamily="34" charset="0"/>
                <a:cs typeface="Arial" panose="020B0604020202020204" pitchFamily="34" charset="0"/>
              </a:rPr>
              <a:t>Consultor: Aleix López Antón</a:t>
            </a:r>
            <a:endParaRPr lang="es-ES" dirty="0">
              <a:solidFill>
                <a:schemeClr val="accent1">
                  <a:lumMod val="50000"/>
                </a:schemeClr>
              </a:solidFill>
              <a:latin typeface="Arial" panose="020B0604020202020204" pitchFamily="34" charset="0"/>
              <a:cs typeface="Arial" panose="020B0604020202020204" pitchFamily="34" charset="0"/>
            </a:endParaRPr>
          </a:p>
        </p:txBody>
      </p:sp>
      <p:pic>
        <p:nvPicPr>
          <p:cNvPr id="3"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2931" y="228600"/>
            <a:ext cx="609600" cy="609600"/>
          </a:xfrm>
          <a:prstGeom prst="rect">
            <a:avLst/>
          </a:prstGeom>
        </p:spPr>
      </p:pic>
    </p:spTree>
    <p:extLst>
      <p:ext uri="{BB962C8B-B14F-4D97-AF65-F5344CB8AC3E}">
        <p14:creationId xmlns:p14="http://schemas.microsoft.com/office/powerpoint/2010/main" val="3177033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10</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smtClean="0">
                <a:solidFill>
                  <a:schemeClr val="bg1"/>
                </a:solidFill>
              </a:rPr>
              <a:t>03</a:t>
            </a:r>
            <a:endParaRPr lang="es-ES_tradnl" altLang="en-US" sz="12500" dirty="0">
              <a:solidFill>
                <a:schemeClr val="bg1"/>
              </a:solidFill>
            </a:endParaRPr>
          </a:p>
        </p:txBody>
      </p:sp>
      <p:sp>
        <p:nvSpPr>
          <p:cNvPr id="3" name="CuadroTexto 2"/>
          <p:cNvSpPr txBox="1"/>
          <p:nvPr/>
        </p:nvSpPr>
        <p:spPr>
          <a:xfrm>
            <a:off x="1981200" y="2724150"/>
            <a:ext cx="4264856" cy="1200329"/>
          </a:xfrm>
          <a:prstGeom prst="rect">
            <a:avLst/>
          </a:prstGeom>
          <a:noFill/>
        </p:spPr>
        <p:txBody>
          <a:bodyPr wrap="square" rtlCol="0">
            <a:spAutoFit/>
          </a:bodyPr>
          <a:lstStyle/>
          <a:p>
            <a:r>
              <a:rPr lang="es-ES" sz="7200" dirty="0" smtClean="0">
                <a:solidFill>
                  <a:schemeClr val="bg1"/>
                </a:solidFill>
              </a:rPr>
              <a:t>Sensores</a:t>
            </a:r>
            <a:endParaRPr lang="es-ES" sz="7200" dirty="0">
              <a:solidFill>
                <a:schemeClr val="bg1"/>
              </a:solidFill>
            </a:endParaRPr>
          </a:p>
        </p:txBody>
      </p:sp>
      <p:pic>
        <p:nvPicPr>
          <p:cNvPr id="2"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2500" y="182563"/>
            <a:ext cx="609600" cy="609600"/>
          </a:xfrm>
          <a:prstGeom prst="rect">
            <a:avLst/>
          </a:prstGeom>
        </p:spPr>
      </p:pic>
    </p:spTree>
    <p:extLst>
      <p:ext uri="{BB962C8B-B14F-4D97-AF65-F5344CB8AC3E}">
        <p14:creationId xmlns:p14="http://schemas.microsoft.com/office/powerpoint/2010/main" val="1625638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Sensores</a:t>
            </a:r>
            <a:endParaRPr lang="es-ES" sz="6000" b="1" dirty="0">
              <a:solidFill>
                <a:schemeClr val="accent1">
                  <a:lumMod val="50000"/>
                </a:schemeClr>
              </a:solidFill>
              <a:latin typeface="+mn-lt"/>
              <a:ea typeface="+mn-ea"/>
              <a:cs typeface="+mn-cs"/>
            </a:endParaRPr>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2775089153"/>
              </p:ext>
            </p:extLst>
          </p:nvPr>
        </p:nvGraphicFramePr>
        <p:xfrm>
          <a:off x="638175" y="1317120"/>
          <a:ext cx="4724400" cy="3048000"/>
        </p:xfrm>
        <a:graphic>
          <a:graphicData uri="http://schemas.openxmlformats.org/drawingml/2006/table">
            <a:tbl>
              <a:tblPr firstRow="1" firstCol="1" bandRow="1">
                <a:tableStyleId>{5C22544A-7EE6-4342-B048-85BDC9FD1C3A}</a:tableStyleId>
              </a:tblPr>
              <a:tblGrid>
                <a:gridCol w="2362200"/>
                <a:gridCol w="2362200"/>
              </a:tblGrid>
              <a:tr h="200025">
                <a:tc>
                  <a:txBody>
                    <a:bodyPr/>
                    <a:lstStyle/>
                    <a:p>
                      <a:pPr marL="450215" algn="ctr">
                        <a:spcAft>
                          <a:spcPts val="0"/>
                        </a:spcAft>
                      </a:pPr>
                      <a:r>
                        <a:rPr lang="es-ES_tradnl" sz="1800" dirty="0">
                          <a:effectLst/>
                        </a:rPr>
                        <a:t>Parámetro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800">
                          <a:effectLst/>
                        </a:rPr>
                        <a:t>DHT22</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Alimentación</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a:effectLst/>
                        </a:rPr>
                        <a:t>3.3Vdc ≤ Vcc ≤ 6Vdc</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Señal de Salida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a:effectLst/>
                        </a:rPr>
                        <a:t>Digital</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Rango de medida Temperatura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a:effectLst/>
                        </a:rPr>
                        <a:t>De -40°C a 80 °C</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Precisión Temperatura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&lt;±0.5 °C</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Resolución Temperatura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0.1°C</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Rango de medida Humedad</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De 0 a 100% RH</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Precisión Humedad</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a:effectLst/>
                        </a:rPr>
                        <a:t>2% RH</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Resolución Humedad</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a:effectLst/>
                        </a:rPr>
                        <a:t>0.1%RH</a:t>
                      </a:r>
                      <a:endParaRPr lang="es-ES_tradnl" sz="180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Tiempo de respuesta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2s</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a:effectLst/>
                        </a:rPr>
                        <a:t>Tamaño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14 x 18 x </a:t>
                      </a:r>
                      <a:r>
                        <a:rPr lang="es-ES_tradnl" sz="1400" dirty="0" smtClean="0">
                          <a:effectLst/>
                        </a:rPr>
                        <a:t>5.5mm</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defTabSz="914400" rtl="0" eaLnBrk="1" latinLnBrk="0" hangingPunct="1">
                        <a:spcAft>
                          <a:spcPts val="0"/>
                        </a:spcAft>
                      </a:pPr>
                      <a:r>
                        <a:rPr lang="es-ES_tradnl" sz="1400" b="1" kern="1200" dirty="0" smtClean="0">
                          <a:solidFill>
                            <a:schemeClr val="lt1"/>
                          </a:solidFill>
                          <a:effectLst/>
                          <a:latin typeface="+mn-lt"/>
                          <a:ea typeface="+mn-ea"/>
                          <a:cs typeface="+mn-cs"/>
                        </a:rPr>
                        <a:t>Consumo</a:t>
                      </a:r>
                    </a:p>
                  </a:txBody>
                  <a:tcPr marL="44450" marR="44450" marT="0" marB="0" anchor="ctr"/>
                </a:tc>
                <a:tc>
                  <a:txBody>
                    <a:bodyPr/>
                    <a:lstStyle/>
                    <a:p>
                      <a:pPr marL="450215" algn="ctr">
                        <a:spcAft>
                          <a:spcPts val="0"/>
                        </a:spcAft>
                      </a:pPr>
                      <a:r>
                        <a:rPr lang="es-ES_tradnl" sz="1400" kern="1200" dirty="0" smtClean="0">
                          <a:solidFill>
                            <a:schemeClr val="dk1"/>
                          </a:solidFill>
                          <a:effectLst/>
                          <a:latin typeface="+mn-lt"/>
                          <a:ea typeface="+mn-ea"/>
                          <a:cs typeface="+mn-cs"/>
                        </a:rPr>
                        <a:t>2,5 </a:t>
                      </a:r>
                      <a:r>
                        <a:rPr lang="es-ES_tradnl" sz="1400" kern="1200" dirty="0" err="1" smtClean="0">
                          <a:solidFill>
                            <a:schemeClr val="dk1"/>
                          </a:solidFill>
                          <a:effectLst/>
                          <a:latin typeface="+mn-lt"/>
                          <a:ea typeface="+mn-ea"/>
                          <a:cs typeface="+mn-cs"/>
                        </a:rPr>
                        <a:t>mA</a:t>
                      </a:r>
                      <a:endParaRPr lang="es-ES_tradnl" sz="1400" kern="1200" dirty="0">
                        <a:solidFill>
                          <a:schemeClr val="dk1"/>
                        </a:solidFill>
                        <a:effectLst/>
                        <a:latin typeface="+mn-lt"/>
                        <a:ea typeface="+mn-ea"/>
                        <a:cs typeface="+mn-cs"/>
                      </a:endParaRPr>
                    </a:p>
                  </a:txBody>
                  <a:tcPr marL="44450" marR="44450" marT="0" marB="0" anchor="ctr"/>
                </a:tc>
              </a:tr>
            </a:tbl>
          </a:graphicData>
        </a:graphic>
      </p:graphicFrame>
      <p:sp>
        <p:nvSpPr>
          <p:cNvPr id="4" name="Marcador de número de diapositiva 3"/>
          <p:cNvSpPr>
            <a:spLocks noGrp="1"/>
          </p:cNvSpPr>
          <p:nvPr>
            <p:ph type="sldNum" sz="quarter" idx="12"/>
          </p:nvPr>
        </p:nvSpPr>
        <p:spPr/>
        <p:txBody>
          <a:bodyPr/>
          <a:lstStyle/>
          <a:p>
            <a:fld id="{F5F092EA-DF33-460B-909F-79906A1BEB83}" type="slidenum">
              <a:rPr lang="es-ES" smtClean="0"/>
              <a:t>11</a:t>
            </a:fld>
            <a:endParaRPr lang="es-ES"/>
          </a:p>
        </p:txBody>
      </p:sp>
      <p:sp>
        <p:nvSpPr>
          <p:cNvPr id="7" name="Rectángulo 6"/>
          <p:cNvSpPr/>
          <p:nvPr/>
        </p:nvSpPr>
        <p:spPr>
          <a:xfrm>
            <a:off x="838200" y="819433"/>
            <a:ext cx="4416915" cy="461665"/>
          </a:xfrm>
          <a:prstGeom prst="rect">
            <a:avLst/>
          </a:prstGeom>
        </p:spPr>
        <p:txBody>
          <a:bodyPr wrap="none">
            <a:spAutoFit/>
          </a:bodyPr>
          <a:lstStyle/>
          <a:p>
            <a:r>
              <a:rPr lang="es-ES" sz="2400" b="1" dirty="0" smtClean="0">
                <a:solidFill>
                  <a:schemeClr val="accent1">
                    <a:lumMod val="75000"/>
                  </a:schemeClr>
                </a:solidFill>
              </a:rPr>
              <a:t>DHT-22: Temperatura y humedad</a:t>
            </a:r>
            <a:endParaRPr lang="es-ES" sz="2400" b="1" dirty="0">
              <a:solidFill>
                <a:schemeClr val="accent1">
                  <a:lumMod val="75000"/>
                </a:schemeClr>
              </a:solidFill>
            </a:endParaRPr>
          </a:p>
        </p:txBody>
      </p:sp>
      <p:pic>
        <p:nvPicPr>
          <p:cNvPr id="9" name="8 Imagen" descr="http://mlm-s1-p.mlstatic.com/sensor-de-temperatura-digital-dht22-para-arduino-993901-MLM20437141395_102015-O.jpg"/>
          <p:cNvPicPr/>
          <p:nvPr/>
        </p:nvPicPr>
        <p:blipFill>
          <a:blip r:embed="rId5">
            <a:extLst>
              <a:ext uri="{28A0092B-C50C-407E-A947-70E740481C1C}">
                <a14:useLocalDpi xmlns:a14="http://schemas.microsoft.com/office/drawing/2010/main" val="0"/>
              </a:ext>
            </a:extLst>
          </a:blip>
          <a:srcRect/>
          <a:stretch>
            <a:fillRect/>
          </a:stretch>
        </p:blipFill>
        <p:spPr bwMode="auto">
          <a:xfrm>
            <a:off x="1114425" y="4424347"/>
            <a:ext cx="2706301" cy="2243154"/>
          </a:xfrm>
          <a:prstGeom prst="rect">
            <a:avLst/>
          </a:prstGeom>
          <a:noFill/>
          <a:ln>
            <a:noFill/>
          </a:ln>
        </p:spPr>
      </p:pic>
      <p:graphicFrame>
        <p:nvGraphicFramePr>
          <p:cNvPr id="12" name="9 Marcador de contenido"/>
          <p:cNvGraphicFramePr>
            <a:graphicFrameLocks/>
          </p:cNvGraphicFramePr>
          <p:nvPr>
            <p:extLst>
              <p:ext uri="{D42A27DB-BD31-4B8C-83A1-F6EECF244321}">
                <p14:modId xmlns:p14="http://schemas.microsoft.com/office/powerpoint/2010/main" val="730313689"/>
              </p:ext>
            </p:extLst>
          </p:nvPr>
        </p:nvGraphicFramePr>
        <p:xfrm>
          <a:off x="6632795" y="1342753"/>
          <a:ext cx="4724400" cy="1767840"/>
        </p:xfrm>
        <a:graphic>
          <a:graphicData uri="http://schemas.openxmlformats.org/drawingml/2006/table">
            <a:tbl>
              <a:tblPr firstRow="1" firstCol="1" bandRow="1">
                <a:tableStyleId>{5C22544A-7EE6-4342-B048-85BDC9FD1C3A}</a:tableStyleId>
              </a:tblPr>
              <a:tblGrid>
                <a:gridCol w="2362200"/>
                <a:gridCol w="2362200"/>
              </a:tblGrid>
              <a:tr h="200025">
                <a:tc>
                  <a:txBody>
                    <a:bodyPr/>
                    <a:lstStyle/>
                    <a:p>
                      <a:pPr marL="450215" algn="ctr">
                        <a:spcAft>
                          <a:spcPts val="0"/>
                        </a:spcAft>
                      </a:pPr>
                      <a:r>
                        <a:rPr lang="es-ES_tradnl" sz="1800" dirty="0">
                          <a:effectLst/>
                        </a:rPr>
                        <a:t>Parámetro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800" dirty="0" smtClean="0">
                          <a:effectLst/>
                        </a:rPr>
                        <a:t>BMP180</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a:effectLst/>
                        </a:rPr>
                        <a:t>Alimentación</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1,8 </a:t>
                      </a:r>
                      <a:r>
                        <a:rPr lang="es-ES_tradnl" sz="1400" dirty="0" err="1" smtClean="0">
                          <a:effectLst/>
                        </a:rPr>
                        <a:t>Vdc</a:t>
                      </a:r>
                      <a:r>
                        <a:rPr lang="es-ES_tradnl" sz="1400" dirty="0" smtClean="0">
                          <a:effectLst/>
                        </a:rPr>
                        <a:t> </a:t>
                      </a:r>
                      <a:r>
                        <a:rPr lang="es-ES_tradnl" sz="1400" dirty="0">
                          <a:effectLst/>
                        </a:rPr>
                        <a:t>≤ </a:t>
                      </a:r>
                      <a:r>
                        <a:rPr lang="es-ES_tradnl" sz="1400" dirty="0" err="1">
                          <a:effectLst/>
                        </a:rPr>
                        <a:t>Vcc</a:t>
                      </a:r>
                      <a:r>
                        <a:rPr lang="es-ES_tradnl" sz="1400" dirty="0">
                          <a:effectLst/>
                        </a:rPr>
                        <a:t> ≤ </a:t>
                      </a:r>
                      <a:r>
                        <a:rPr lang="es-ES_tradnl" sz="1400" dirty="0" smtClean="0">
                          <a:effectLst/>
                        </a:rPr>
                        <a:t>3,6 </a:t>
                      </a:r>
                      <a:r>
                        <a:rPr lang="es-ES_tradnl" sz="1400" dirty="0" err="1" smtClean="0">
                          <a:effectLst/>
                        </a:rPr>
                        <a:t>Vdc</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a:effectLst/>
                        </a:rPr>
                        <a:t>Señal de Salida</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Digital (Bus I2C)</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a:effectLst/>
                        </a:rPr>
                        <a:t>Rango de medida </a:t>
                      </a:r>
                      <a:r>
                        <a:rPr lang="es-ES_tradnl" sz="1400" dirty="0" smtClean="0">
                          <a:effectLst/>
                        </a:rPr>
                        <a:t>Presión</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a:effectLst/>
                        </a:rPr>
                        <a:t>De </a:t>
                      </a:r>
                      <a:r>
                        <a:rPr lang="es-ES_tradnl" sz="1400" dirty="0" smtClean="0">
                          <a:effectLst/>
                        </a:rPr>
                        <a:t>300  a 1100 </a:t>
                      </a:r>
                      <a:r>
                        <a:rPr lang="es-ES_tradnl" sz="1400" dirty="0" err="1" smtClean="0">
                          <a:effectLst/>
                        </a:rPr>
                        <a:t>hPa</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a:effectLst/>
                        </a:rPr>
                        <a:t>Precisión Temperatura</a:t>
                      </a:r>
                      <a:endParaRPr lang="es-ES_tradnl" sz="180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0,02 </a:t>
                      </a:r>
                      <a:r>
                        <a:rPr lang="es-ES_tradnl" sz="1400" dirty="0" err="1" smtClean="0">
                          <a:effectLst/>
                        </a:rPr>
                        <a:t>hPa</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smtClean="0">
                          <a:effectLst/>
                        </a:rPr>
                        <a:t>Consumo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0,03 </a:t>
                      </a:r>
                      <a:r>
                        <a:rPr lang="es-ES_tradnl" sz="1400" dirty="0" err="1" smtClean="0">
                          <a:effectLst/>
                        </a:rPr>
                        <a:t>mA</a:t>
                      </a:r>
                      <a:endParaRPr lang="es-ES_tradnl" sz="1800" dirty="0">
                        <a:effectLst/>
                        <a:latin typeface="Arial"/>
                        <a:ea typeface="Times New Roman"/>
                        <a:cs typeface="Times New Roman"/>
                      </a:endParaRPr>
                    </a:p>
                  </a:txBody>
                  <a:tcPr marL="44450" marR="44450" marT="0" marB="0" anchor="ctr"/>
                </a:tc>
              </a:tr>
              <a:tr h="43050">
                <a:tc>
                  <a:txBody>
                    <a:bodyPr/>
                    <a:lstStyle/>
                    <a:p>
                      <a:pPr marL="450215" algn="ctr">
                        <a:spcAft>
                          <a:spcPts val="0"/>
                        </a:spcAft>
                      </a:pPr>
                      <a:r>
                        <a:rPr lang="es-ES_tradnl" sz="1400" dirty="0">
                          <a:effectLst/>
                        </a:rPr>
                        <a:t>Tamaño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16.5 </a:t>
                      </a:r>
                      <a:r>
                        <a:rPr lang="es-ES_tradnl" sz="1400" dirty="0">
                          <a:effectLst/>
                        </a:rPr>
                        <a:t>x </a:t>
                      </a:r>
                      <a:r>
                        <a:rPr lang="es-ES_tradnl" sz="1400" dirty="0" smtClean="0">
                          <a:effectLst/>
                        </a:rPr>
                        <a:t>16.5mm</a:t>
                      </a:r>
                      <a:endParaRPr lang="es-ES_tradnl" sz="1800" dirty="0">
                        <a:effectLst/>
                        <a:latin typeface="Arial"/>
                        <a:ea typeface="Times New Roman"/>
                        <a:cs typeface="Times New Roman"/>
                      </a:endParaRPr>
                    </a:p>
                  </a:txBody>
                  <a:tcPr marL="44450" marR="44450" marT="0" marB="0" anchor="ctr"/>
                </a:tc>
              </a:tr>
            </a:tbl>
          </a:graphicData>
        </a:graphic>
      </p:graphicFrame>
      <p:pic>
        <p:nvPicPr>
          <p:cNvPr id="13" name="12 Imagen" descr="Acc-160-Bmp180-Digital-presion-barometrica-Sensor-Board-modulo-compatible-con"/>
          <p:cNvPicPr/>
          <p:nvPr/>
        </p:nvPicPr>
        <p:blipFill rotWithShape="1">
          <a:blip r:embed="rId6">
            <a:extLst>
              <a:ext uri="{28A0092B-C50C-407E-A947-70E740481C1C}">
                <a14:useLocalDpi xmlns:a14="http://schemas.microsoft.com/office/drawing/2010/main" val="0"/>
              </a:ext>
            </a:extLst>
          </a:blip>
          <a:srcRect l="6280" t="4831" r="15459" b="5314"/>
          <a:stretch/>
        </p:blipFill>
        <p:spPr bwMode="auto">
          <a:xfrm>
            <a:off x="7592060" y="4562476"/>
            <a:ext cx="1637030" cy="1685925"/>
          </a:xfrm>
          <a:prstGeom prst="rect">
            <a:avLst/>
          </a:prstGeom>
          <a:noFill/>
          <a:ln>
            <a:noFill/>
          </a:ln>
          <a:extLst>
            <a:ext uri="{53640926-AAD7-44D8-BBD7-CCE9431645EC}">
              <a14:shadowObscured xmlns:a14="http://schemas.microsoft.com/office/drawing/2010/main"/>
            </a:ext>
          </a:extLst>
        </p:spPr>
      </p:pic>
      <p:pic>
        <p:nvPicPr>
          <p:cNvPr id="14" name="13 Imagen" descr="Acc-160-Bmp180-Digital-presion-barometrica-Sensor-Board-modulo-compatible-con"/>
          <p:cNvPicPr/>
          <p:nvPr/>
        </p:nvPicPr>
        <p:blipFill rotWithShape="1">
          <a:blip r:embed="rId7">
            <a:extLst>
              <a:ext uri="{28A0092B-C50C-407E-A947-70E740481C1C}">
                <a14:useLocalDpi xmlns:a14="http://schemas.microsoft.com/office/drawing/2010/main" val="0"/>
              </a:ext>
            </a:extLst>
          </a:blip>
          <a:srcRect l="3666" t="14333" r="4334" b="9667"/>
          <a:stretch/>
        </p:blipFill>
        <p:spPr bwMode="auto">
          <a:xfrm>
            <a:off x="9275445" y="4562476"/>
            <a:ext cx="1735455" cy="1695449"/>
          </a:xfrm>
          <a:prstGeom prst="rect">
            <a:avLst/>
          </a:prstGeom>
          <a:noFill/>
          <a:ln>
            <a:noFill/>
          </a:ln>
          <a:extLst>
            <a:ext uri="{53640926-AAD7-44D8-BBD7-CCE9431645EC}">
              <a14:shadowObscured xmlns:a14="http://schemas.microsoft.com/office/drawing/2010/main"/>
            </a:ext>
          </a:extLst>
        </p:spPr>
      </p:pic>
      <p:sp>
        <p:nvSpPr>
          <p:cNvPr id="15" name="Rectángulo 6"/>
          <p:cNvSpPr/>
          <p:nvPr/>
        </p:nvSpPr>
        <p:spPr>
          <a:xfrm>
            <a:off x="6979091" y="818042"/>
            <a:ext cx="4031809" cy="461665"/>
          </a:xfrm>
          <a:prstGeom prst="rect">
            <a:avLst/>
          </a:prstGeom>
        </p:spPr>
        <p:txBody>
          <a:bodyPr wrap="none">
            <a:spAutoFit/>
          </a:bodyPr>
          <a:lstStyle/>
          <a:p>
            <a:r>
              <a:rPr lang="es-ES" sz="2400" b="1" dirty="0" smtClean="0">
                <a:solidFill>
                  <a:schemeClr val="accent1">
                    <a:lumMod val="75000"/>
                  </a:schemeClr>
                </a:solidFill>
              </a:rPr>
              <a:t>BMP-180: Presión atmosférica</a:t>
            </a:r>
            <a:endParaRPr lang="es-ES" sz="2400" b="1" dirty="0">
              <a:solidFill>
                <a:schemeClr val="accent1">
                  <a:lumMod val="75000"/>
                </a:schemeClr>
              </a:solidFill>
            </a:endParaRPr>
          </a:p>
        </p:txBody>
      </p:sp>
      <p:pic>
        <p:nvPicPr>
          <p:cNvPr id="3"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9500" y="132242"/>
            <a:ext cx="609600" cy="609600"/>
          </a:xfrm>
          <a:prstGeom prst="rect">
            <a:avLst/>
          </a:prstGeom>
        </p:spPr>
      </p:pic>
    </p:spTree>
    <p:extLst>
      <p:ext uri="{BB962C8B-B14F-4D97-AF65-F5344CB8AC3E}">
        <p14:creationId xmlns:p14="http://schemas.microsoft.com/office/powerpoint/2010/main" val="1968984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Sensores</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12</a:t>
            </a:fld>
            <a:endParaRPr lang="es-ES"/>
          </a:p>
        </p:txBody>
      </p:sp>
      <p:sp>
        <p:nvSpPr>
          <p:cNvPr id="7" name="Rectángulo 6"/>
          <p:cNvSpPr/>
          <p:nvPr/>
        </p:nvSpPr>
        <p:spPr>
          <a:xfrm>
            <a:off x="1508352" y="819433"/>
            <a:ext cx="1887568" cy="461665"/>
          </a:xfrm>
          <a:prstGeom prst="rect">
            <a:avLst/>
          </a:prstGeom>
        </p:spPr>
        <p:txBody>
          <a:bodyPr wrap="none">
            <a:spAutoFit/>
          </a:bodyPr>
          <a:lstStyle/>
          <a:p>
            <a:r>
              <a:rPr lang="es-ES" sz="2400" b="1" dirty="0" smtClean="0">
                <a:solidFill>
                  <a:schemeClr val="accent1">
                    <a:lumMod val="75000"/>
                  </a:schemeClr>
                </a:solidFill>
              </a:rPr>
              <a:t>Anemómetro</a:t>
            </a:r>
            <a:endParaRPr lang="es-ES" sz="2400" b="1" dirty="0">
              <a:solidFill>
                <a:schemeClr val="accent1">
                  <a:lumMod val="75000"/>
                </a:schemeClr>
              </a:solidFill>
            </a:endParaRPr>
          </a:p>
        </p:txBody>
      </p:sp>
      <p:sp>
        <p:nvSpPr>
          <p:cNvPr id="15" name="Rectángulo 6"/>
          <p:cNvSpPr/>
          <p:nvPr/>
        </p:nvSpPr>
        <p:spPr>
          <a:xfrm>
            <a:off x="8526223" y="818041"/>
            <a:ext cx="992516" cy="461665"/>
          </a:xfrm>
          <a:prstGeom prst="rect">
            <a:avLst/>
          </a:prstGeom>
        </p:spPr>
        <p:txBody>
          <a:bodyPr wrap="none">
            <a:spAutoFit/>
          </a:bodyPr>
          <a:lstStyle/>
          <a:p>
            <a:r>
              <a:rPr lang="es-ES" sz="2400" b="1" dirty="0" smtClean="0">
                <a:solidFill>
                  <a:schemeClr val="accent1">
                    <a:lumMod val="75000"/>
                  </a:schemeClr>
                </a:solidFill>
              </a:rPr>
              <a:t>Veleta</a:t>
            </a:r>
            <a:endParaRPr lang="es-ES" sz="2400" b="1" dirty="0">
              <a:solidFill>
                <a:schemeClr val="accent1">
                  <a:lumMod val="75000"/>
                </a:schemeClr>
              </a:solidFill>
            </a:endParaRPr>
          </a:p>
        </p:txBody>
      </p:sp>
      <p:pic>
        <p:nvPicPr>
          <p:cNvPr id="16" name="15 Imagen" descr="http://tienda.bricogeek.com/2274-thickbox_default/estacion-meteorologica-con-masti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36" y="1406991"/>
            <a:ext cx="2257425" cy="2257425"/>
          </a:xfrm>
          <a:prstGeom prst="rect">
            <a:avLst/>
          </a:prstGeom>
          <a:noFill/>
          <a:ln>
            <a:noFill/>
          </a:ln>
        </p:spPr>
      </p:pic>
      <p:pic>
        <p:nvPicPr>
          <p:cNvPr id="17" name="0 Imagen"/>
          <p:cNvPicPr/>
          <p:nvPr/>
        </p:nvPicPr>
        <p:blipFill rotWithShape="1">
          <a:blip r:embed="rId6">
            <a:extLst>
              <a:ext uri="{28A0092B-C50C-407E-A947-70E740481C1C}">
                <a14:useLocalDpi xmlns:a14="http://schemas.microsoft.com/office/drawing/2010/main" val="0"/>
              </a:ext>
            </a:extLst>
          </a:blip>
          <a:srcRect l="10059" t="5882" r="14592" b="23529"/>
          <a:stretch/>
        </p:blipFill>
        <p:spPr bwMode="auto">
          <a:xfrm>
            <a:off x="544115" y="3770540"/>
            <a:ext cx="4218553" cy="2805146"/>
          </a:xfrm>
          <a:prstGeom prst="rect">
            <a:avLst/>
          </a:prstGeom>
          <a:ln>
            <a:noFill/>
          </a:ln>
          <a:extLst>
            <a:ext uri="{53640926-AAD7-44D8-BBD7-CCE9431645EC}">
              <a14:shadowObscured xmlns:a14="http://schemas.microsoft.com/office/drawing/2010/main"/>
            </a:ext>
          </a:extLst>
        </p:spPr>
      </p:pic>
      <p:sp>
        <p:nvSpPr>
          <p:cNvPr id="11" name="10 CuadroTexto"/>
          <p:cNvSpPr txBox="1"/>
          <p:nvPr/>
        </p:nvSpPr>
        <p:spPr>
          <a:xfrm>
            <a:off x="2653392" y="1584769"/>
            <a:ext cx="3053443" cy="1754326"/>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Sensor analógico.</a:t>
            </a:r>
          </a:p>
          <a:p>
            <a:pPr marL="285750" indent="-285750">
              <a:buFont typeface="Arial" panose="020B0604020202020204" pitchFamily="34" charset="0"/>
              <a:buChar char="•"/>
            </a:pPr>
            <a:r>
              <a:rPr lang="es-ES_tradnl" dirty="0" smtClean="0"/>
              <a:t>Pasivo.</a:t>
            </a:r>
          </a:p>
          <a:p>
            <a:pPr marL="285750" indent="-285750">
              <a:buFont typeface="Arial" panose="020B0604020202020204" pitchFamily="34" charset="0"/>
              <a:buChar char="•"/>
            </a:pPr>
            <a:r>
              <a:rPr lang="es-ES_tradnl" dirty="0" smtClean="0"/>
              <a:t>Basado en el efecto Hall.</a:t>
            </a:r>
          </a:p>
          <a:p>
            <a:pPr marL="285750" indent="-285750">
              <a:buFont typeface="Arial" panose="020B0604020202020204" pitchFamily="34" charset="0"/>
              <a:buChar char="•"/>
            </a:pPr>
            <a:r>
              <a:rPr lang="es-ES_tradnl" dirty="0" smtClean="0"/>
              <a:t>Modelable a un interruptor.</a:t>
            </a:r>
          </a:p>
          <a:p>
            <a:pPr marL="285750" indent="-285750">
              <a:buFont typeface="Arial" panose="020B0604020202020204" pitchFamily="34" charset="0"/>
              <a:buChar char="•"/>
            </a:pPr>
            <a:r>
              <a:rPr lang="es-ES_tradnl" dirty="0" smtClean="0"/>
              <a:t>Cada pulso 2,4 Km/h</a:t>
            </a:r>
          </a:p>
        </p:txBody>
      </p:sp>
      <p:pic>
        <p:nvPicPr>
          <p:cNvPr id="18" name="17 Imagen" descr="Weather Meter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8349" y="1333220"/>
            <a:ext cx="2257425" cy="2257424"/>
          </a:xfrm>
          <a:prstGeom prst="rect">
            <a:avLst/>
          </a:prstGeom>
          <a:noFill/>
          <a:ln>
            <a:noFill/>
          </a:ln>
        </p:spPr>
      </p:pic>
      <p:sp>
        <p:nvSpPr>
          <p:cNvPr id="19" name="18 CuadroTexto"/>
          <p:cNvSpPr txBox="1"/>
          <p:nvPr/>
        </p:nvSpPr>
        <p:spPr>
          <a:xfrm>
            <a:off x="8319407" y="1524898"/>
            <a:ext cx="3780064" cy="1754326"/>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Sensor analógico.</a:t>
            </a:r>
          </a:p>
          <a:p>
            <a:pPr marL="285750" indent="-285750">
              <a:buFont typeface="Arial" panose="020B0604020202020204" pitchFamily="34" charset="0"/>
              <a:buChar char="•"/>
            </a:pPr>
            <a:r>
              <a:rPr lang="es-ES_tradnl" dirty="0" smtClean="0"/>
              <a:t>Pasivo.</a:t>
            </a:r>
          </a:p>
          <a:p>
            <a:pPr marL="285750" indent="-285750">
              <a:buFont typeface="Arial" panose="020B0604020202020204" pitchFamily="34" charset="0"/>
              <a:buChar char="•"/>
            </a:pPr>
            <a:r>
              <a:rPr lang="es-ES_tradnl" dirty="0" smtClean="0"/>
              <a:t>Basado una resistencia variable.</a:t>
            </a:r>
          </a:p>
          <a:p>
            <a:pPr marL="285750" indent="-285750">
              <a:buFont typeface="Arial" panose="020B0604020202020204" pitchFamily="34" charset="0"/>
              <a:buChar char="•"/>
            </a:pPr>
            <a:r>
              <a:rPr lang="es-ES_tradnl" dirty="0" smtClean="0"/>
              <a:t>Valor de tensión nos da la dirección del viento.</a:t>
            </a:r>
          </a:p>
        </p:txBody>
      </p:sp>
      <p:pic>
        <p:nvPicPr>
          <p:cNvPr id="20" name="19 Imagen"/>
          <p:cNvPicPr/>
          <p:nvPr/>
        </p:nvPicPr>
        <p:blipFill rotWithShape="1">
          <a:blip r:embed="rId8"/>
          <a:srcRect l="50988" t="30945" r="34545" b="38111"/>
          <a:stretch/>
        </p:blipFill>
        <p:spPr bwMode="auto">
          <a:xfrm>
            <a:off x="6082393" y="3770540"/>
            <a:ext cx="2443830" cy="2687410"/>
          </a:xfrm>
          <a:prstGeom prst="rect">
            <a:avLst/>
          </a:prstGeom>
          <a:ln>
            <a:noFill/>
          </a:ln>
          <a:extLst>
            <a:ext uri="{53640926-AAD7-44D8-BBD7-CCE9431645EC}">
              <a14:shadowObscured xmlns:a14="http://schemas.microsoft.com/office/drawing/2010/main"/>
            </a:ext>
          </a:extLst>
        </p:spPr>
      </p:pic>
      <p:pic>
        <p:nvPicPr>
          <p:cNvPr id="25" name="0 Imagen"/>
          <p:cNvPicPr/>
          <p:nvPr/>
        </p:nvPicPr>
        <p:blipFill rotWithShape="1">
          <a:blip r:embed="rId9">
            <a:extLst>
              <a:ext uri="{28A0092B-C50C-407E-A947-70E740481C1C}">
                <a14:useLocalDpi xmlns:a14="http://schemas.microsoft.com/office/drawing/2010/main" val="0"/>
              </a:ext>
            </a:extLst>
          </a:blip>
          <a:srcRect l="34058" t="28076" r="34026" b="34353"/>
          <a:stretch/>
        </p:blipFill>
        <p:spPr bwMode="auto">
          <a:xfrm>
            <a:off x="8806193" y="4067375"/>
            <a:ext cx="2657897" cy="2099581"/>
          </a:xfrm>
          <a:prstGeom prst="rect">
            <a:avLst/>
          </a:prstGeom>
          <a:ln>
            <a:noFill/>
          </a:ln>
          <a:extLst>
            <a:ext uri="{53640926-AAD7-44D8-BBD7-CCE9431645EC}">
              <a14:shadowObscured xmlns:a14="http://schemas.microsoft.com/office/drawing/2010/main"/>
            </a:ext>
          </a:extLst>
        </p:spPr>
      </p:pic>
      <p:pic>
        <p:nvPicPr>
          <p:cNvPr id="3"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4090" y="194736"/>
            <a:ext cx="609600" cy="609600"/>
          </a:xfrm>
          <a:prstGeom prst="rect">
            <a:avLst/>
          </a:prstGeom>
        </p:spPr>
      </p:pic>
    </p:spTree>
    <p:extLst>
      <p:ext uri="{BB962C8B-B14F-4D97-AF65-F5344CB8AC3E}">
        <p14:creationId xmlns:p14="http://schemas.microsoft.com/office/powerpoint/2010/main" val="3061391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0 Imagen"/>
          <p:cNvPicPr/>
          <p:nvPr/>
        </p:nvPicPr>
        <p:blipFill rotWithShape="1">
          <a:blip r:embed="rId5">
            <a:extLst>
              <a:ext uri="{28A0092B-C50C-407E-A947-70E740481C1C}">
                <a14:useLocalDpi xmlns:a14="http://schemas.microsoft.com/office/drawing/2010/main" val="0"/>
              </a:ext>
            </a:extLst>
          </a:blip>
          <a:srcRect l="8294" r="13885"/>
          <a:stretch/>
        </p:blipFill>
        <p:spPr bwMode="auto">
          <a:xfrm>
            <a:off x="193221" y="3678470"/>
            <a:ext cx="3728039" cy="3141245"/>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Sensores</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13</a:t>
            </a:fld>
            <a:endParaRPr lang="es-ES"/>
          </a:p>
        </p:txBody>
      </p:sp>
      <p:sp>
        <p:nvSpPr>
          <p:cNvPr id="7" name="Rectángulo 6"/>
          <p:cNvSpPr/>
          <p:nvPr/>
        </p:nvSpPr>
        <p:spPr>
          <a:xfrm>
            <a:off x="976988" y="819433"/>
            <a:ext cx="1756122" cy="461665"/>
          </a:xfrm>
          <a:prstGeom prst="rect">
            <a:avLst/>
          </a:prstGeom>
        </p:spPr>
        <p:txBody>
          <a:bodyPr wrap="none">
            <a:spAutoFit/>
          </a:bodyPr>
          <a:lstStyle/>
          <a:p>
            <a:r>
              <a:rPr lang="es-ES" sz="2400" b="1" dirty="0" smtClean="0">
                <a:solidFill>
                  <a:schemeClr val="accent1">
                    <a:lumMod val="75000"/>
                  </a:schemeClr>
                </a:solidFill>
              </a:rPr>
              <a:t>Pluviómetro</a:t>
            </a:r>
            <a:endParaRPr lang="es-ES" sz="2400" b="1" dirty="0">
              <a:solidFill>
                <a:schemeClr val="accent1">
                  <a:lumMod val="75000"/>
                </a:schemeClr>
              </a:solidFill>
            </a:endParaRPr>
          </a:p>
        </p:txBody>
      </p:sp>
      <p:sp>
        <p:nvSpPr>
          <p:cNvPr id="15" name="Rectángulo 6"/>
          <p:cNvSpPr/>
          <p:nvPr/>
        </p:nvSpPr>
        <p:spPr>
          <a:xfrm>
            <a:off x="8319407" y="827820"/>
            <a:ext cx="681597" cy="461665"/>
          </a:xfrm>
          <a:prstGeom prst="rect">
            <a:avLst/>
          </a:prstGeom>
        </p:spPr>
        <p:txBody>
          <a:bodyPr wrap="none">
            <a:spAutoFit/>
          </a:bodyPr>
          <a:lstStyle/>
          <a:p>
            <a:r>
              <a:rPr lang="es-ES" sz="2400" b="1" dirty="0" smtClean="0">
                <a:solidFill>
                  <a:schemeClr val="accent1">
                    <a:lumMod val="75000"/>
                  </a:schemeClr>
                </a:solidFill>
              </a:rPr>
              <a:t>LDR</a:t>
            </a:r>
            <a:endParaRPr lang="es-ES" sz="2400" b="1" dirty="0">
              <a:solidFill>
                <a:schemeClr val="accent1">
                  <a:lumMod val="75000"/>
                </a:schemeClr>
              </a:solidFill>
            </a:endParaRPr>
          </a:p>
        </p:txBody>
      </p:sp>
      <p:sp>
        <p:nvSpPr>
          <p:cNvPr id="11" name="10 CuadroTexto"/>
          <p:cNvSpPr txBox="1"/>
          <p:nvPr/>
        </p:nvSpPr>
        <p:spPr>
          <a:xfrm>
            <a:off x="2653390" y="1132173"/>
            <a:ext cx="3053443" cy="2585323"/>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Sensor analógico.</a:t>
            </a:r>
          </a:p>
          <a:p>
            <a:pPr marL="285750" indent="-285750">
              <a:buFont typeface="Arial" panose="020B0604020202020204" pitchFamily="34" charset="0"/>
              <a:buChar char="•"/>
            </a:pPr>
            <a:r>
              <a:rPr lang="es-ES_tradnl" dirty="0" smtClean="0"/>
              <a:t>Pasivo.</a:t>
            </a:r>
          </a:p>
          <a:p>
            <a:pPr marL="285750" indent="-285750">
              <a:buFont typeface="Arial" panose="020B0604020202020204" pitchFamily="34" charset="0"/>
              <a:buChar char="•"/>
            </a:pPr>
            <a:r>
              <a:rPr lang="es-ES_tradnl" dirty="0" smtClean="0"/>
              <a:t>Basado en electromecánico basado en un embudo para dirigir la precipitación a una balanza.</a:t>
            </a:r>
          </a:p>
          <a:p>
            <a:pPr marL="285750" indent="-285750">
              <a:buFont typeface="Arial" panose="020B0604020202020204" pitchFamily="34" charset="0"/>
              <a:buChar char="•"/>
            </a:pPr>
            <a:r>
              <a:rPr lang="es-ES_tradnl" dirty="0" smtClean="0"/>
              <a:t>Modelable a un interruptor.</a:t>
            </a:r>
          </a:p>
          <a:p>
            <a:pPr marL="285750" indent="-285750">
              <a:buFont typeface="Arial" panose="020B0604020202020204" pitchFamily="34" charset="0"/>
              <a:buChar char="•"/>
            </a:pPr>
            <a:r>
              <a:rPr lang="es-ES_tradnl" dirty="0" smtClean="0"/>
              <a:t>Cada pulso 0,2794 mm</a:t>
            </a:r>
          </a:p>
        </p:txBody>
      </p:sp>
      <p:sp>
        <p:nvSpPr>
          <p:cNvPr id="19" name="18 CuadroTexto"/>
          <p:cNvSpPr txBox="1"/>
          <p:nvPr/>
        </p:nvSpPr>
        <p:spPr>
          <a:xfrm>
            <a:off x="8319407" y="1289485"/>
            <a:ext cx="3780064" cy="2031325"/>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Sensor analógico.</a:t>
            </a:r>
          </a:p>
          <a:p>
            <a:pPr marL="285750" indent="-285750">
              <a:buFont typeface="Arial" panose="020B0604020202020204" pitchFamily="34" charset="0"/>
              <a:buChar char="•"/>
            </a:pPr>
            <a:r>
              <a:rPr lang="es-ES_tradnl" dirty="0" smtClean="0"/>
              <a:t>Pasivo.</a:t>
            </a:r>
          </a:p>
          <a:p>
            <a:pPr marL="285750" indent="-285750">
              <a:buFont typeface="Arial" panose="020B0604020202020204" pitchFamily="34" charset="0"/>
              <a:buChar char="•"/>
            </a:pPr>
            <a:r>
              <a:rPr lang="es-ES_tradnl" dirty="0" smtClean="0"/>
              <a:t>Basado una resistencia variable.</a:t>
            </a:r>
          </a:p>
          <a:p>
            <a:pPr marL="285750" indent="-285750">
              <a:buFont typeface="Arial" panose="020B0604020202020204" pitchFamily="34" charset="0"/>
              <a:buChar char="•"/>
            </a:pPr>
            <a:r>
              <a:rPr lang="es-ES_tradnl" dirty="0" smtClean="0"/>
              <a:t>Cuanto mayor luminosidad menor resistencia.</a:t>
            </a:r>
          </a:p>
          <a:p>
            <a:pPr marL="285750" indent="-285750">
              <a:buFont typeface="Arial" panose="020B0604020202020204" pitchFamily="34" charset="0"/>
              <a:buChar char="•"/>
            </a:pPr>
            <a:endParaRPr lang="es-ES_tradnl" dirty="0" smtClean="0"/>
          </a:p>
        </p:txBody>
      </p:sp>
      <p:pic>
        <p:nvPicPr>
          <p:cNvPr id="14" name="13 Imagen" descr="http://tienda.bricogeek.com/2276-thickbox_default/estacion-meteorologica-con-mastil.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587" y="1237244"/>
            <a:ext cx="2371725" cy="2371725"/>
          </a:xfrm>
          <a:prstGeom prst="rect">
            <a:avLst/>
          </a:prstGeom>
          <a:noFill/>
          <a:ln>
            <a:noFill/>
          </a:ln>
        </p:spPr>
      </p:pic>
      <p:pic>
        <p:nvPicPr>
          <p:cNvPr id="24" name="0 Imagen"/>
          <p:cNvPicPr/>
          <p:nvPr/>
        </p:nvPicPr>
        <p:blipFill rotWithShape="1">
          <a:blip r:embed="rId7">
            <a:extLst>
              <a:ext uri="{28A0092B-C50C-407E-A947-70E740481C1C}">
                <a14:useLocalDpi xmlns:a14="http://schemas.microsoft.com/office/drawing/2010/main" val="0"/>
              </a:ext>
            </a:extLst>
          </a:blip>
          <a:srcRect l="35469" t="23530" r="45826" b="42823"/>
          <a:stretch/>
        </p:blipFill>
        <p:spPr bwMode="auto">
          <a:xfrm>
            <a:off x="4180111" y="4349614"/>
            <a:ext cx="1333500" cy="1798955"/>
          </a:xfrm>
          <a:prstGeom prst="rect">
            <a:avLst/>
          </a:prstGeom>
          <a:ln>
            <a:noFill/>
          </a:ln>
          <a:extLst>
            <a:ext uri="{53640926-AAD7-44D8-BBD7-CCE9431645EC}">
              <a14:shadowObscured xmlns:a14="http://schemas.microsoft.com/office/drawing/2010/main"/>
            </a:ext>
          </a:extLst>
        </p:spPr>
      </p:pic>
      <p:pic>
        <p:nvPicPr>
          <p:cNvPr id="25" name="24 Imagen" descr="http://cdn.shopify.com/s/files/1/0672/9409/products/ldr_large_large_404ef181-2db8-42e1-ac3d-1e370603240c_1024x1024.jpg?v=1429039924"/>
          <p:cNvPicPr/>
          <p:nvPr/>
        </p:nvPicPr>
        <p:blipFill rotWithShape="1">
          <a:blip r:embed="rId8" cstate="print">
            <a:extLst>
              <a:ext uri="{28A0092B-C50C-407E-A947-70E740481C1C}">
                <a14:useLocalDpi xmlns:a14="http://schemas.microsoft.com/office/drawing/2010/main" val="0"/>
              </a:ext>
            </a:extLst>
          </a:blip>
          <a:srcRect t="18518" b="27337"/>
          <a:stretch/>
        </p:blipFill>
        <p:spPr bwMode="auto">
          <a:xfrm>
            <a:off x="5997811" y="1760484"/>
            <a:ext cx="2128520" cy="1152525"/>
          </a:xfrm>
          <a:prstGeom prst="rect">
            <a:avLst/>
          </a:prstGeom>
          <a:noFill/>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3692601572"/>
              </p:ext>
            </p:extLst>
          </p:nvPr>
        </p:nvGraphicFramePr>
        <p:xfrm>
          <a:off x="6904265" y="3717496"/>
          <a:ext cx="4724400" cy="1127760"/>
        </p:xfrm>
        <a:graphic>
          <a:graphicData uri="http://schemas.openxmlformats.org/drawingml/2006/table">
            <a:tbl>
              <a:tblPr firstRow="1" firstCol="1" bandRow="1">
                <a:tableStyleId>{5C22544A-7EE6-4342-B048-85BDC9FD1C3A}</a:tableStyleId>
              </a:tblPr>
              <a:tblGrid>
                <a:gridCol w="2362200"/>
                <a:gridCol w="2362200"/>
              </a:tblGrid>
              <a:tr h="200025">
                <a:tc>
                  <a:txBody>
                    <a:bodyPr/>
                    <a:lstStyle/>
                    <a:p>
                      <a:pPr marL="450215" algn="ctr">
                        <a:spcAft>
                          <a:spcPts val="0"/>
                        </a:spcAft>
                      </a:pPr>
                      <a:r>
                        <a:rPr lang="es-ES_tradnl" sz="1800" dirty="0">
                          <a:effectLst/>
                        </a:rPr>
                        <a:t>Parámetro</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800" dirty="0" smtClean="0">
                          <a:effectLst/>
                        </a:rPr>
                        <a:t>LDR</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err="1" smtClean="0">
                          <a:effectLst/>
                        </a:rPr>
                        <a:t>Dark</a:t>
                      </a:r>
                      <a:r>
                        <a:rPr lang="es-ES_tradnl" sz="1400" dirty="0" smtClean="0">
                          <a:effectLst/>
                        </a:rPr>
                        <a:t> </a:t>
                      </a:r>
                      <a:r>
                        <a:rPr lang="es-ES_tradnl" sz="1400" dirty="0" err="1" smtClean="0">
                          <a:effectLst/>
                        </a:rPr>
                        <a:t>Resistance</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0,5 M</a:t>
                      </a:r>
                      <a:r>
                        <a:rPr lang="el-GR" sz="1400" dirty="0" smtClean="0">
                          <a:effectLst/>
                        </a:rPr>
                        <a:t>Ω</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defTabSz="914400" rtl="0" eaLnBrk="1" latinLnBrk="0" hangingPunct="1">
                        <a:spcAft>
                          <a:spcPts val="0"/>
                        </a:spcAft>
                      </a:pPr>
                      <a:r>
                        <a:rPr lang="es-ES_tradnl" sz="1400" b="1" kern="1200" dirty="0" smtClean="0">
                          <a:solidFill>
                            <a:schemeClr val="lt1"/>
                          </a:solidFill>
                          <a:effectLst/>
                          <a:latin typeface="+mn-lt"/>
                          <a:ea typeface="+mn-ea"/>
                          <a:cs typeface="+mn-cs"/>
                        </a:rPr>
                        <a:t>Light </a:t>
                      </a:r>
                      <a:r>
                        <a:rPr lang="es-ES_tradnl" sz="1400" b="1" kern="1200" dirty="0" err="1" smtClean="0">
                          <a:solidFill>
                            <a:schemeClr val="lt1"/>
                          </a:solidFill>
                          <a:effectLst/>
                          <a:latin typeface="+mn-lt"/>
                          <a:ea typeface="+mn-ea"/>
                          <a:cs typeface="+mn-cs"/>
                        </a:rPr>
                        <a:t>Resistance</a:t>
                      </a:r>
                      <a:endParaRPr lang="es-ES_tradnl" sz="1400" b="1" kern="1200" dirty="0">
                        <a:solidFill>
                          <a:schemeClr val="lt1"/>
                        </a:solidFill>
                        <a:effectLst/>
                        <a:latin typeface="+mn-lt"/>
                        <a:ea typeface="+mn-ea"/>
                        <a:cs typeface="+mn-cs"/>
                      </a:endParaRPr>
                    </a:p>
                  </a:txBody>
                  <a:tcPr marL="44450" marR="44450" marT="0" marB="0" anchor="ctr"/>
                </a:tc>
                <a:tc>
                  <a:txBody>
                    <a:bodyPr/>
                    <a:lstStyle/>
                    <a:p>
                      <a:pPr marL="450215" algn="ctr">
                        <a:spcAft>
                          <a:spcPts val="0"/>
                        </a:spcAft>
                      </a:pPr>
                      <a:r>
                        <a:rPr lang="pt-BR" sz="1400" dirty="0" smtClean="0">
                          <a:effectLst/>
                        </a:rPr>
                        <a:t>de 4 a 10 KΩ</a:t>
                      </a:r>
                      <a:endParaRPr lang="es-ES_tradnl" sz="1800" dirty="0">
                        <a:effectLst/>
                        <a:latin typeface="Arial"/>
                        <a:ea typeface="Times New Roman"/>
                        <a:cs typeface="Times New Roman"/>
                      </a:endParaRPr>
                    </a:p>
                  </a:txBody>
                  <a:tcPr marL="44450" marR="44450" marT="0" marB="0" anchor="ctr"/>
                </a:tc>
              </a:tr>
              <a:tr h="200025">
                <a:tc>
                  <a:txBody>
                    <a:bodyPr/>
                    <a:lstStyle/>
                    <a:p>
                      <a:pPr marL="450215" algn="ctr">
                        <a:spcAft>
                          <a:spcPts val="0"/>
                        </a:spcAft>
                      </a:pPr>
                      <a:r>
                        <a:rPr lang="es-ES_tradnl" sz="1400" dirty="0" smtClean="0">
                          <a:effectLst/>
                        </a:rPr>
                        <a:t>Temperatura de funcionamiento </a:t>
                      </a:r>
                      <a:endParaRPr lang="es-ES_tradnl" sz="1800" dirty="0">
                        <a:effectLst/>
                        <a:latin typeface="Arial"/>
                        <a:ea typeface="Times New Roman"/>
                        <a:cs typeface="Times New Roman"/>
                      </a:endParaRPr>
                    </a:p>
                  </a:txBody>
                  <a:tcPr marL="44450" marR="44450" marT="0" marB="0" anchor="ctr"/>
                </a:tc>
                <a:tc>
                  <a:txBody>
                    <a:bodyPr/>
                    <a:lstStyle/>
                    <a:p>
                      <a:pPr marL="450215" algn="ctr">
                        <a:spcAft>
                          <a:spcPts val="0"/>
                        </a:spcAft>
                      </a:pPr>
                      <a:r>
                        <a:rPr lang="es-ES_tradnl" sz="1400" dirty="0" smtClean="0">
                          <a:effectLst/>
                        </a:rPr>
                        <a:t>-30ºC a +70ºC</a:t>
                      </a:r>
                      <a:endParaRPr lang="es-ES_tradnl" sz="1800" dirty="0">
                        <a:effectLst/>
                        <a:latin typeface="Arial"/>
                        <a:ea typeface="Times New Roman"/>
                        <a:cs typeface="Times New Roman"/>
                      </a:endParaRPr>
                    </a:p>
                  </a:txBody>
                  <a:tcPr marL="44450" marR="44450" marT="0" marB="0" anchor="ctr"/>
                </a:tc>
              </a:tr>
            </a:tbl>
          </a:graphicData>
        </a:graphic>
      </p:graphicFrame>
      <p:pic>
        <p:nvPicPr>
          <p:cNvPr id="27" name="26 Imagen" descr="http://platea.pntic.mec.es/~lmarti2/circuitos/celsolar/ldr_archivos/image003.jpg"/>
          <p:cNvPicPr/>
          <p:nvPr/>
        </p:nvPicPr>
        <p:blipFill>
          <a:blip r:embed="rId9">
            <a:extLst>
              <a:ext uri="{28A0092B-C50C-407E-A947-70E740481C1C}">
                <a14:useLocalDpi xmlns:a14="http://schemas.microsoft.com/office/drawing/2010/main" val="0"/>
              </a:ext>
            </a:extLst>
          </a:blip>
          <a:srcRect/>
          <a:stretch>
            <a:fillRect/>
          </a:stretch>
        </p:blipFill>
        <p:spPr bwMode="auto">
          <a:xfrm>
            <a:off x="8319407" y="4955719"/>
            <a:ext cx="1890031" cy="1649185"/>
          </a:xfrm>
          <a:prstGeom prst="rect">
            <a:avLst/>
          </a:prstGeom>
          <a:noFill/>
          <a:ln>
            <a:noFill/>
          </a:ln>
        </p:spPr>
      </p:pic>
      <p:pic>
        <p:nvPicPr>
          <p:cNvPr id="6"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01400" y="-12700"/>
            <a:ext cx="609600" cy="609600"/>
          </a:xfrm>
          <a:prstGeom prst="rect">
            <a:avLst/>
          </a:prstGeom>
        </p:spPr>
      </p:pic>
    </p:spTree>
    <p:extLst>
      <p:ext uri="{BB962C8B-B14F-4D97-AF65-F5344CB8AC3E}">
        <p14:creationId xmlns:p14="http://schemas.microsoft.com/office/powerpoint/2010/main" val="3628002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14</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smtClean="0">
                <a:solidFill>
                  <a:schemeClr val="bg1"/>
                </a:solidFill>
              </a:rPr>
              <a:t>04</a:t>
            </a:r>
            <a:endParaRPr lang="es-ES_tradnl" altLang="en-US" sz="12500" dirty="0">
              <a:solidFill>
                <a:schemeClr val="bg1"/>
              </a:solidFill>
            </a:endParaRPr>
          </a:p>
        </p:txBody>
      </p:sp>
      <p:sp>
        <p:nvSpPr>
          <p:cNvPr id="3" name="CuadroTexto 2"/>
          <p:cNvSpPr txBox="1"/>
          <p:nvPr/>
        </p:nvSpPr>
        <p:spPr>
          <a:xfrm>
            <a:off x="1981199" y="2653812"/>
            <a:ext cx="9104143" cy="1200329"/>
          </a:xfrm>
          <a:prstGeom prst="rect">
            <a:avLst/>
          </a:prstGeom>
          <a:noFill/>
        </p:spPr>
        <p:txBody>
          <a:bodyPr wrap="square" rtlCol="0">
            <a:spAutoFit/>
          </a:bodyPr>
          <a:lstStyle/>
          <a:p>
            <a:r>
              <a:rPr lang="es-ES" sz="7200" dirty="0" smtClean="0">
                <a:solidFill>
                  <a:schemeClr val="bg1"/>
                </a:solidFill>
              </a:rPr>
              <a:t>Diseño electrónico</a:t>
            </a:r>
            <a:endParaRPr lang="es-ES" sz="7200" dirty="0">
              <a:solidFill>
                <a:schemeClr val="bg1"/>
              </a:solidFill>
            </a:endParaRPr>
          </a:p>
        </p:txBody>
      </p:sp>
      <p:pic>
        <p:nvPicPr>
          <p:cNvPr id="2"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3900" y="292100"/>
            <a:ext cx="609600" cy="609600"/>
          </a:xfrm>
          <a:prstGeom prst="rect">
            <a:avLst/>
          </a:prstGeom>
        </p:spPr>
      </p:pic>
    </p:spTree>
    <p:extLst>
      <p:ext uri="{BB962C8B-B14F-4D97-AF65-F5344CB8AC3E}">
        <p14:creationId xmlns:p14="http://schemas.microsoft.com/office/powerpoint/2010/main" val="694172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15</a:t>
            </a:fld>
            <a:endParaRPr lang="es-ES"/>
          </a:p>
        </p:txBody>
      </p:sp>
      <p:sp>
        <p:nvSpPr>
          <p:cNvPr id="7" name="Rectángulo 6"/>
          <p:cNvSpPr/>
          <p:nvPr/>
        </p:nvSpPr>
        <p:spPr>
          <a:xfrm>
            <a:off x="976988" y="819433"/>
            <a:ext cx="4582280" cy="461665"/>
          </a:xfrm>
          <a:prstGeom prst="rect">
            <a:avLst/>
          </a:prstGeom>
        </p:spPr>
        <p:txBody>
          <a:bodyPr wrap="none">
            <a:spAutoFit/>
          </a:bodyPr>
          <a:lstStyle/>
          <a:p>
            <a:r>
              <a:rPr lang="es-ES" sz="2400" b="1" dirty="0" smtClean="0">
                <a:solidFill>
                  <a:schemeClr val="accent1">
                    <a:lumMod val="75000"/>
                  </a:schemeClr>
                </a:solidFill>
              </a:rPr>
              <a:t>Etapa de PSU (</a:t>
            </a:r>
            <a:r>
              <a:rPr lang="es-ES" sz="2400" b="1" dirty="0" err="1" smtClean="0">
                <a:solidFill>
                  <a:schemeClr val="accent1">
                    <a:lumMod val="75000"/>
                  </a:schemeClr>
                </a:solidFill>
              </a:rPr>
              <a:t>Power</a:t>
            </a:r>
            <a:r>
              <a:rPr lang="es-ES" sz="2400" b="1" dirty="0" smtClean="0">
                <a:solidFill>
                  <a:schemeClr val="accent1">
                    <a:lumMod val="75000"/>
                  </a:schemeClr>
                </a:solidFill>
              </a:rPr>
              <a:t> </a:t>
            </a:r>
            <a:r>
              <a:rPr lang="es-ES" sz="2400" b="1" dirty="0" err="1" smtClean="0">
                <a:solidFill>
                  <a:schemeClr val="accent1">
                    <a:lumMod val="75000"/>
                  </a:schemeClr>
                </a:solidFill>
              </a:rPr>
              <a:t>Supply</a:t>
            </a:r>
            <a:r>
              <a:rPr lang="es-ES" sz="2400" b="1" dirty="0" smtClean="0">
                <a:solidFill>
                  <a:schemeClr val="accent1">
                    <a:lumMod val="75000"/>
                  </a:schemeClr>
                </a:solidFill>
              </a:rPr>
              <a:t> </a:t>
            </a:r>
            <a:r>
              <a:rPr lang="es-ES" sz="2400" b="1" dirty="0" err="1" smtClean="0">
                <a:solidFill>
                  <a:schemeClr val="accent1">
                    <a:lumMod val="75000"/>
                  </a:schemeClr>
                </a:solidFill>
              </a:rPr>
              <a:t>Unit</a:t>
            </a:r>
            <a:r>
              <a:rPr lang="es-ES" sz="2400" b="1" dirty="0" smtClean="0">
                <a:solidFill>
                  <a:schemeClr val="accent1">
                    <a:lumMod val="75000"/>
                  </a:schemeClr>
                </a:solidFill>
              </a:rPr>
              <a:t>):</a:t>
            </a:r>
            <a:endParaRPr lang="es-ES" sz="2400" b="1" dirty="0">
              <a:solidFill>
                <a:schemeClr val="accent1">
                  <a:lumMod val="75000"/>
                </a:schemeClr>
              </a:solidFill>
            </a:endParaRPr>
          </a:p>
        </p:txBody>
      </p:sp>
      <p:pic>
        <p:nvPicPr>
          <p:cNvPr id="16" name="0 Imagen"/>
          <p:cNvPicPr/>
          <p:nvPr/>
        </p:nvPicPr>
        <p:blipFill rotWithShape="1">
          <a:blip r:embed="rId5" cstate="print">
            <a:extLst>
              <a:ext uri="{28A0092B-C50C-407E-A947-70E740481C1C}">
                <a14:useLocalDpi xmlns:a14="http://schemas.microsoft.com/office/drawing/2010/main" val="0"/>
              </a:ext>
            </a:extLst>
          </a:blip>
          <a:srcRect b="8955"/>
          <a:stretch/>
        </p:blipFill>
        <p:spPr bwMode="auto">
          <a:xfrm>
            <a:off x="1533003" y="1382214"/>
            <a:ext cx="7007817" cy="3106240"/>
          </a:xfrm>
          <a:prstGeom prst="rect">
            <a:avLst/>
          </a:prstGeom>
          <a:ln>
            <a:noFill/>
          </a:ln>
          <a:extLst>
            <a:ext uri="{53640926-AAD7-44D8-BBD7-CCE9431645EC}">
              <a14:shadowObscured xmlns:a14="http://schemas.microsoft.com/office/drawing/2010/main"/>
            </a:ext>
          </a:extLst>
        </p:spPr>
      </p:pic>
      <p:pic>
        <p:nvPicPr>
          <p:cNvPr id="17" name="16 Imagen" descr="https://lh3.googleusercontent.com/-Pd2tiknQzy4/VeCBCtGYUtI/AAAAAAAAEmI/p_A8FjySNH8/h240/Lm7805.gif"/>
          <p:cNvPicPr/>
          <p:nvPr/>
        </p:nvPicPr>
        <p:blipFill>
          <a:blip r:embed="rId6">
            <a:extLst>
              <a:ext uri="{28A0092B-C50C-407E-A947-70E740481C1C}">
                <a14:useLocalDpi xmlns:a14="http://schemas.microsoft.com/office/drawing/2010/main" val="0"/>
              </a:ext>
            </a:extLst>
          </a:blip>
          <a:srcRect/>
          <a:stretch>
            <a:fillRect/>
          </a:stretch>
        </p:blipFill>
        <p:spPr bwMode="auto">
          <a:xfrm>
            <a:off x="249021" y="4506681"/>
            <a:ext cx="2560259" cy="1926771"/>
          </a:xfrm>
          <a:prstGeom prst="rect">
            <a:avLst/>
          </a:prstGeom>
          <a:noFill/>
          <a:ln>
            <a:noFill/>
          </a:ln>
        </p:spPr>
      </p:pic>
      <p:pic>
        <p:nvPicPr>
          <p:cNvPr id="18" name="17 Imagen"/>
          <p:cNvPicPr/>
          <p:nvPr/>
        </p:nvPicPr>
        <p:blipFill rotWithShape="1">
          <a:blip r:embed="rId7"/>
          <a:srcRect l="44646" t="35762" r="28355" b="31125"/>
          <a:stretch/>
        </p:blipFill>
        <p:spPr bwMode="auto">
          <a:xfrm>
            <a:off x="6155871" y="4808759"/>
            <a:ext cx="2384949" cy="1716541"/>
          </a:xfrm>
          <a:prstGeom prst="rect">
            <a:avLst/>
          </a:prstGeom>
          <a:ln>
            <a:noFill/>
          </a:ln>
          <a:extLst>
            <a:ext uri="{53640926-AAD7-44D8-BBD7-CCE9431645EC}">
              <a14:shadowObscured xmlns:a14="http://schemas.microsoft.com/office/drawing/2010/main"/>
            </a:ext>
          </a:extLst>
        </p:spPr>
      </p:pic>
      <p:sp>
        <p:nvSpPr>
          <p:cNvPr id="20" name="19 Rectángulo redondeado"/>
          <p:cNvSpPr/>
          <p:nvPr/>
        </p:nvSpPr>
        <p:spPr>
          <a:xfrm>
            <a:off x="8711161" y="1575389"/>
            <a:ext cx="2000382" cy="4983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Alimentación Raspberry Pi</a:t>
            </a:r>
            <a:endParaRPr lang="es-ES_tradnl" dirty="0"/>
          </a:p>
        </p:txBody>
      </p:sp>
      <p:sp>
        <p:nvSpPr>
          <p:cNvPr id="21" name="20 Rectángulo redondeado"/>
          <p:cNvSpPr/>
          <p:nvPr/>
        </p:nvSpPr>
        <p:spPr>
          <a:xfrm>
            <a:off x="8711161" y="3178311"/>
            <a:ext cx="2000382" cy="5282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Alimentación Sensores</a:t>
            </a:r>
            <a:endParaRPr lang="es-ES_tradnl" dirty="0"/>
          </a:p>
        </p:txBody>
      </p:sp>
      <p:sp>
        <p:nvSpPr>
          <p:cNvPr id="23" name="22 CuadroTexto"/>
          <p:cNvSpPr txBox="1"/>
          <p:nvPr/>
        </p:nvSpPr>
        <p:spPr>
          <a:xfrm>
            <a:off x="2931744" y="4946242"/>
            <a:ext cx="3053443" cy="1015663"/>
          </a:xfrm>
          <a:prstGeom prst="rect">
            <a:avLst/>
          </a:prstGeom>
          <a:noFill/>
          <a:ln>
            <a:solidFill>
              <a:schemeClr val="tx1"/>
            </a:solidFill>
          </a:ln>
        </p:spPr>
        <p:txBody>
          <a:bodyPr wrap="square" rtlCol="0">
            <a:spAutoFit/>
          </a:bodyPr>
          <a:lstStyle/>
          <a:p>
            <a:r>
              <a:rPr lang="es-ES_tradnl" sz="1200" b="1" u="sng" dirty="0" smtClean="0"/>
              <a:t>Características principales:</a:t>
            </a:r>
          </a:p>
          <a:p>
            <a:pPr marL="285750" indent="-285750">
              <a:buFont typeface="Arial" panose="020B0604020202020204" pitchFamily="34" charset="0"/>
              <a:buChar char="•"/>
            </a:pPr>
            <a:r>
              <a:rPr lang="es-ES_tradnl" sz="1200" dirty="0" smtClean="0"/>
              <a:t>Regula </a:t>
            </a:r>
            <a:r>
              <a:rPr lang="es-ES_tradnl" sz="1200" dirty="0"/>
              <a:t>voltaje positivo de 5V a 1A de </a:t>
            </a:r>
            <a:r>
              <a:rPr lang="es-ES_tradnl" sz="1200" dirty="0" smtClean="0"/>
              <a:t>corriente.</a:t>
            </a:r>
          </a:p>
          <a:p>
            <a:pPr marL="285750" indent="-285750">
              <a:buFont typeface="Arial" panose="020B0604020202020204" pitchFamily="34" charset="0"/>
              <a:buChar char="•"/>
            </a:pPr>
            <a:r>
              <a:rPr lang="es-ES_tradnl" sz="1200" dirty="0" smtClean="0"/>
              <a:t>Rango de tensión de entrada  entre 7 </a:t>
            </a:r>
            <a:r>
              <a:rPr lang="es-ES_tradnl" sz="1200" dirty="0"/>
              <a:t>y 25 </a:t>
            </a:r>
            <a:r>
              <a:rPr lang="es-ES_tradnl" sz="1200" dirty="0" smtClean="0"/>
              <a:t>V.</a:t>
            </a:r>
          </a:p>
        </p:txBody>
      </p:sp>
      <p:sp>
        <p:nvSpPr>
          <p:cNvPr id="26" name="25 CuadroTexto"/>
          <p:cNvSpPr txBox="1"/>
          <p:nvPr/>
        </p:nvSpPr>
        <p:spPr>
          <a:xfrm>
            <a:off x="8540820" y="5054567"/>
            <a:ext cx="3053443" cy="1015663"/>
          </a:xfrm>
          <a:prstGeom prst="rect">
            <a:avLst/>
          </a:prstGeom>
          <a:noFill/>
          <a:ln>
            <a:solidFill>
              <a:schemeClr val="tx1"/>
            </a:solidFill>
          </a:ln>
        </p:spPr>
        <p:txBody>
          <a:bodyPr wrap="square" rtlCol="0">
            <a:spAutoFit/>
          </a:bodyPr>
          <a:lstStyle/>
          <a:p>
            <a:r>
              <a:rPr lang="es-ES_tradnl" sz="1200" b="1" u="sng" dirty="0" smtClean="0"/>
              <a:t>Características principales:</a:t>
            </a:r>
          </a:p>
          <a:p>
            <a:pPr marL="285750" indent="-285750">
              <a:buFont typeface="Arial" panose="020B0604020202020204" pitchFamily="34" charset="0"/>
              <a:buChar char="•"/>
            </a:pPr>
            <a:r>
              <a:rPr lang="es-ES_tradnl" sz="1200" dirty="0" smtClean="0"/>
              <a:t>Regula </a:t>
            </a:r>
            <a:r>
              <a:rPr lang="es-ES_tradnl" sz="1200" dirty="0"/>
              <a:t>voltaje positivo de </a:t>
            </a:r>
            <a:r>
              <a:rPr lang="es-ES_tradnl" sz="1200" dirty="0" smtClean="0"/>
              <a:t>3,3V </a:t>
            </a:r>
            <a:r>
              <a:rPr lang="es-ES_tradnl" sz="1200" dirty="0"/>
              <a:t>a </a:t>
            </a:r>
            <a:r>
              <a:rPr lang="es-ES_tradnl" sz="1200" dirty="0" smtClean="0"/>
              <a:t>800 </a:t>
            </a:r>
            <a:r>
              <a:rPr lang="es-ES_tradnl" sz="1200" dirty="0" err="1" smtClean="0"/>
              <a:t>mA</a:t>
            </a:r>
            <a:r>
              <a:rPr lang="es-ES_tradnl" sz="1200" dirty="0" smtClean="0"/>
              <a:t> </a:t>
            </a:r>
            <a:r>
              <a:rPr lang="es-ES_tradnl" sz="1200" dirty="0"/>
              <a:t>de </a:t>
            </a:r>
            <a:r>
              <a:rPr lang="es-ES_tradnl" sz="1200" dirty="0" smtClean="0"/>
              <a:t>corriente.</a:t>
            </a:r>
          </a:p>
          <a:p>
            <a:pPr marL="285750" indent="-285750">
              <a:buFont typeface="Arial" panose="020B0604020202020204" pitchFamily="34" charset="0"/>
              <a:buChar char="•"/>
            </a:pPr>
            <a:r>
              <a:rPr lang="es-ES_tradnl" sz="1200" dirty="0" smtClean="0"/>
              <a:t>Rango de tensión de entrada  entre 5,3 </a:t>
            </a:r>
            <a:r>
              <a:rPr lang="es-ES_tradnl" sz="1200" dirty="0"/>
              <a:t>y </a:t>
            </a:r>
            <a:r>
              <a:rPr lang="es-ES_tradnl" sz="1200" dirty="0" smtClean="0"/>
              <a:t>20 </a:t>
            </a:r>
            <a:r>
              <a:rPr lang="es-ES_tradnl" sz="1200" dirty="0"/>
              <a:t>V</a:t>
            </a:r>
            <a:endParaRPr lang="es-ES_tradnl" sz="1200" dirty="0" smtClean="0"/>
          </a:p>
        </p:txBody>
      </p:sp>
      <p:pic>
        <p:nvPicPr>
          <p:cNvPr id="3"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9463" y="134381"/>
            <a:ext cx="609600" cy="609600"/>
          </a:xfrm>
          <a:prstGeom prst="rect">
            <a:avLst/>
          </a:prstGeom>
        </p:spPr>
      </p:pic>
    </p:spTree>
    <p:extLst>
      <p:ext uri="{BB962C8B-B14F-4D97-AF65-F5344CB8AC3E}">
        <p14:creationId xmlns:p14="http://schemas.microsoft.com/office/powerpoint/2010/main" val="2893007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69" fill="hold"/>
                                        <p:tgtEl>
                                          <p:spTgt spid="3"/>
                                        </p:tgtEl>
                                      </p:cBhvr>
                                    </p:cmd>
                                  </p:childTnLst>
                                </p:cTn>
                              </p:par>
                            </p:childTnLst>
                          </p:cTn>
                        </p:par>
                      </p:childTnLst>
                    </p:cTn>
                  </p:par>
                </p:childTnLst>
              </p:cTn>
              <p:nextCondLst>
                <p:cond evt="onClick" delay="0">
                  <p:tgtEl>
                    <p:spTgt spid="3"/>
                  </p:tgtEl>
                </p:cond>
              </p:nextCondLst>
            </p:seq>
            <p:audio>
              <p:cMediaNode vol="98113">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16</a:t>
            </a:fld>
            <a:endParaRPr lang="es-ES"/>
          </a:p>
        </p:txBody>
      </p:sp>
      <p:sp>
        <p:nvSpPr>
          <p:cNvPr id="7" name="Rectángulo 6"/>
          <p:cNvSpPr/>
          <p:nvPr/>
        </p:nvSpPr>
        <p:spPr>
          <a:xfrm>
            <a:off x="976988" y="819433"/>
            <a:ext cx="4092723" cy="461665"/>
          </a:xfrm>
          <a:prstGeom prst="rect">
            <a:avLst/>
          </a:prstGeom>
        </p:spPr>
        <p:txBody>
          <a:bodyPr wrap="none">
            <a:spAutoFit/>
          </a:bodyPr>
          <a:lstStyle/>
          <a:p>
            <a:r>
              <a:rPr lang="es-ES" sz="2400" b="1" dirty="0" smtClean="0">
                <a:solidFill>
                  <a:schemeClr val="accent1">
                    <a:lumMod val="75000"/>
                  </a:schemeClr>
                </a:solidFill>
              </a:rPr>
              <a:t>Conexión de sensores digitales</a:t>
            </a:r>
            <a:endParaRPr lang="es-ES" sz="2400" b="1" dirty="0">
              <a:solidFill>
                <a:schemeClr val="accent1">
                  <a:lumMod val="75000"/>
                </a:schemeClr>
              </a:solidFill>
            </a:endParaRPr>
          </a:p>
        </p:txBody>
      </p:sp>
      <p:sp>
        <p:nvSpPr>
          <p:cNvPr id="20" name="19 Rectángulo redondeado"/>
          <p:cNvSpPr/>
          <p:nvPr/>
        </p:nvSpPr>
        <p:spPr>
          <a:xfrm>
            <a:off x="1235680" y="5589404"/>
            <a:ext cx="2938833"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DHT 22 conectado al GPIO 4</a:t>
            </a:r>
            <a:endParaRPr lang="es-ES_tradnl" dirty="0"/>
          </a:p>
        </p:txBody>
      </p:sp>
      <p:pic>
        <p:nvPicPr>
          <p:cNvPr id="12" name="0 Imagen"/>
          <p:cNvPicPr/>
          <p:nvPr/>
        </p:nvPicPr>
        <p:blipFill rotWithShape="1">
          <a:blip r:embed="rId5" cstate="print">
            <a:extLst>
              <a:ext uri="{28A0092B-C50C-407E-A947-70E740481C1C}">
                <a14:useLocalDpi xmlns:a14="http://schemas.microsoft.com/office/drawing/2010/main" val="0"/>
              </a:ext>
            </a:extLst>
          </a:blip>
          <a:srcRect r="2231" b="5949"/>
          <a:stretch/>
        </p:blipFill>
        <p:spPr bwMode="auto">
          <a:xfrm>
            <a:off x="887181" y="1673674"/>
            <a:ext cx="3839940" cy="3739247"/>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2100939" y="1281098"/>
            <a:ext cx="870751" cy="369332"/>
          </a:xfrm>
          <a:prstGeom prst="rect">
            <a:avLst/>
          </a:prstGeom>
          <a:noFill/>
        </p:spPr>
        <p:txBody>
          <a:bodyPr wrap="none" rtlCol="0">
            <a:spAutoFit/>
          </a:bodyPr>
          <a:lstStyle/>
          <a:p>
            <a:r>
              <a:rPr lang="es-ES_tradnl" b="1" dirty="0" smtClean="0"/>
              <a:t>DHT 22</a:t>
            </a:r>
            <a:endParaRPr lang="es-ES_tradnl" b="1" dirty="0"/>
          </a:p>
        </p:txBody>
      </p:sp>
      <p:sp>
        <p:nvSpPr>
          <p:cNvPr id="5" name="4 Rectángulo"/>
          <p:cNvSpPr/>
          <p:nvPr/>
        </p:nvSpPr>
        <p:spPr>
          <a:xfrm>
            <a:off x="2807151" y="1913555"/>
            <a:ext cx="2204450" cy="369332"/>
          </a:xfrm>
          <a:prstGeom prst="rect">
            <a:avLst/>
          </a:prstGeom>
        </p:spPr>
        <p:txBody>
          <a:bodyPr wrap="none">
            <a:spAutoFit/>
          </a:bodyPr>
          <a:lstStyle/>
          <a:p>
            <a:r>
              <a:rPr lang="es-ES_tradnl" dirty="0" smtClean="0"/>
              <a:t>R de </a:t>
            </a:r>
            <a:r>
              <a:rPr lang="es-ES_tradnl" dirty="0" err="1" smtClean="0"/>
              <a:t>pull</a:t>
            </a:r>
            <a:r>
              <a:rPr lang="es-ES_tradnl" dirty="0" smtClean="0"/>
              <a:t>-up </a:t>
            </a:r>
            <a:r>
              <a:rPr lang="es-ES_tradnl" dirty="0"/>
              <a:t>de 10 kΩ</a:t>
            </a:r>
          </a:p>
        </p:txBody>
      </p:sp>
      <p:cxnSp>
        <p:nvCxnSpPr>
          <p:cNvPr id="8" name="7 Conector recto de flecha"/>
          <p:cNvCxnSpPr/>
          <p:nvPr/>
        </p:nvCxnSpPr>
        <p:spPr>
          <a:xfrm flipH="1">
            <a:off x="2100939" y="2282887"/>
            <a:ext cx="1028652" cy="3623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11" name="0 Imagen"/>
          <p:cNvPicPr/>
          <p:nvPr/>
        </p:nvPicPr>
        <p:blipFill rotWithShape="1">
          <a:blip r:embed="rId6" cstate="print">
            <a:extLst>
              <a:ext uri="{28A0092B-C50C-407E-A947-70E740481C1C}">
                <a14:useLocalDpi xmlns:a14="http://schemas.microsoft.com/office/drawing/2010/main" val="0"/>
              </a:ext>
            </a:extLst>
          </a:blip>
          <a:srcRect r="2360" b="7006"/>
          <a:stretch/>
        </p:blipFill>
        <p:spPr bwMode="auto">
          <a:xfrm>
            <a:off x="6259285" y="1852609"/>
            <a:ext cx="5187315" cy="3381375"/>
          </a:xfrm>
          <a:prstGeom prst="rect">
            <a:avLst/>
          </a:prstGeom>
          <a:ln>
            <a:noFill/>
          </a:ln>
          <a:extLst>
            <a:ext uri="{53640926-AAD7-44D8-BBD7-CCE9431645EC}">
              <a14:shadowObscured xmlns:a14="http://schemas.microsoft.com/office/drawing/2010/main"/>
            </a:ext>
          </a:extLst>
        </p:spPr>
      </p:pic>
      <p:sp>
        <p:nvSpPr>
          <p:cNvPr id="13" name="12 CuadroTexto"/>
          <p:cNvSpPr txBox="1"/>
          <p:nvPr/>
        </p:nvSpPr>
        <p:spPr>
          <a:xfrm>
            <a:off x="8417566" y="1312278"/>
            <a:ext cx="990977" cy="369332"/>
          </a:xfrm>
          <a:prstGeom prst="rect">
            <a:avLst/>
          </a:prstGeom>
          <a:noFill/>
        </p:spPr>
        <p:txBody>
          <a:bodyPr wrap="none" rtlCol="0">
            <a:spAutoFit/>
          </a:bodyPr>
          <a:lstStyle/>
          <a:p>
            <a:r>
              <a:rPr lang="es-ES_tradnl" b="1" dirty="0" smtClean="0"/>
              <a:t>BMP180</a:t>
            </a:r>
            <a:endParaRPr lang="es-ES_tradnl" b="1" dirty="0"/>
          </a:p>
        </p:txBody>
      </p:sp>
      <p:sp>
        <p:nvSpPr>
          <p:cNvPr id="14" name="13 Rectángulo redondeado"/>
          <p:cNvSpPr/>
          <p:nvPr/>
        </p:nvSpPr>
        <p:spPr>
          <a:xfrm>
            <a:off x="7217229" y="5616526"/>
            <a:ext cx="430257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BMP180 conectado puertos dedicados I2C</a:t>
            </a:r>
            <a:endParaRPr lang="es-ES_tradnl" dirty="0"/>
          </a:p>
        </p:txBody>
      </p:sp>
      <p:pic>
        <p:nvPicPr>
          <p:cNvPr id="15" name="Imagen 4"/>
          <p:cNvPicPr/>
          <p:nvPr/>
        </p:nvPicPr>
        <p:blipFill>
          <a:blip r:embed="rId7">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6" nam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41800" y="222533"/>
            <a:ext cx="609600" cy="609600"/>
          </a:xfrm>
          <a:prstGeom prst="rect">
            <a:avLst/>
          </a:prstGeom>
        </p:spPr>
      </p:pic>
    </p:spTree>
    <p:extLst>
      <p:ext uri="{BB962C8B-B14F-4D97-AF65-F5344CB8AC3E}">
        <p14:creationId xmlns:p14="http://schemas.microsoft.com/office/powerpoint/2010/main" val="1326841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17</a:t>
            </a:fld>
            <a:endParaRPr lang="es-ES"/>
          </a:p>
        </p:txBody>
      </p:sp>
      <p:sp>
        <p:nvSpPr>
          <p:cNvPr id="7" name="Rectángulo 6"/>
          <p:cNvSpPr/>
          <p:nvPr/>
        </p:nvSpPr>
        <p:spPr>
          <a:xfrm>
            <a:off x="976988" y="819433"/>
            <a:ext cx="4092723" cy="461665"/>
          </a:xfrm>
          <a:prstGeom prst="rect">
            <a:avLst/>
          </a:prstGeom>
        </p:spPr>
        <p:txBody>
          <a:bodyPr wrap="none">
            <a:spAutoFit/>
          </a:bodyPr>
          <a:lstStyle/>
          <a:p>
            <a:r>
              <a:rPr lang="es-ES" sz="2400" b="1" dirty="0" smtClean="0">
                <a:solidFill>
                  <a:schemeClr val="accent1">
                    <a:lumMod val="75000"/>
                  </a:schemeClr>
                </a:solidFill>
              </a:rPr>
              <a:t>Conexión de sensores digitales</a:t>
            </a:r>
            <a:endParaRPr lang="es-ES" sz="2400" b="1" dirty="0">
              <a:solidFill>
                <a:schemeClr val="accent1">
                  <a:lumMod val="75000"/>
                </a:schemeClr>
              </a:solidFill>
            </a:endParaRPr>
          </a:p>
        </p:txBody>
      </p:sp>
      <p:sp>
        <p:nvSpPr>
          <p:cNvPr id="20" name="19 Rectángulo redondeado"/>
          <p:cNvSpPr/>
          <p:nvPr/>
        </p:nvSpPr>
        <p:spPr>
          <a:xfrm>
            <a:off x="976988" y="5589404"/>
            <a:ext cx="358684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Anemómetro conectado al GPIO 26</a:t>
            </a:r>
            <a:endParaRPr lang="es-ES_tradnl" dirty="0"/>
          </a:p>
        </p:txBody>
      </p:sp>
      <p:sp>
        <p:nvSpPr>
          <p:cNvPr id="3" name="2 CuadroTexto"/>
          <p:cNvSpPr txBox="1"/>
          <p:nvPr/>
        </p:nvSpPr>
        <p:spPr>
          <a:xfrm>
            <a:off x="1945823" y="1281098"/>
            <a:ext cx="1457835" cy="369332"/>
          </a:xfrm>
          <a:prstGeom prst="rect">
            <a:avLst/>
          </a:prstGeom>
          <a:noFill/>
        </p:spPr>
        <p:txBody>
          <a:bodyPr wrap="none" rtlCol="0">
            <a:spAutoFit/>
          </a:bodyPr>
          <a:lstStyle/>
          <a:p>
            <a:r>
              <a:rPr lang="es-ES_tradnl" b="1" dirty="0" smtClean="0"/>
              <a:t>Anemómetro</a:t>
            </a:r>
            <a:endParaRPr lang="es-ES_tradnl" b="1" dirty="0"/>
          </a:p>
        </p:txBody>
      </p:sp>
      <p:sp>
        <p:nvSpPr>
          <p:cNvPr id="13" name="12 CuadroTexto"/>
          <p:cNvSpPr txBox="1"/>
          <p:nvPr/>
        </p:nvSpPr>
        <p:spPr>
          <a:xfrm>
            <a:off x="6721714" y="1312278"/>
            <a:ext cx="1412951" cy="369332"/>
          </a:xfrm>
          <a:prstGeom prst="rect">
            <a:avLst/>
          </a:prstGeom>
          <a:noFill/>
        </p:spPr>
        <p:txBody>
          <a:bodyPr wrap="none" rtlCol="0">
            <a:spAutoFit/>
          </a:bodyPr>
          <a:lstStyle/>
          <a:p>
            <a:r>
              <a:rPr lang="es-ES_tradnl" b="1" dirty="0" smtClean="0"/>
              <a:t>Pluviómetro</a:t>
            </a:r>
            <a:endParaRPr lang="es-ES_tradnl" b="1" dirty="0"/>
          </a:p>
        </p:txBody>
      </p:sp>
      <p:sp>
        <p:nvSpPr>
          <p:cNvPr id="14" name="13 Rectángulo redondeado"/>
          <p:cNvSpPr/>
          <p:nvPr/>
        </p:nvSpPr>
        <p:spPr>
          <a:xfrm>
            <a:off x="5521377" y="5616526"/>
            <a:ext cx="430257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Pluviómetro conectado al puerto GPIO 5</a:t>
            </a:r>
            <a:endParaRPr lang="es-ES_tradnl"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6" name="0 Imagen"/>
          <p:cNvPicPr/>
          <p:nvPr/>
        </p:nvPicPr>
        <p:blipFill rotWithShape="1">
          <a:blip r:embed="rId6" cstate="print">
            <a:extLst>
              <a:ext uri="{28A0092B-C50C-407E-A947-70E740481C1C}">
                <a14:useLocalDpi xmlns:a14="http://schemas.microsoft.com/office/drawing/2010/main" val="0"/>
              </a:ext>
            </a:extLst>
          </a:blip>
          <a:srcRect r="4220" b="12308"/>
          <a:stretch/>
        </p:blipFill>
        <p:spPr bwMode="auto">
          <a:xfrm>
            <a:off x="1069881" y="1746471"/>
            <a:ext cx="2971439" cy="1372285"/>
          </a:xfrm>
          <a:prstGeom prst="rect">
            <a:avLst/>
          </a:prstGeom>
          <a:ln>
            <a:noFill/>
          </a:ln>
          <a:extLst>
            <a:ext uri="{53640926-AAD7-44D8-BBD7-CCE9431645EC}">
              <a14:shadowObscured xmlns:a14="http://schemas.microsoft.com/office/drawing/2010/main"/>
            </a:ext>
          </a:extLst>
        </p:spPr>
      </p:pic>
      <p:pic>
        <p:nvPicPr>
          <p:cNvPr id="17" name="0 Imagen"/>
          <p:cNvPicPr/>
          <p:nvPr/>
        </p:nvPicPr>
        <p:blipFill rotWithShape="1">
          <a:blip r:embed="rId7" cstate="print">
            <a:extLst>
              <a:ext uri="{28A0092B-C50C-407E-A947-70E740481C1C}">
                <a14:useLocalDpi xmlns:a14="http://schemas.microsoft.com/office/drawing/2010/main" val="0"/>
              </a:ext>
            </a:extLst>
          </a:blip>
          <a:srcRect r="1172" b="8770"/>
          <a:stretch/>
        </p:blipFill>
        <p:spPr bwMode="auto">
          <a:xfrm>
            <a:off x="580987" y="3118756"/>
            <a:ext cx="4105313" cy="2397578"/>
          </a:xfrm>
          <a:prstGeom prst="rect">
            <a:avLst/>
          </a:prstGeom>
          <a:ln>
            <a:noFill/>
          </a:ln>
          <a:extLst>
            <a:ext uri="{53640926-AAD7-44D8-BBD7-CCE9431645EC}">
              <a14:shadowObscured xmlns:a14="http://schemas.microsoft.com/office/drawing/2010/main"/>
            </a:ext>
          </a:extLst>
        </p:spPr>
      </p:pic>
      <p:pic>
        <p:nvPicPr>
          <p:cNvPr id="18" name="0 Imagen"/>
          <p:cNvPicPr/>
          <p:nvPr/>
        </p:nvPicPr>
        <p:blipFill rotWithShape="1">
          <a:blip r:embed="rId8" cstate="print">
            <a:extLst>
              <a:ext uri="{28A0092B-C50C-407E-A947-70E740481C1C}">
                <a14:useLocalDpi xmlns:a14="http://schemas.microsoft.com/office/drawing/2010/main" val="0"/>
              </a:ext>
            </a:extLst>
          </a:blip>
          <a:srcRect r="4341" b="12875"/>
          <a:stretch/>
        </p:blipFill>
        <p:spPr bwMode="auto">
          <a:xfrm>
            <a:off x="5788077" y="1746471"/>
            <a:ext cx="3031672" cy="1298123"/>
          </a:xfrm>
          <a:prstGeom prst="rect">
            <a:avLst/>
          </a:prstGeom>
          <a:ln>
            <a:noFill/>
          </a:ln>
          <a:extLst>
            <a:ext uri="{53640926-AAD7-44D8-BBD7-CCE9431645EC}">
              <a14:shadowObscured xmlns:a14="http://schemas.microsoft.com/office/drawing/2010/main"/>
            </a:ext>
          </a:extLst>
        </p:spPr>
      </p:pic>
      <p:pic>
        <p:nvPicPr>
          <p:cNvPr id="19" name="0 Imagen"/>
          <p:cNvPicPr/>
          <p:nvPr/>
        </p:nvPicPr>
        <p:blipFill rotWithShape="1">
          <a:blip r:embed="rId9" cstate="print">
            <a:extLst>
              <a:ext uri="{28A0092B-C50C-407E-A947-70E740481C1C}">
                <a14:useLocalDpi xmlns:a14="http://schemas.microsoft.com/office/drawing/2010/main" val="0"/>
              </a:ext>
            </a:extLst>
          </a:blip>
          <a:srcRect l="1" r="2565" b="6626"/>
          <a:stretch/>
        </p:blipFill>
        <p:spPr bwMode="auto">
          <a:xfrm>
            <a:off x="5638400" y="3249385"/>
            <a:ext cx="3331026" cy="2136320"/>
          </a:xfrm>
          <a:prstGeom prst="rect">
            <a:avLst/>
          </a:prstGeom>
          <a:ln>
            <a:noFill/>
          </a:ln>
          <a:extLst>
            <a:ext uri="{53640926-AAD7-44D8-BBD7-CCE9431645EC}">
              <a14:shadowObscured xmlns:a14="http://schemas.microsoft.com/office/drawing/2010/main"/>
            </a:ext>
          </a:extLst>
        </p:spPr>
      </p:pic>
      <p:sp>
        <p:nvSpPr>
          <p:cNvPr id="21" name="20 CuadroTexto"/>
          <p:cNvSpPr txBox="1"/>
          <p:nvPr/>
        </p:nvSpPr>
        <p:spPr>
          <a:xfrm>
            <a:off x="9732515" y="2230777"/>
            <a:ext cx="2147280" cy="1754326"/>
          </a:xfrm>
          <a:prstGeom prst="rect">
            <a:avLst/>
          </a:prstGeom>
          <a:noFill/>
          <a:ln>
            <a:solidFill>
              <a:schemeClr val="tx1"/>
            </a:solidFill>
          </a:ln>
        </p:spPr>
        <p:txBody>
          <a:bodyPr wrap="square" rtlCol="0">
            <a:spAutoFit/>
          </a:bodyPr>
          <a:lstStyle/>
          <a:p>
            <a:pPr algn="just"/>
            <a:r>
              <a:rPr lang="es-ES_tradnl" dirty="0" smtClean="0"/>
              <a:t>Sensores que aún siendo analógicos, generan pulsos y los podemos conectar directamente a la Raspberry PI</a:t>
            </a:r>
          </a:p>
        </p:txBody>
      </p:sp>
      <p:pic>
        <p:nvPicPr>
          <p:cNvPr id="5"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06155" y="209833"/>
            <a:ext cx="609600" cy="609600"/>
          </a:xfrm>
          <a:prstGeom prst="rect">
            <a:avLst/>
          </a:prstGeom>
        </p:spPr>
      </p:pic>
    </p:spTree>
    <p:extLst>
      <p:ext uri="{BB962C8B-B14F-4D97-AF65-F5344CB8AC3E}">
        <p14:creationId xmlns:p14="http://schemas.microsoft.com/office/powerpoint/2010/main" val="381676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a:xfrm>
            <a:off x="9051038" y="6356350"/>
            <a:ext cx="2743200" cy="365125"/>
          </a:xfrm>
        </p:spPr>
        <p:txBody>
          <a:bodyPr/>
          <a:lstStyle/>
          <a:p>
            <a:fld id="{F5F092EA-DF33-460B-909F-79906A1BEB83}" type="slidenum">
              <a:rPr lang="es-ES" smtClean="0"/>
              <a:t>18</a:t>
            </a:fld>
            <a:endParaRPr lang="es-ES"/>
          </a:p>
        </p:txBody>
      </p:sp>
      <p:sp>
        <p:nvSpPr>
          <p:cNvPr id="7" name="Rectángulo 6"/>
          <p:cNvSpPr/>
          <p:nvPr/>
        </p:nvSpPr>
        <p:spPr>
          <a:xfrm>
            <a:off x="976988" y="819433"/>
            <a:ext cx="4448525" cy="461665"/>
          </a:xfrm>
          <a:prstGeom prst="rect">
            <a:avLst/>
          </a:prstGeom>
        </p:spPr>
        <p:txBody>
          <a:bodyPr wrap="none">
            <a:spAutoFit/>
          </a:bodyPr>
          <a:lstStyle/>
          <a:p>
            <a:r>
              <a:rPr lang="es-ES" sz="2400" b="1" dirty="0" smtClean="0">
                <a:solidFill>
                  <a:schemeClr val="accent1">
                    <a:lumMod val="75000"/>
                  </a:schemeClr>
                </a:solidFill>
              </a:rPr>
              <a:t>Conexión de sensores analógicos</a:t>
            </a:r>
            <a:endParaRPr lang="es-ES" sz="2400" b="1" dirty="0">
              <a:solidFill>
                <a:schemeClr val="accent1">
                  <a:lumMod val="75000"/>
                </a:schemeClr>
              </a:solidFill>
            </a:endParaRPr>
          </a:p>
        </p:txBody>
      </p:sp>
      <p:sp>
        <p:nvSpPr>
          <p:cNvPr id="14" name="13 Rectángulo redondeado"/>
          <p:cNvSpPr/>
          <p:nvPr/>
        </p:nvSpPr>
        <p:spPr>
          <a:xfrm>
            <a:off x="7799512" y="3195527"/>
            <a:ext cx="155707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MCP3008</a:t>
            </a:r>
            <a:endParaRPr lang="es-ES_tradnl"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026" name="Picture 2" descr="http://www.profesormolina.com.ar/electronica/componentes/int/sist_digit/image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0415" y="1792667"/>
            <a:ext cx="1647567" cy="1082383"/>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derecha"/>
          <p:cNvSpPr/>
          <p:nvPr/>
        </p:nvSpPr>
        <p:spPr>
          <a:xfrm>
            <a:off x="3697982" y="2237239"/>
            <a:ext cx="591386" cy="3701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8" name="Picture 4" descr="http://www.prometec.net/wp-content/uploads/2014/10/Img_10_1.jpg"/>
          <p:cNvPicPr>
            <a:picLocks noChangeAspect="1" noChangeArrowheads="1"/>
          </p:cNvPicPr>
          <p:nvPr/>
        </p:nvPicPr>
        <p:blipFill rotWithShape="1">
          <a:blip r:embed="rId7">
            <a:extLst>
              <a:ext uri="{28A0092B-C50C-407E-A947-70E740481C1C}">
                <a14:useLocalDpi xmlns:a14="http://schemas.microsoft.com/office/drawing/2010/main" val="0"/>
              </a:ext>
            </a:extLst>
          </a:blip>
          <a:srcRect r="45008"/>
          <a:stretch/>
        </p:blipFill>
        <p:spPr bwMode="auto">
          <a:xfrm>
            <a:off x="6953943" y="1588438"/>
            <a:ext cx="2039487" cy="1379987"/>
          </a:xfrm>
          <a:prstGeom prst="rect">
            <a:avLst/>
          </a:prstGeom>
          <a:noFill/>
          <a:extLst>
            <a:ext uri="{909E8E84-426E-40DD-AFC4-6F175D3DCCD1}">
              <a14:hiddenFill xmlns:a14="http://schemas.microsoft.com/office/drawing/2010/main">
                <a:solidFill>
                  <a:srgbClr val="FFFFFF"/>
                </a:solidFill>
              </a14:hiddenFill>
            </a:ext>
          </a:extLst>
        </p:spPr>
      </p:pic>
      <p:sp>
        <p:nvSpPr>
          <p:cNvPr id="22" name="21 Flecha derecha"/>
          <p:cNvSpPr/>
          <p:nvPr/>
        </p:nvSpPr>
        <p:spPr>
          <a:xfrm>
            <a:off x="5986751" y="2196502"/>
            <a:ext cx="707765" cy="3701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30" name="Picture 6" descr="https://www.adafruit.com/includes/templates/adafruit2013/images/little_p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0114" y="1432345"/>
            <a:ext cx="1861389" cy="1692172"/>
          </a:xfrm>
          <a:prstGeom prst="rect">
            <a:avLst/>
          </a:prstGeom>
          <a:noFill/>
          <a:extLst>
            <a:ext uri="{909E8E84-426E-40DD-AFC4-6F175D3DCCD1}">
              <a14:hiddenFill xmlns:a14="http://schemas.microsoft.com/office/drawing/2010/main">
                <a:solidFill>
                  <a:srgbClr val="FFFFFF"/>
                </a:solidFill>
              </a14:hiddenFill>
            </a:ext>
          </a:extLst>
        </p:spPr>
      </p:pic>
      <p:sp>
        <p:nvSpPr>
          <p:cNvPr id="23" name="22 Flecha derecha"/>
          <p:cNvSpPr/>
          <p:nvPr/>
        </p:nvSpPr>
        <p:spPr>
          <a:xfrm>
            <a:off x="9179891" y="2055557"/>
            <a:ext cx="707765" cy="3701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23 Flecha derecha"/>
          <p:cNvSpPr/>
          <p:nvPr/>
        </p:nvSpPr>
        <p:spPr>
          <a:xfrm>
            <a:off x="1326226" y="1639222"/>
            <a:ext cx="707765" cy="3701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5" name="24 Imagen" descr="Weather Meter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91" y="1278534"/>
            <a:ext cx="1134406" cy="1091480"/>
          </a:xfrm>
          <a:prstGeom prst="rect">
            <a:avLst/>
          </a:prstGeom>
          <a:noFill/>
          <a:ln>
            <a:noFill/>
          </a:ln>
        </p:spPr>
      </p:pic>
      <p:pic>
        <p:nvPicPr>
          <p:cNvPr id="26" name="25 Imagen" descr="http://cdn.shopify.com/s/files/1/0672/9409/products/ldr_large_large_404ef181-2db8-42e1-ac3d-1e370603240c_1024x1024.jpg?v=1429039924"/>
          <p:cNvPicPr/>
          <p:nvPr/>
        </p:nvPicPr>
        <p:blipFill rotWithShape="1">
          <a:blip r:embed="rId10" cstate="print">
            <a:extLst>
              <a:ext uri="{28A0092B-C50C-407E-A947-70E740481C1C}">
                <a14:useLocalDpi xmlns:a14="http://schemas.microsoft.com/office/drawing/2010/main" val="0"/>
              </a:ext>
            </a:extLst>
          </a:blip>
          <a:srcRect t="18518" b="27337"/>
          <a:stretch/>
        </p:blipFill>
        <p:spPr bwMode="auto">
          <a:xfrm>
            <a:off x="44577" y="2437273"/>
            <a:ext cx="1100858" cy="858239"/>
          </a:xfrm>
          <a:prstGeom prst="rect">
            <a:avLst/>
          </a:prstGeom>
          <a:noFill/>
          <a:ln>
            <a:noFill/>
          </a:ln>
          <a:extLst>
            <a:ext uri="{53640926-AAD7-44D8-BBD7-CCE9431645EC}">
              <a14:shadowObscured xmlns:a14="http://schemas.microsoft.com/office/drawing/2010/main"/>
            </a:ext>
          </a:extLst>
        </p:spPr>
      </p:pic>
      <p:sp>
        <p:nvSpPr>
          <p:cNvPr id="27" name="26 Flecha derecha"/>
          <p:cNvSpPr/>
          <p:nvPr/>
        </p:nvSpPr>
        <p:spPr>
          <a:xfrm>
            <a:off x="1314450" y="2437273"/>
            <a:ext cx="707765" cy="37010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5 CuadroTexto"/>
          <p:cNvSpPr txBox="1"/>
          <p:nvPr/>
        </p:nvSpPr>
        <p:spPr>
          <a:xfrm>
            <a:off x="4680099" y="1432345"/>
            <a:ext cx="1293944" cy="307777"/>
          </a:xfrm>
          <a:prstGeom prst="rect">
            <a:avLst/>
          </a:prstGeom>
          <a:noFill/>
        </p:spPr>
        <p:txBody>
          <a:bodyPr wrap="none" rtlCol="0">
            <a:spAutoFit/>
          </a:bodyPr>
          <a:lstStyle/>
          <a:p>
            <a:r>
              <a:rPr lang="es-ES_tradnl" sz="1400" b="1" u="sng" dirty="0" smtClean="0"/>
              <a:t>Conversor ADC</a:t>
            </a:r>
            <a:endParaRPr lang="es-ES_tradnl" sz="1400" b="1" u="sng" dirty="0"/>
          </a:p>
        </p:txBody>
      </p:sp>
      <p:pic>
        <p:nvPicPr>
          <p:cNvPr id="29" name="28 Imagen"/>
          <p:cNvPicPr/>
          <p:nvPr/>
        </p:nvPicPr>
        <p:blipFill rotWithShape="1">
          <a:blip r:embed="rId11"/>
          <a:srcRect l="63338" t="46907" r="20607" b="30618"/>
          <a:stretch/>
        </p:blipFill>
        <p:spPr bwMode="auto">
          <a:xfrm>
            <a:off x="4523065" y="1836334"/>
            <a:ext cx="1354011" cy="1097696"/>
          </a:xfrm>
          <a:prstGeom prst="rect">
            <a:avLst/>
          </a:prstGeom>
          <a:ln>
            <a:noFill/>
          </a:ln>
          <a:extLst>
            <a:ext uri="{53640926-AAD7-44D8-BBD7-CCE9431645EC}">
              <a14:shadowObscured xmlns:a14="http://schemas.microsoft.com/office/drawing/2010/main"/>
            </a:ext>
          </a:extLst>
        </p:spPr>
      </p:pic>
      <p:sp>
        <p:nvSpPr>
          <p:cNvPr id="30" name="29 CuadroTexto"/>
          <p:cNvSpPr txBox="1"/>
          <p:nvPr/>
        </p:nvSpPr>
        <p:spPr>
          <a:xfrm>
            <a:off x="5492261" y="3669374"/>
            <a:ext cx="5910201" cy="2862322"/>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Conversor ADC </a:t>
            </a:r>
            <a:r>
              <a:rPr lang="es-ES_tradnl" dirty="0"/>
              <a:t>de 8 canales con 10 bits de </a:t>
            </a:r>
            <a:r>
              <a:rPr lang="es-ES_tradnl" dirty="0" smtClean="0"/>
              <a:t>resolución. </a:t>
            </a:r>
          </a:p>
          <a:p>
            <a:pPr marL="285750" indent="-285750">
              <a:buFont typeface="Arial" panose="020B0604020202020204" pitchFamily="34" charset="0"/>
              <a:buChar char="•"/>
            </a:pPr>
            <a:r>
              <a:rPr lang="es-ES_tradnl" dirty="0"/>
              <a:t>B</a:t>
            </a:r>
            <a:r>
              <a:rPr lang="es-ES_tradnl" dirty="0" smtClean="0"/>
              <a:t>ajo </a:t>
            </a:r>
            <a:r>
              <a:rPr lang="es-ES_tradnl" dirty="0"/>
              <a:t>coste </a:t>
            </a:r>
            <a:r>
              <a:rPr lang="es-ES_tradnl" dirty="0" smtClean="0"/>
              <a:t>.</a:t>
            </a:r>
          </a:p>
          <a:p>
            <a:pPr marL="285750" indent="-285750">
              <a:buFont typeface="Arial" panose="020B0604020202020204" pitchFamily="34" charset="0"/>
              <a:buChar char="•"/>
            </a:pPr>
            <a:r>
              <a:rPr lang="es-ES_tradnl" dirty="0"/>
              <a:t>N</a:t>
            </a:r>
            <a:r>
              <a:rPr lang="es-ES_tradnl" dirty="0" smtClean="0"/>
              <a:t>o requiere de </a:t>
            </a:r>
            <a:r>
              <a:rPr lang="es-ES_tradnl" dirty="0"/>
              <a:t>ningún componente </a:t>
            </a:r>
            <a:r>
              <a:rPr lang="es-ES_tradnl" dirty="0" smtClean="0"/>
              <a:t>adicional.</a:t>
            </a:r>
          </a:p>
          <a:p>
            <a:pPr marL="285750" indent="-285750">
              <a:buFont typeface="Arial" panose="020B0604020202020204" pitchFamily="34" charset="0"/>
              <a:buChar char="•"/>
            </a:pPr>
            <a:r>
              <a:rPr lang="es-ES_tradnl" dirty="0" smtClean="0"/>
              <a:t> </a:t>
            </a:r>
            <a:r>
              <a:rPr lang="es-ES_tradnl" dirty="0"/>
              <a:t>U</a:t>
            </a:r>
            <a:r>
              <a:rPr lang="es-ES_tradnl" dirty="0" smtClean="0"/>
              <a:t>tiliza </a:t>
            </a:r>
            <a:r>
              <a:rPr lang="es-ES_tradnl" dirty="0"/>
              <a:t>el bus SPI</a:t>
            </a:r>
            <a:r>
              <a:rPr lang="es-ES_tradnl" dirty="0" smtClean="0"/>
              <a:t>, para comunicarse otros dispositivos.</a:t>
            </a:r>
          </a:p>
          <a:p>
            <a:pPr marL="285750" indent="-285750">
              <a:buFont typeface="Arial" panose="020B0604020202020204" pitchFamily="34" charset="0"/>
              <a:buChar char="•"/>
            </a:pPr>
            <a:r>
              <a:rPr lang="es-ES_tradnl" dirty="0" err="1" smtClean="0"/>
              <a:t>fs</a:t>
            </a:r>
            <a:r>
              <a:rPr lang="es-ES_tradnl" dirty="0" smtClean="0"/>
              <a:t>=200 </a:t>
            </a:r>
            <a:r>
              <a:rPr lang="es-ES_tradnl" dirty="0" err="1" smtClean="0"/>
              <a:t>kSPS</a:t>
            </a:r>
            <a:r>
              <a:rPr lang="es-ES_tradnl" dirty="0" smtClean="0"/>
              <a:t>.</a:t>
            </a:r>
          </a:p>
          <a:p>
            <a:pPr marL="285750" indent="-285750">
              <a:buFont typeface="Arial" panose="020B0604020202020204" pitchFamily="34" charset="0"/>
              <a:buChar char="•"/>
            </a:pPr>
            <a:r>
              <a:rPr lang="es-ES_tradnl" dirty="0" smtClean="0"/>
              <a:t>Temperaturas </a:t>
            </a:r>
            <a:r>
              <a:rPr lang="es-ES_tradnl" dirty="0"/>
              <a:t>de trabajo oscilan entre los -40ºC y los </a:t>
            </a:r>
            <a:r>
              <a:rPr lang="es-ES_tradnl" dirty="0" smtClean="0"/>
              <a:t>85ºC.</a:t>
            </a:r>
          </a:p>
          <a:p>
            <a:pPr marL="285750" indent="-285750">
              <a:buFont typeface="Arial" panose="020B0604020202020204" pitchFamily="34" charset="0"/>
              <a:buChar char="•"/>
            </a:pPr>
            <a:r>
              <a:rPr lang="es-ES_tradnl" dirty="0" smtClean="0"/>
              <a:t>Tensión de alimentación entre 2,7V y los 5,5V.</a:t>
            </a:r>
          </a:p>
          <a:p>
            <a:pPr marL="285750" indent="-285750">
              <a:buFont typeface="Arial" panose="020B0604020202020204" pitchFamily="34" charset="0"/>
              <a:buChar char="•"/>
            </a:pPr>
            <a:r>
              <a:rPr lang="es-ES_tradnl" dirty="0" smtClean="0"/>
              <a:t>Consumo de corriente 500 µA.</a:t>
            </a:r>
          </a:p>
        </p:txBody>
      </p:sp>
      <p:pic>
        <p:nvPicPr>
          <p:cNvPr id="32" name="0 Imagen"/>
          <p:cNvPicPr/>
          <p:nvPr/>
        </p:nvPicPr>
        <p:blipFill rotWithShape="1">
          <a:blip r:embed="rId12" cstate="print">
            <a:extLst>
              <a:ext uri="{28A0092B-C50C-407E-A947-70E740481C1C}">
                <a14:useLocalDpi xmlns:a14="http://schemas.microsoft.com/office/drawing/2010/main" val="0"/>
              </a:ext>
            </a:extLst>
          </a:blip>
          <a:srcRect l="-1" r="1085" b="5373"/>
          <a:stretch/>
        </p:blipFill>
        <p:spPr bwMode="auto">
          <a:xfrm>
            <a:off x="359360" y="3500335"/>
            <a:ext cx="4320739" cy="3200400"/>
          </a:xfrm>
          <a:prstGeom prst="rect">
            <a:avLst/>
          </a:prstGeom>
          <a:ln>
            <a:noFill/>
          </a:ln>
          <a:extLst>
            <a:ext uri="{53640926-AAD7-44D8-BBD7-CCE9431645EC}">
              <a14:shadowObscured xmlns:a14="http://schemas.microsoft.com/office/drawing/2010/main"/>
            </a:ext>
          </a:extLst>
        </p:spPr>
      </p:pic>
      <p:pic>
        <p:nvPicPr>
          <p:cNvPr id="3"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79383" y="209833"/>
            <a:ext cx="609600" cy="609600"/>
          </a:xfrm>
          <a:prstGeom prst="rect">
            <a:avLst/>
          </a:prstGeom>
        </p:spPr>
      </p:pic>
    </p:spTree>
    <p:extLst>
      <p:ext uri="{BB962C8B-B14F-4D97-AF65-F5344CB8AC3E}">
        <p14:creationId xmlns:p14="http://schemas.microsoft.com/office/powerpoint/2010/main" val="1877873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19</a:t>
            </a:fld>
            <a:endParaRPr lang="es-ES"/>
          </a:p>
        </p:txBody>
      </p:sp>
      <p:sp>
        <p:nvSpPr>
          <p:cNvPr id="7" name="Rectángulo 6"/>
          <p:cNvSpPr/>
          <p:nvPr/>
        </p:nvSpPr>
        <p:spPr>
          <a:xfrm>
            <a:off x="976988" y="819433"/>
            <a:ext cx="4490204" cy="461665"/>
          </a:xfrm>
          <a:prstGeom prst="rect">
            <a:avLst/>
          </a:prstGeom>
        </p:spPr>
        <p:txBody>
          <a:bodyPr wrap="none">
            <a:spAutoFit/>
          </a:bodyPr>
          <a:lstStyle/>
          <a:p>
            <a:r>
              <a:rPr lang="es-ES" sz="2400" b="1" dirty="0" smtClean="0">
                <a:solidFill>
                  <a:schemeClr val="accent1">
                    <a:lumMod val="75000"/>
                  </a:schemeClr>
                </a:solidFill>
              </a:rPr>
              <a:t>Conexión de sensores analógicos</a:t>
            </a:r>
            <a:endParaRPr lang="es-ES" sz="2400" b="1" dirty="0">
              <a:solidFill>
                <a:schemeClr val="accent1">
                  <a:lumMod val="75000"/>
                </a:schemeClr>
              </a:solidFill>
            </a:endParaRPr>
          </a:p>
        </p:txBody>
      </p:sp>
      <p:sp>
        <p:nvSpPr>
          <p:cNvPr id="20" name="19 Rectángulo redondeado"/>
          <p:cNvSpPr/>
          <p:nvPr/>
        </p:nvSpPr>
        <p:spPr>
          <a:xfrm>
            <a:off x="1122085" y="5589404"/>
            <a:ext cx="2938833"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Veleta CANAL 1 de MCP3008</a:t>
            </a:r>
            <a:endParaRPr lang="es-ES_tradnl" dirty="0"/>
          </a:p>
        </p:txBody>
      </p:sp>
      <p:sp>
        <p:nvSpPr>
          <p:cNvPr id="3" name="2 CuadroTexto"/>
          <p:cNvSpPr txBox="1"/>
          <p:nvPr/>
        </p:nvSpPr>
        <p:spPr>
          <a:xfrm>
            <a:off x="2100939" y="1281098"/>
            <a:ext cx="786113" cy="369332"/>
          </a:xfrm>
          <a:prstGeom prst="rect">
            <a:avLst/>
          </a:prstGeom>
          <a:noFill/>
        </p:spPr>
        <p:txBody>
          <a:bodyPr wrap="none" rtlCol="0">
            <a:spAutoFit/>
          </a:bodyPr>
          <a:lstStyle/>
          <a:p>
            <a:r>
              <a:rPr lang="es-ES_tradnl" b="1" dirty="0" smtClean="0"/>
              <a:t>Veleta</a:t>
            </a:r>
            <a:endParaRPr lang="es-ES_tradnl" b="1" dirty="0"/>
          </a:p>
        </p:txBody>
      </p:sp>
      <p:sp>
        <p:nvSpPr>
          <p:cNvPr id="13" name="12 CuadroTexto"/>
          <p:cNvSpPr txBox="1"/>
          <p:nvPr/>
        </p:nvSpPr>
        <p:spPr>
          <a:xfrm>
            <a:off x="8975732" y="1312278"/>
            <a:ext cx="558166" cy="369332"/>
          </a:xfrm>
          <a:prstGeom prst="rect">
            <a:avLst/>
          </a:prstGeom>
          <a:noFill/>
        </p:spPr>
        <p:txBody>
          <a:bodyPr wrap="none" rtlCol="0">
            <a:spAutoFit/>
          </a:bodyPr>
          <a:lstStyle/>
          <a:p>
            <a:r>
              <a:rPr lang="es-ES_tradnl" b="1" dirty="0" smtClean="0"/>
              <a:t>LDR</a:t>
            </a:r>
            <a:endParaRPr lang="es-ES_tradnl" b="1" dirty="0"/>
          </a:p>
        </p:txBody>
      </p:sp>
      <p:sp>
        <p:nvSpPr>
          <p:cNvPr id="14" name="13 Rectángulo redondeado"/>
          <p:cNvSpPr/>
          <p:nvPr/>
        </p:nvSpPr>
        <p:spPr>
          <a:xfrm>
            <a:off x="7217229" y="5616526"/>
            <a:ext cx="430257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LDR CANAL 0 MCP3008</a:t>
            </a:r>
            <a:endParaRPr lang="es-ES_tradnl"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6" name="0 Imagen"/>
          <p:cNvPicPr/>
          <p:nvPr/>
        </p:nvPicPr>
        <p:blipFill rotWithShape="1">
          <a:blip r:embed="rId6" cstate="print">
            <a:extLst>
              <a:ext uri="{28A0092B-C50C-407E-A947-70E740481C1C}">
                <a14:useLocalDpi xmlns:a14="http://schemas.microsoft.com/office/drawing/2010/main" val="0"/>
              </a:ext>
            </a:extLst>
          </a:blip>
          <a:srcRect r="4762" b="11481"/>
          <a:stretch/>
        </p:blipFill>
        <p:spPr bwMode="auto">
          <a:xfrm>
            <a:off x="313186" y="1681610"/>
            <a:ext cx="4076700" cy="217106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7" name="16 Rectángulo"/>
              <p:cNvSpPr/>
              <p:nvPr/>
            </p:nvSpPr>
            <p:spPr>
              <a:xfrm>
                <a:off x="1700938" y="3960286"/>
                <a:ext cx="1781129" cy="6576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a:rPr>
                        <m:t>𝐼</m:t>
                      </m:r>
                      <m:r>
                        <a:rPr lang="es-ES_tradnl" i="1">
                          <a:latin typeface="Cambria Math"/>
                        </a:rPr>
                        <m:t>=</m:t>
                      </m:r>
                      <m:f>
                        <m:fPr>
                          <m:ctrlPr>
                            <a:rPr lang="es-ES_tradnl" i="1">
                              <a:latin typeface="Cambria Math"/>
                            </a:rPr>
                          </m:ctrlPr>
                        </m:fPr>
                        <m:num>
                          <m:sSub>
                            <m:sSubPr>
                              <m:ctrlPr>
                                <a:rPr lang="es-ES_tradnl" i="1">
                                  <a:latin typeface="Cambria Math"/>
                                </a:rPr>
                              </m:ctrlPr>
                            </m:sSubPr>
                            <m:e>
                              <m:r>
                                <a:rPr lang="es-ES_tradnl" i="1">
                                  <a:latin typeface="Cambria Math"/>
                                </a:rPr>
                                <m:t>𝑉</m:t>
                              </m:r>
                            </m:e>
                            <m:sub>
                              <m:r>
                                <a:rPr lang="es-ES_tradnl" i="1">
                                  <a:latin typeface="Cambria Math"/>
                                </a:rPr>
                                <m:t>𝑖𝑛</m:t>
                              </m:r>
                            </m:sub>
                          </m:sSub>
                        </m:num>
                        <m:den>
                          <m:sSub>
                            <m:sSubPr>
                              <m:ctrlPr>
                                <a:rPr lang="es-ES_tradnl" i="1">
                                  <a:latin typeface="Cambria Math"/>
                                </a:rPr>
                              </m:ctrlPr>
                            </m:sSubPr>
                            <m:e>
                              <m:r>
                                <a:rPr lang="es-ES_tradnl" i="1">
                                  <a:latin typeface="Cambria Math"/>
                                </a:rPr>
                                <m:t>𝑅</m:t>
                              </m:r>
                            </m:e>
                            <m:sub>
                              <m:r>
                                <a:rPr lang="es-ES_tradnl" i="1">
                                  <a:latin typeface="Cambria Math"/>
                                </a:rPr>
                                <m:t>1</m:t>
                              </m:r>
                            </m:sub>
                          </m:sSub>
                          <m:r>
                            <a:rPr lang="es-ES_tradnl" i="1">
                              <a:latin typeface="Cambria Math"/>
                            </a:rPr>
                            <m:t>+</m:t>
                          </m:r>
                          <m:sSub>
                            <m:sSubPr>
                              <m:ctrlPr>
                                <a:rPr lang="es-ES_tradnl" i="1">
                                  <a:latin typeface="Cambria Math"/>
                                </a:rPr>
                              </m:ctrlPr>
                            </m:sSubPr>
                            <m:e>
                              <m:r>
                                <a:rPr lang="es-ES_tradnl" i="1">
                                  <a:latin typeface="Cambria Math"/>
                                </a:rPr>
                                <m:t>𝑅</m:t>
                              </m:r>
                            </m:e>
                            <m:sub>
                              <m:r>
                                <a:rPr lang="es-ES_tradnl" i="1">
                                  <a:latin typeface="Cambria Math"/>
                                </a:rPr>
                                <m:t>𝑣𝑒𝑙𝑒𝑡𝑎</m:t>
                              </m:r>
                            </m:sub>
                          </m:sSub>
                        </m:den>
                      </m:f>
                    </m:oMath>
                  </m:oMathPara>
                </a14:m>
                <a:endParaRPr lang="es-ES_tradnl" dirty="0"/>
              </a:p>
            </p:txBody>
          </p:sp>
        </mc:Choice>
        <mc:Fallback xmlns="">
          <p:sp>
            <p:nvSpPr>
              <p:cNvPr id="17" name="16 Rectángulo"/>
              <p:cNvSpPr>
                <a:spLocks noRot="1" noChangeAspect="1" noMove="1" noResize="1" noEditPoints="1" noAdjustHandles="1" noChangeArrowheads="1" noChangeShapeType="1" noTextEdit="1"/>
              </p:cNvSpPr>
              <p:nvPr/>
            </p:nvSpPr>
            <p:spPr>
              <a:xfrm>
                <a:off x="1700938" y="3960286"/>
                <a:ext cx="1781129" cy="657616"/>
              </a:xfrm>
              <a:prstGeom prst="rect">
                <a:avLst/>
              </a:prstGeom>
              <a:blipFill rotWithShape="1">
                <a:blip r:embed="rId7"/>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18" name="17 Rectángulo"/>
              <p:cNvSpPr/>
              <p:nvPr/>
            </p:nvSpPr>
            <p:spPr>
              <a:xfrm>
                <a:off x="634051" y="4721173"/>
                <a:ext cx="3755835" cy="6576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_tradnl" i="1">
                              <a:latin typeface="Cambria Math"/>
                            </a:rPr>
                          </m:ctrlPr>
                        </m:sSubPr>
                        <m:e>
                          <m:r>
                            <a:rPr lang="es-ES_tradnl" i="1">
                              <a:latin typeface="Cambria Math"/>
                            </a:rPr>
                            <m:t>𝑉</m:t>
                          </m:r>
                        </m:e>
                        <m:sub>
                          <m:r>
                            <a:rPr lang="es-ES_tradnl" i="1">
                              <a:latin typeface="Cambria Math"/>
                            </a:rPr>
                            <m:t>𝑜𝑢𝑡</m:t>
                          </m:r>
                        </m:sub>
                      </m:sSub>
                      <m:r>
                        <a:rPr lang="es-ES_tradnl" i="1">
                          <a:latin typeface="Cambria Math"/>
                        </a:rPr>
                        <m:t>=</m:t>
                      </m:r>
                      <m:r>
                        <a:rPr lang="es-ES_tradnl" i="1">
                          <a:latin typeface="Cambria Math"/>
                        </a:rPr>
                        <m:t>𝐼</m:t>
                      </m:r>
                      <m:r>
                        <a:rPr lang="es-ES_tradnl" i="1">
                          <a:latin typeface="Cambria Math"/>
                        </a:rPr>
                        <m:t>·</m:t>
                      </m:r>
                      <m:sSub>
                        <m:sSubPr>
                          <m:ctrlPr>
                            <a:rPr lang="es-ES_tradnl" i="1">
                              <a:latin typeface="Cambria Math"/>
                            </a:rPr>
                          </m:ctrlPr>
                        </m:sSubPr>
                        <m:e>
                          <m:r>
                            <a:rPr lang="es-ES_tradnl" i="1">
                              <a:latin typeface="Cambria Math"/>
                            </a:rPr>
                            <m:t>𝑅</m:t>
                          </m:r>
                        </m:e>
                        <m:sub>
                          <m:r>
                            <a:rPr lang="es-ES_tradnl" i="1">
                              <a:latin typeface="Cambria Math"/>
                            </a:rPr>
                            <m:t>𝑣𝑒𝑙𝑒𝑡𝑎</m:t>
                          </m:r>
                        </m:sub>
                      </m:sSub>
                      <m:r>
                        <a:rPr lang="es-ES_tradnl" i="1">
                          <a:latin typeface="Cambria Math"/>
                        </a:rPr>
                        <m:t>=</m:t>
                      </m:r>
                      <m:f>
                        <m:fPr>
                          <m:ctrlPr>
                            <a:rPr lang="es-ES_tradnl" i="1">
                              <a:latin typeface="Cambria Math"/>
                            </a:rPr>
                          </m:ctrlPr>
                        </m:fPr>
                        <m:num>
                          <m:sSub>
                            <m:sSubPr>
                              <m:ctrlPr>
                                <a:rPr lang="es-ES_tradnl" i="1">
                                  <a:latin typeface="Cambria Math"/>
                                </a:rPr>
                              </m:ctrlPr>
                            </m:sSubPr>
                            <m:e>
                              <m:r>
                                <a:rPr lang="es-ES_tradnl" i="1">
                                  <a:latin typeface="Cambria Math"/>
                                </a:rPr>
                                <m:t>𝑅</m:t>
                              </m:r>
                            </m:e>
                            <m:sub>
                              <m:r>
                                <a:rPr lang="es-ES_tradnl" i="1">
                                  <a:latin typeface="Cambria Math"/>
                                </a:rPr>
                                <m:t>𝑣𝑒𝑙𝑒𝑡𝑎</m:t>
                              </m:r>
                            </m:sub>
                          </m:sSub>
                        </m:num>
                        <m:den>
                          <m:sSub>
                            <m:sSubPr>
                              <m:ctrlPr>
                                <a:rPr lang="es-ES_tradnl" i="1">
                                  <a:latin typeface="Cambria Math"/>
                                </a:rPr>
                              </m:ctrlPr>
                            </m:sSubPr>
                            <m:e>
                              <m:r>
                                <a:rPr lang="es-ES_tradnl" i="1">
                                  <a:latin typeface="Cambria Math"/>
                                </a:rPr>
                                <m:t>𝑅</m:t>
                              </m:r>
                            </m:e>
                            <m:sub>
                              <m:r>
                                <a:rPr lang="es-ES_tradnl" i="1">
                                  <a:latin typeface="Cambria Math"/>
                                </a:rPr>
                                <m:t>1</m:t>
                              </m:r>
                            </m:sub>
                          </m:sSub>
                          <m:r>
                            <a:rPr lang="es-ES_tradnl" i="1">
                              <a:latin typeface="Cambria Math"/>
                            </a:rPr>
                            <m:t>+</m:t>
                          </m:r>
                          <m:sSub>
                            <m:sSubPr>
                              <m:ctrlPr>
                                <a:rPr lang="es-ES_tradnl" i="1">
                                  <a:latin typeface="Cambria Math"/>
                                </a:rPr>
                              </m:ctrlPr>
                            </m:sSubPr>
                            <m:e>
                              <m:r>
                                <a:rPr lang="es-ES_tradnl" i="1">
                                  <a:latin typeface="Cambria Math"/>
                                </a:rPr>
                                <m:t>𝑅</m:t>
                              </m:r>
                            </m:e>
                            <m:sub>
                              <m:r>
                                <a:rPr lang="es-ES_tradnl" i="1">
                                  <a:latin typeface="Cambria Math"/>
                                </a:rPr>
                                <m:t>𝑣𝑒𝑙𝑒𝑡𝑎</m:t>
                              </m:r>
                            </m:sub>
                          </m:sSub>
                        </m:den>
                      </m:f>
                      <m:r>
                        <a:rPr lang="es-ES_tradnl" i="1">
                          <a:latin typeface="Cambria Math"/>
                        </a:rPr>
                        <m:t>·</m:t>
                      </m:r>
                      <m:sSub>
                        <m:sSubPr>
                          <m:ctrlPr>
                            <a:rPr lang="es-ES_tradnl" i="1">
                              <a:latin typeface="Cambria Math"/>
                            </a:rPr>
                          </m:ctrlPr>
                        </m:sSubPr>
                        <m:e>
                          <m:r>
                            <a:rPr lang="es-ES_tradnl" i="1">
                              <a:latin typeface="Cambria Math"/>
                            </a:rPr>
                            <m:t>𝑉</m:t>
                          </m:r>
                        </m:e>
                        <m:sub>
                          <m:r>
                            <a:rPr lang="es-ES_tradnl" i="1">
                              <a:latin typeface="Cambria Math"/>
                            </a:rPr>
                            <m:t>𝑖𝑛</m:t>
                          </m:r>
                        </m:sub>
                      </m:sSub>
                    </m:oMath>
                  </m:oMathPara>
                </a14:m>
                <a:endParaRPr lang="es-ES_tradnl" dirty="0"/>
              </a:p>
            </p:txBody>
          </p:sp>
        </mc:Choice>
        <mc:Fallback xmlns="">
          <p:sp>
            <p:nvSpPr>
              <p:cNvPr id="18" name="17 Rectángulo"/>
              <p:cNvSpPr>
                <a:spLocks noRot="1" noChangeAspect="1" noMove="1" noResize="1" noEditPoints="1" noAdjustHandles="1" noChangeArrowheads="1" noChangeShapeType="1" noTextEdit="1"/>
              </p:cNvSpPr>
              <p:nvPr/>
            </p:nvSpPr>
            <p:spPr>
              <a:xfrm>
                <a:off x="634051" y="4721173"/>
                <a:ext cx="3755835" cy="657616"/>
              </a:xfrm>
              <a:prstGeom prst="rect">
                <a:avLst/>
              </a:prstGeom>
              <a:blipFill rotWithShape="1">
                <a:blip r:embed="rId8"/>
                <a:stretch>
                  <a:fillRect/>
                </a:stretch>
              </a:blipFill>
            </p:spPr>
            <p:txBody>
              <a:bodyPr/>
              <a:lstStyle/>
              <a:p>
                <a:r>
                  <a:rPr lang="es-ES_tradnl">
                    <a:noFill/>
                  </a:rPr>
                  <a:t> </a:t>
                </a:r>
              </a:p>
            </p:txBody>
          </p:sp>
        </mc:Fallback>
      </mc:AlternateContent>
      <p:pic>
        <p:nvPicPr>
          <p:cNvPr id="2049" name="Picture 1"/>
          <p:cNvPicPr>
            <a:picLocks noChangeAspect="1" noChangeArrowheads="1"/>
          </p:cNvPicPr>
          <p:nvPr/>
        </p:nvPicPr>
        <p:blipFill rotWithShape="1">
          <a:blip r:embed="rId9">
            <a:extLst>
              <a:ext uri="{28A0092B-C50C-407E-A947-70E740481C1C}">
                <a14:useLocalDpi xmlns:a14="http://schemas.microsoft.com/office/drawing/2010/main" val="0"/>
              </a:ext>
            </a:extLst>
          </a:blip>
          <a:srcRect l="26158" t="53589" r="57777" b="12052"/>
          <a:stretch/>
        </p:blipFill>
        <p:spPr bwMode="auto">
          <a:xfrm>
            <a:off x="4523598" y="1933363"/>
            <a:ext cx="2033430" cy="235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0 Imagen"/>
          <p:cNvPicPr/>
          <p:nvPr/>
        </p:nvPicPr>
        <p:blipFill rotWithShape="1">
          <a:blip r:embed="rId10" cstate="print">
            <a:extLst>
              <a:ext uri="{28A0092B-C50C-407E-A947-70E740481C1C}">
                <a14:useLocalDpi xmlns:a14="http://schemas.microsoft.com/office/drawing/2010/main" val="0"/>
              </a:ext>
            </a:extLst>
          </a:blip>
          <a:srcRect b="11588"/>
          <a:stretch/>
        </p:blipFill>
        <p:spPr bwMode="auto">
          <a:xfrm>
            <a:off x="7217229" y="1977753"/>
            <a:ext cx="4180840" cy="2266950"/>
          </a:xfrm>
          <a:prstGeom prst="rect">
            <a:avLst/>
          </a:prstGeom>
          <a:ln>
            <a:noFill/>
          </a:ln>
          <a:extLst>
            <a:ext uri="{53640926-AAD7-44D8-BBD7-CCE9431645EC}">
              <a14:shadowObscured xmlns:a14="http://schemas.microsoft.com/office/drawing/2010/main"/>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1402" t="33052" r="31330" b="55312"/>
          <a:stretch/>
        </p:blipFill>
        <p:spPr bwMode="auto">
          <a:xfrm>
            <a:off x="7484925" y="4508043"/>
            <a:ext cx="3767186" cy="87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10207" y="133350"/>
            <a:ext cx="609600" cy="609600"/>
          </a:xfrm>
          <a:prstGeom prst="rect">
            <a:avLst/>
          </a:prstGeom>
        </p:spPr>
      </p:pic>
    </p:spTree>
    <p:extLst>
      <p:ext uri="{BB962C8B-B14F-4D97-AF65-F5344CB8AC3E}">
        <p14:creationId xmlns:p14="http://schemas.microsoft.com/office/powerpoint/2010/main" val="110975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ítulo 2"/>
          <p:cNvSpPr>
            <a:spLocks noGrp="1"/>
          </p:cNvSpPr>
          <p:nvPr>
            <p:ph type="subTitle" idx="4294967295"/>
          </p:nvPr>
        </p:nvSpPr>
        <p:spPr>
          <a:xfrm>
            <a:off x="2004218" y="631587"/>
            <a:ext cx="2529681" cy="549275"/>
          </a:xfrm>
        </p:spPr>
        <p:txBody>
          <a:bodyPr>
            <a:noAutofit/>
          </a:bodyPr>
          <a:lstStyle/>
          <a:p>
            <a:pPr marL="0" indent="0">
              <a:lnSpc>
                <a:spcPts val="4000"/>
              </a:lnSpc>
              <a:buNone/>
            </a:pPr>
            <a:r>
              <a:rPr lang="es-ES_tradnl" altLang="en-US" sz="6000" b="1" dirty="0">
                <a:solidFill>
                  <a:schemeClr val="accent1">
                    <a:lumMod val="50000"/>
                  </a:schemeClr>
                </a:solidFill>
              </a:rPr>
              <a:t>Índice</a:t>
            </a:r>
          </a:p>
        </p:txBody>
      </p:sp>
      <p:sp>
        <p:nvSpPr>
          <p:cNvPr id="5123" name="Rectángulo 8"/>
          <p:cNvSpPr>
            <a:spLocks noChangeArrowheads="1"/>
          </p:cNvSpPr>
          <p:nvPr/>
        </p:nvSpPr>
        <p:spPr bwMode="auto">
          <a:xfrm>
            <a:off x="3045620" y="1628775"/>
            <a:ext cx="600233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37653913" indent="-37474525"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800" dirty="0" smtClean="0">
                <a:solidFill>
                  <a:srgbClr val="11414F"/>
                </a:solidFill>
              </a:rPr>
              <a:t>Introducción</a:t>
            </a:r>
            <a:endParaRPr lang="es-ES_tradnl" altLang="en-US" sz="1800" dirty="0">
              <a:solidFill>
                <a:srgbClr val="11414F"/>
              </a:solidFill>
            </a:endParaRPr>
          </a:p>
          <a:p>
            <a:pPr algn="l" eaLnBrk="1" hangingPunct="1">
              <a:spcAft>
                <a:spcPct val="0"/>
              </a:spcAft>
              <a:buClrTx/>
              <a:buSzTx/>
              <a:buFontTx/>
              <a:buNone/>
            </a:pPr>
            <a:endParaRPr lang="es-ES_tradnl" altLang="en-US" sz="1800" dirty="0" smtClean="0">
              <a:solidFill>
                <a:srgbClr val="11414F"/>
              </a:solidFill>
            </a:endParaRPr>
          </a:p>
          <a:p>
            <a:pPr algn="l" eaLnBrk="1" hangingPunct="1">
              <a:spcAft>
                <a:spcPct val="0"/>
              </a:spcAft>
              <a:buClrTx/>
              <a:buSzTx/>
              <a:buFontTx/>
              <a:buNone/>
            </a:pPr>
            <a:r>
              <a:rPr lang="es-ES_tradnl" altLang="en-US" sz="1800" dirty="0" smtClean="0">
                <a:solidFill>
                  <a:srgbClr val="11414F"/>
                </a:solidFill>
              </a:rPr>
              <a:t>La Raspberry Pi 3</a:t>
            </a:r>
          </a:p>
          <a:p>
            <a:pPr algn="l" eaLnBrk="1" hangingPunct="1">
              <a:spcAft>
                <a:spcPct val="0"/>
              </a:spcAft>
              <a:buClrTx/>
              <a:buSzTx/>
              <a:buFontTx/>
              <a:buNone/>
            </a:pPr>
            <a:endParaRPr lang="es-ES_tradnl" altLang="en-US" sz="1800" dirty="0" smtClean="0">
              <a:solidFill>
                <a:srgbClr val="11414F"/>
              </a:solidFill>
            </a:endParaRPr>
          </a:p>
          <a:p>
            <a:pPr algn="l" eaLnBrk="1" hangingPunct="1">
              <a:spcAft>
                <a:spcPct val="0"/>
              </a:spcAft>
              <a:buClrTx/>
              <a:buSzTx/>
              <a:buFontTx/>
              <a:buNone/>
            </a:pPr>
            <a:r>
              <a:rPr lang="es-ES_tradnl" altLang="en-US" sz="1800" dirty="0" smtClean="0">
                <a:solidFill>
                  <a:srgbClr val="11414F"/>
                </a:solidFill>
              </a:rPr>
              <a:t>Sensores</a:t>
            </a:r>
          </a:p>
          <a:p>
            <a:pPr algn="l" eaLnBrk="1" hangingPunct="1">
              <a:spcAft>
                <a:spcPct val="0"/>
              </a:spcAft>
              <a:buClrTx/>
              <a:buSzTx/>
              <a:buFontTx/>
              <a:buNone/>
            </a:pPr>
            <a:endParaRPr lang="es-ES_tradnl" altLang="en-US" sz="1800" dirty="0">
              <a:solidFill>
                <a:srgbClr val="11414F"/>
              </a:solidFill>
            </a:endParaRPr>
          </a:p>
          <a:p>
            <a:pPr algn="l" eaLnBrk="1" hangingPunct="1">
              <a:spcAft>
                <a:spcPct val="0"/>
              </a:spcAft>
              <a:buClrTx/>
              <a:buSzTx/>
              <a:buFontTx/>
              <a:buNone/>
            </a:pPr>
            <a:r>
              <a:rPr lang="es-ES_tradnl" altLang="en-US" sz="1800" dirty="0" smtClean="0">
                <a:solidFill>
                  <a:srgbClr val="11414F"/>
                </a:solidFill>
              </a:rPr>
              <a:t>Diseño electrónico</a:t>
            </a:r>
          </a:p>
          <a:p>
            <a:pPr algn="l" eaLnBrk="1" hangingPunct="1">
              <a:spcAft>
                <a:spcPct val="0"/>
              </a:spcAft>
              <a:buClrTx/>
              <a:buSzTx/>
              <a:buFontTx/>
              <a:buNone/>
            </a:pPr>
            <a:endParaRPr lang="es-ES_tradnl" altLang="en-US" sz="1800" dirty="0">
              <a:solidFill>
                <a:srgbClr val="11414F"/>
              </a:solidFill>
            </a:endParaRPr>
          </a:p>
          <a:p>
            <a:pPr algn="l" eaLnBrk="1" hangingPunct="1">
              <a:spcAft>
                <a:spcPct val="0"/>
              </a:spcAft>
              <a:buClrTx/>
              <a:buSzTx/>
              <a:buFontTx/>
              <a:buNone/>
            </a:pPr>
            <a:r>
              <a:rPr lang="es-ES_tradnl" altLang="en-US" sz="1800" dirty="0" smtClean="0">
                <a:solidFill>
                  <a:srgbClr val="11414F"/>
                </a:solidFill>
              </a:rPr>
              <a:t>Diseño de Software</a:t>
            </a:r>
          </a:p>
          <a:p>
            <a:pPr algn="l" eaLnBrk="1" hangingPunct="1">
              <a:spcAft>
                <a:spcPct val="0"/>
              </a:spcAft>
              <a:buClrTx/>
              <a:buSzTx/>
              <a:buFontTx/>
              <a:buNone/>
            </a:pPr>
            <a:endParaRPr lang="es-ES_tradnl" altLang="en-US" sz="1800" dirty="0" smtClean="0">
              <a:solidFill>
                <a:srgbClr val="11414F"/>
              </a:solidFill>
            </a:endParaRPr>
          </a:p>
          <a:p>
            <a:pPr algn="l" eaLnBrk="1" hangingPunct="1">
              <a:spcAft>
                <a:spcPct val="0"/>
              </a:spcAft>
              <a:buClrTx/>
              <a:buSzTx/>
              <a:buFontTx/>
              <a:buNone/>
            </a:pPr>
            <a:r>
              <a:rPr lang="es-ES_tradnl" altLang="en-US" sz="1800" dirty="0" smtClean="0">
                <a:solidFill>
                  <a:srgbClr val="11414F"/>
                </a:solidFill>
              </a:rPr>
              <a:t>Diseño de página web</a:t>
            </a:r>
            <a:endParaRPr lang="es-ES_tradnl" altLang="en-US" sz="1800" dirty="0">
              <a:solidFill>
                <a:srgbClr val="11414F"/>
              </a:solidFill>
            </a:endParaRPr>
          </a:p>
          <a:p>
            <a:pPr algn="l" eaLnBrk="1" hangingPunct="1">
              <a:spcAft>
                <a:spcPct val="0"/>
              </a:spcAft>
              <a:buClrTx/>
              <a:buSzTx/>
              <a:buFontTx/>
              <a:buNone/>
            </a:pPr>
            <a:endParaRPr lang="es-ES_tradnl" altLang="en-US" sz="1800" dirty="0" smtClean="0">
              <a:solidFill>
                <a:srgbClr val="11414F"/>
              </a:solidFill>
            </a:endParaRPr>
          </a:p>
          <a:p>
            <a:pPr algn="l" eaLnBrk="1" hangingPunct="1">
              <a:spcAft>
                <a:spcPct val="0"/>
              </a:spcAft>
              <a:buClrTx/>
              <a:buSzTx/>
              <a:buFontTx/>
              <a:buNone/>
            </a:pPr>
            <a:r>
              <a:rPr lang="es-ES_tradnl" altLang="en-US" sz="1800" dirty="0" smtClean="0">
                <a:solidFill>
                  <a:srgbClr val="11414F"/>
                </a:solidFill>
              </a:rPr>
              <a:t>Ensamblaje estación meteorológica</a:t>
            </a:r>
          </a:p>
          <a:p>
            <a:pPr algn="l" eaLnBrk="1" hangingPunct="1">
              <a:spcAft>
                <a:spcPct val="0"/>
              </a:spcAft>
              <a:buClrTx/>
              <a:buSzTx/>
              <a:buFontTx/>
              <a:buNone/>
            </a:pPr>
            <a:endParaRPr lang="es-ES_tradnl" altLang="en-US" sz="1800" dirty="0">
              <a:solidFill>
                <a:srgbClr val="11414F"/>
              </a:solidFill>
            </a:endParaRPr>
          </a:p>
          <a:p>
            <a:pPr algn="l" eaLnBrk="1" hangingPunct="1">
              <a:spcAft>
                <a:spcPct val="0"/>
              </a:spcAft>
              <a:buClrTx/>
              <a:buSzTx/>
              <a:buFontTx/>
              <a:buNone/>
            </a:pPr>
            <a:r>
              <a:rPr lang="es-ES_tradnl" altLang="en-US" sz="1800" dirty="0" smtClean="0">
                <a:solidFill>
                  <a:srgbClr val="11414F"/>
                </a:solidFill>
              </a:rPr>
              <a:t>Alimentación mediante paneles solares</a:t>
            </a:r>
          </a:p>
          <a:p>
            <a:pPr algn="l" eaLnBrk="1" hangingPunct="1">
              <a:spcAft>
                <a:spcPct val="0"/>
              </a:spcAft>
              <a:buClrTx/>
              <a:buSzTx/>
              <a:buFontTx/>
              <a:buNone/>
            </a:pPr>
            <a:endParaRPr lang="es-ES_tradnl" altLang="en-US" sz="1800" dirty="0" smtClean="0">
              <a:solidFill>
                <a:srgbClr val="11414F"/>
              </a:solidFill>
            </a:endParaRPr>
          </a:p>
          <a:p>
            <a:pPr algn="l" eaLnBrk="1" hangingPunct="1">
              <a:spcAft>
                <a:spcPct val="0"/>
              </a:spcAft>
              <a:buClrTx/>
              <a:buSzTx/>
              <a:buFontTx/>
              <a:buNone/>
            </a:pPr>
            <a:r>
              <a:rPr lang="es-ES_tradnl" altLang="en-US" sz="1800" dirty="0" smtClean="0">
                <a:solidFill>
                  <a:srgbClr val="11414F"/>
                </a:solidFill>
              </a:rPr>
              <a:t>Conclusiones</a:t>
            </a:r>
            <a:endParaRPr lang="es-ES_tradnl" altLang="en-US" sz="1800" dirty="0">
              <a:solidFill>
                <a:srgbClr val="11414F"/>
              </a:solidFill>
            </a:endParaRPr>
          </a:p>
        </p:txBody>
      </p:sp>
      <p:sp>
        <p:nvSpPr>
          <p:cNvPr id="5124" name="CuadroTexto 10"/>
          <p:cNvSpPr txBox="1">
            <a:spLocks noChangeArrowheads="1"/>
          </p:cNvSpPr>
          <p:nvPr/>
        </p:nvSpPr>
        <p:spPr bwMode="auto">
          <a:xfrm>
            <a:off x="2248363" y="1583740"/>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a:solidFill>
                  <a:schemeClr val="accent1">
                    <a:lumMod val="50000"/>
                  </a:schemeClr>
                </a:solidFill>
              </a:rPr>
              <a:t>01</a:t>
            </a:r>
          </a:p>
        </p:txBody>
      </p:sp>
      <p:sp>
        <p:nvSpPr>
          <p:cNvPr id="2" name="Marcador de número de diapositiva 1"/>
          <p:cNvSpPr>
            <a:spLocks noGrp="1"/>
          </p:cNvSpPr>
          <p:nvPr>
            <p:ph type="sldNum" sz="quarter" idx="12"/>
          </p:nvPr>
        </p:nvSpPr>
        <p:spPr/>
        <p:txBody>
          <a:bodyPr/>
          <a:lstStyle/>
          <a:p>
            <a:fld id="{F5F092EA-DF33-460B-909F-79906A1BEB83}" type="slidenum">
              <a:rPr lang="es-ES" smtClean="0"/>
              <a:t>2</a:t>
            </a:fld>
            <a:endParaRPr lang="es-ES"/>
          </a:p>
        </p:txBody>
      </p:sp>
      <p:sp>
        <p:nvSpPr>
          <p:cNvPr id="10" name="CuadroTexto 10"/>
          <p:cNvSpPr txBox="1">
            <a:spLocks noChangeArrowheads="1"/>
          </p:cNvSpPr>
          <p:nvPr/>
        </p:nvSpPr>
        <p:spPr bwMode="auto">
          <a:xfrm>
            <a:off x="2248363" y="2106960"/>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02</a:t>
            </a:r>
            <a:endParaRPr lang="es-ES_tradnl" altLang="en-US" sz="2800" dirty="0">
              <a:solidFill>
                <a:schemeClr val="accent1">
                  <a:lumMod val="50000"/>
                </a:schemeClr>
              </a:solidFill>
            </a:endParaRPr>
          </a:p>
        </p:txBody>
      </p:sp>
      <p:sp>
        <p:nvSpPr>
          <p:cNvPr id="11" name="CuadroTexto 10"/>
          <p:cNvSpPr txBox="1">
            <a:spLocks noChangeArrowheads="1"/>
          </p:cNvSpPr>
          <p:nvPr/>
        </p:nvSpPr>
        <p:spPr bwMode="auto">
          <a:xfrm>
            <a:off x="2248363" y="2630180"/>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03</a:t>
            </a:r>
            <a:endParaRPr lang="es-ES_tradnl" altLang="en-US" sz="2800" dirty="0">
              <a:solidFill>
                <a:schemeClr val="accent1">
                  <a:lumMod val="50000"/>
                </a:schemeClr>
              </a:solidFill>
            </a:endParaRPr>
          </a:p>
        </p:txBody>
      </p:sp>
      <p:sp>
        <p:nvSpPr>
          <p:cNvPr id="12" name="CuadroTexto 11"/>
          <p:cNvSpPr txBox="1">
            <a:spLocks noChangeArrowheads="1"/>
          </p:cNvSpPr>
          <p:nvPr/>
        </p:nvSpPr>
        <p:spPr bwMode="auto">
          <a:xfrm>
            <a:off x="2248363" y="3166498"/>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04</a:t>
            </a:r>
            <a:endParaRPr lang="es-ES_tradnl" altLang="en-US" sz="2800" dirty="0">
              <a:solidFill>
                <a:schemeClr val="accent1">
                  <a:lumMod val="50000"/>
                </a:schemeClr>
              </a:solidFill>
            </a:endParaRPr>
          </a:p>
        </p:txBody>
      </p:sp>
      <p:sp>
        <p:nvSpPr>
          <p:cNvPr id="13" name="CuadroTexto 12"/>
          <p:cNvSpPr txBox="1">
            <a:spLocks noChangeArrowheads="1"/>
          </p:cNvSpPr>
          <p:nvPr/>
        </p:nvSpPr>
        <p:spPr bwMode="auto">
          <a:xfrm>
            <a:off x="2248363" y="3702816"/>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05</a:t>
            </a:r>
            <a:endParaRPr lang="es-ES_tradnl" altLang="en-US" sz="2800" dirty="0">
              <a:solidFill>
                <a:schemeClr val="accent1">
                  <a:lumMod val="50000"/>
                </a:schemeClr>
              </a:solidFill>
            </a:endParaRPr>
          </a:p>
        </p:txBody>
      </p:sp>
      <p:sp>
        <p:nvSpPr>
          <p:cNvPr id="14" name="CuadroTexto 13"/>
          <p:cNvSpPr txBox="1">
            <a:spLocks noChangeArrowheads="1"/>
          </p:cNvSpPr>
          <p:nvPr/>
        </p:nvSpPr>
        <p:spPr bwMode="auto">
          <a:xfrm>
            <a:off x="2248363" y="4293226"/>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06</a:t>
            </a:r>
            <a:endParaRPr lang="es-ES_tradnl" altLang="en-US" sz="2800" dirty="0">
              <a:solidFill>
                <a:schemeClr val="accent1">
                  <a:lumMod val="50000"/>
                </a:schemeClr>
              </a:solidFill>
            </a:endParaRPr>
          </a:p>
        </p:txBody>
      </p:sp>
      <p:sp>
        <p:nvSpPr>
          <p:cNvPr id="15" name="CuadroTexto 14"/>
          <p:cNvSpPr txBox="1">
            <a:spLocks noChangeArrowheads="1"/>
          </p:cNvSpPr>
          <p:nvPr/>
        </p:nvSpPr>
        <p:spPr bwMode="auto">
          <a:xfrm>
            <a:off x="2248363" y="4893720"/>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07</a:t>
            </a:r>
            <a:endParaRPr lang="es-ES_tradnl" altLang="en-US" sz="2800" dirty="0">
              <a:solidFill>
                <a:schemeClr val="accent1">
                  <a:lumMod val="50000"/>
                </a:schemeClr>
              </a:solidFill>
            </a:endParaRPr>
          </a:p>
        </p:txBody>
      </p:sp>
      <p:sp>
        <p:nvSpPr>
          <p:cNvPr id="17" name="CuadroTexto 13"/>
          <p:cNvSpPr txBox="1">
            <a:spLocks noChangeArrowheads="1"/>
          </p:cNvSpPr>
          <p:nvPr/>
        </p:nvSpPr>
        <p:spPr bwMode="auto">
          <a:xfrm>
            <a:off x="2248363" y="5459524"/>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08</a:t>
            </a:r>
            <a:endParaRPr lang="es-ES_tradnl" altLang="en-US" sz="2800" dirty="0">
              <a:solidFill>
                <a:schemeClr val="accent1">
                  <a:lumMod val="50000"/>
                </a:schemeClr>
              </a:solidFill>
            </a:endParaRPr>
          </a:p>
        </p:txBody>
      </p:sp>
      <p:sp>
        <p:nvSpPr>
          <p:cNvPr id="18" name="CuadroTexto 14"/>
          <p:cNvSpPr txBox="1">
            <a:spLocks noChangeArrowheads="1"/>
          </p:cNvSpPr>
          <p:nvPr/>
        </p:nvSpPr>
        <p:spPr bwMode="auto">
          <a:xfrm>
            <a:off x="2248363" y="5983818"/>
            <a:ext cx="585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2800" dirty="0" smtClean="0">
                <a:solidFill>
                  <a:schemeClr val="accent1">
                    <a:lumMod val="50000"/>
                  </a:schemeClr>
                </a:solidFill>
              </a:rPr>
              <a:t>09</a:t>
            </a:r>
            <a:endParaRPr lang="es-ES_tradnl" altLang="en-US" sz="2800" dirty="0">
              <a:solidFill>
                <a:schemeClr val="accent1">
                  <a:lumMod val="50000"/>
                </a:schemeClr>
              </a:solidFill>
            </a:endParaRPr>
          </a:p>
        </p:txBody>
      </p:sp>
      <p:pic>
        <p:nvPicPr>
          <p:cNvPr id="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2300" y="228600"/>
            <a:ext cx="609600" cy="609600"/>
          </a:xfrm>
          <a:prstGeom prst="rect">
            <a:avLst/>
          </a:prstGeom>
        </p:spPr>
      </p:pic>
    </p:spTree>
    <p:extLst>
      <p:ext uri="{BB962C8B-B14F-4D97-AF65-F5344CB8AC3E}">
        <p14:creationId xmlns:p14="http://schemas.microsoft.com/office/powerpoint/2010/main" val="90388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electrónico</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20</a:t>
            </a:fld>
            <a:endParaRPr lang="es-ES"/>
          </a:p>
        </p:txBody>
      </p:sp>
      <p:sp>
        <p:nvSpPr>
          <p:cNvPr id="7" name="Rectángulo 6"/>
          <p:cNvSpPr/>
          <p:nvPr/>
        </p:nvSpPr>
        <p:spPr>
          <a:xfrm>
            <a:off x="976988" y="819433"/>
            <a:ext cx="5068182" cy="461665"/>
          </a:xfrm>
          <a:prstGeom prst="rect">
            <a:avLst/>
          </a:prstGeom>
        </p:spPr>
        <p:txBody>
          <a:bodyPr wrap="none">
            <a:spAutoFit/>
          </a:bodyPr>
          <a:lstStyle/>
          <a:p>
            <a:r>
              <a:rPr lang="es-ES" sz="2400" b="1" dirty="0" smtClean="0">
                <a:solidFill>
                  <a:schemeClr val="accent1">
                    <a:lumMod val="75000"/>
                  </a:schemeClr>
                </a:solidFill>
              </a:rPr>
              <a:t>Construcción de la placa de prototipos</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22" name="0 Imagen"/>
          <p:cNvPicPr/>
          <p:nvPr/>
        </p:nvPicPr>
        <p:blipFill rotWithShape="1">
          <a:blip r:embed="rId6" cstate="print">
            <a:extLst>
              <a:ext uri="{28A0092B-C50C-407E-A947-70E740481C1C}">
                <a14:useLocalDpi xmlns:a14="http://schemas.microsoft.com/office/drawing/2010/main" val="0"/>
              </a:ext>
            </a:extLst>
          </a:blip>
          <a:srcRect l="5708" t="9711" r="1575" b="9182"/>
          <a:stretch/>
        </p:blipFill>
        <p:spPr bwMode="auto">
          <a:xfrm rot="10800000">
            <a:off x="1076740" y="2068359"/>
            <a:ext cx="5007610" cy="3284855"/>
          </a:xfrm>
          <a:prstGeom prst="rect">
            <a:avLst/>
          </a:prstGeom>
          <a:ln>
            <a:noFill/>
          </a:ln>
          <a:extLst>
            <a:ext uri="{53640926-AAD7-44D8-BBD7-CCE9431645EC}">
              <a14:shadowObscured xmlns:a14="http://schemas.microsoft.com/office/drawing/2010/main"/>
            </a:ext>
          </a:extLst>
        </p:spPr>
      </p:pic>
      <p:pic>
        <p:nvPicPr>
          <p:cNvPr id="23" name="0 Imagen"/>
          <p:cNvPicPr/>
          <p:nvPr/>
        </p:nvPicPr>
        <p:blipFill rotWithShape="1">
          <a:blip r:embed="rId7">
            <a:extLst>
              <a:ext uri="{28A0092B-C50C-407E-A947-70E740481C1C}">
                <a14:useLocalDpi xmlns:a14="http://schemas.microsoft.com/office/drawing/2010/main" val="0"/>
              </a:ext>
            </a:extLst>
          </a:blip>
          <a:srcRect l="14567" t="4200" r="11811" b="4458"/>
          <a:stretch/>
        </p:blipFill>
        <p:spPr bwMode="auto">
          <a:xfrm rot="5400000">
            <a:off x="7060813" y="1341660"/>
            <a:ext cx="3867113" cy="4422371"/>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906087" y="4231178"/>
            <a:ext cx="4846320" cy="1255224"/>
          </a:xfrm>
          <a:prstGeom prst="rect">
            <a:avLst/>
          </a:prstGeom>
          <a:noFill/>
          <a:ln w="317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5 CuadroTexto"/>
          <p:cNvSpPr txBox="1"/>
          <p:nvPr/>
        </p:nvSpPr>
        <p:spPr>
          <a:xfrm>
            <a:off x="2396950" y="5506600"/>
            <a:ext cx="1158459" cy="369332"/>
          </a:xfrm>
          <a:prstGeom prst="rect">
            <a:avLst/>
          </a:prstGeom>
          <a:noFill/>
        </p:spPr>
        <p:txBody>
          <a:bodyPr wrap="none" rtlCol="0">
            <a:spAutoFit/>
          </a:bodyPr>
          <a:lstStyle/>
          <a:p>
            <a:r>
              <a:rPr lang="es-ES_tradnl" b="1" dirty="0" smtClean="0"/>
              <a:t>Etapa PSU</a:t>
            </a:r>
            <a:endParaRPr lang="es-ES_tradnl" b="1" dirty="0"/>
          </a:p>
        </p:txBody>
      </p:sp>
      <p:pic>
        <p:nvPicPr>
          <p:cNvPr id="3" nam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5555" y="219358"/>
            <a:ext cx="609600" cy="609600"/>
          </a:xfrm>
          <a:prstGeom prst="rect">
            <a:avLst/>
          </a:prstGeom>
        </p:spPr>
      </p:pic>
    </p:spTree>
    <p:extLst>
      <p:ext uri="{BB962C8B-B14F-4D97-AF65-F5344CB8AC3E}">
        <p14:creationId xmlns:p14="http://schemas.microsoft.com/office/powerpoint/2010/main" val="54816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21</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smtClean="0">
                <a:solidFill>
                  <a:schemeClr val="bg1"/>
                </a:solidFill>
              </a:rPr>
              <a:t>05</a:t>
            </a:r>
            <a:endParaRPr lang="es-ES_tradnl" altLang="en-US" sz="12500" dirty="0">
              <a:solidFill>
                <a:schemeClr val="bg1"/>
              </a:solidFill>
            </a:endParaRPr>
          </a:p>
        </p:txBody>
      </p:sp>
      <p:sp>
        <p:nvSpPr>
          <p:cNvPr id="3" name="CuadroTexto 2"/>
          <p:cNvSpPr txBox="1"/>
          <p:nvPr/>
        </p:nvSpPr>
        <p:spPr>
          <a:xfrm>
            <a:off x="1981199" y="2724150"/>
            <a:ext cx="7387883" cy="1200329"/>
          </a:xfrm>
          <a:prstGeom prst="rect">
            <a:avLst/>
          </a:prstGeom>
          <a:noFill/>
        </p:spPr>
        <p:txBody>
          <a:bodyPr wrap="square" rtlCol="0">
            <a:spAutoFit/>
          </a:bodyPr>
          <a:lstStyle/>
          <a:p>
            <a:r>
              <a:rPr lang="es-ES" sz="7200" dirty="0" smtClean="0">
                <a:solidFill>
                  <a:schemeClr val="bg1"/>
                </a:solidFill>
              </a:rPr>
              <a:t>Diseño de software</a:t>
            </a:r>
            <a:endParaRPr lang="es-ES" sz="7200" dirty="0">
              <a:solidFill>
                <a:schemeClr val="bg1"/>
              </a:solidFill>
            </a:endParaRPr>
          </a:p>
        </p:txBody>
      </p:sp>
      <p:pic>
        <p:nvPicPr>
          <p:cNvPr id="2" nam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575" y="361950"/>
            <a:ext cx="609600" cy="609600"/>
          </a:xfrm>
          <a:prstGeom prst="rect">
            <a:avLst/>
          </a:prstGeom>
        </p:spPr>
      </p:pic>
    </p:spTree>
    <p:extLst>
      <p:ext uri="{BB962C8B-B14F-4D97-AF65-F5344CB8AC3E}">
        <p14:creationId xmlns:p14="http://schemas.microsoft.com/office/powerpoint/2010/main" val="1637566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de software</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22</a:t>
            </a:fld>
            <a:endParaRPr lang="es-ES"/>
          </a:p>
        </p:txBody>
      </p:sp>
      <p:sp>
        <p:nvSpPr>
          <p:cNvPr id="7" name="Rectángulo 6"/>
          <p:cNvSpPr/>
          <p:nvPr/>
        </p:nvSpPr>
        <p:spPr>
          <a:xfrm>
            <a:off x="976988" y="819433"/>
            <a:ext cx="2526013" cy="461665"/>
          </a:xfrm>
          <a:prstGeom prst="rect">
            <a:avLst/>
          </a:prstGeom>
        </p:spPr>
        <p:txBody>
          <a:bodyPr wrap="none">
            <a:spAutoFit/>
          </a:bodyPr>
          <a:lstStyle/>
          <a:p>
            <a:r>
              <a:rPr lang="es-ES" sz="2400" b="1" dirty="0" smtClean="0">
                <a:solidFill>
                  <a:schemeClr val="accent1">
                    <a:lumMod val="75000"/>
                  </a:schemeClr>
                </a:solidFill>
              </a:rPr>
              <a:t>Software sensores</a:t>
            </a:r>
            <a:endParaRPr lang="es-ES" sz="2400" b="1" dirty="0">
              <a:solidFill>
                <a:schemeClr val="accent1">
                  <a:lumMod val="75000"/>
                </a:schemeClr>
              </a:solidFill>
            </a:endParaRPr>
          </a:p>
        </p:txBody>
      </p:sp>
      <p:sp>
        <p:nvSpPr>
          <p:cNvPr id="3" name="2 CuadroTexto"/>
          <p:cNvSpPr txBox="1"/>
          <p:nvPr/>
        </p:nvSpPr>
        <p:spPr>
          <a:xfrm>
            <a:off x="1515054" y="1312278"/>
            <a:ext cx="2528128" cy="369332"/>
          </a:xfrm>
          <a:prstGeom prst="rect">
            <a:avLst/>
          </a:prstGeom>
          <a:noFill/>
        </p:spPr>
        <p:txBody>
          <a:bodyPr wrap="none" rtlCol="0">
            <a:spAutoFit/>
          </a:bodyPr>
          <a:lstStyle/>
          <a:p>
            <a:r>
              <a:rPr lang="es-ES_tradnl" b="1" dirty="0" smtClean="0"/>
              <a:t>Temperatura y humedad</a:t>
            </a:r>
            <a:endParaRPr lang="es-ES_tradnl" b="1" dirty="0"/>
          </a:p>
        </p:txBody>
      </p:sp>
      <p:sp>
        <p:nvSpPr>
          <p:cNvPr id="13" name="12 CuadroTexto"/>
          <p:cNvSpPr txBox="1"/>
          <p:nvPr/>
        </p:nvSpPr>
        <p:spPr>
          <a:xfrm>
            <a:off x="7911380" y="1312045"/>
            <a:ext cx="2073837" cy="369332"/>
          </a:xfrm>
          <a:prstGeom prst="rect">
            <a:avLst/>
          </a:prstGeom>
          <a:noFill/>
        </p:spPr>
        <p:txBody>
          <a:bodyPr wrap="none" rtlCol="0">
            <a:spAutoFit/>
          </a:bodyPr>
          <a:lstStyle/>
          <a:p>
            <a:r>
              <a:rPr lang="es-ES_tradnl" b="1" dirty="0" smtClean="0"/>
              <a:t>Presión atmosférica</a:t>
            </a:r>
            <a:endParaRPr lang="es-ES_tradnl" b="1"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6" name="0 Imagen"/>
          <p:cNvPicPr/>
          <p:nvPr/>
        </p:nvPicPr>
        <p:blipFill rotWithShape="1">
          <a:blip r:embed="rId6">
            <a:extLst>
              <a:ext uri="{28A0092B-C50C-407E-A947-70E740481C1C}">
                <a14:useLocalDpi xmlns:a14="http://schemas.microsoft.com/office/drawing/2010/main" val="0"/>
              </a:ext>
            </a:extLst>
          </a:blip>
          <a:srcRect l="25591" r="7677" b="13645"/>
          <a:stretch/>
        </p:blipFill>
        <p:spPr bwMode="auto">
          <a:xfrm>
            <a:off x="976987" y="1868933"/>
            <a:ext cx="4476756" cy="4123653"/>
          </a:xfrm>
          <a:prstGeom prst="rect">
            <a:avLst/>
          </a:prstGeom>
          <a:ln>
            <a:noFill/>
          </a:ln>
          <a:extLst>
            <a:ext uri="{53640926-AAD7-44D8-BBD7-CCE9431645EC}">
              <a14:shadowObscured xmlns:a14="http://schemas.microsoft.com/office/drawing/2010/main"/>
            </a:ext>
          </a:extLst>
        </p:spPr>
      </p:pic>
      <p:pic>
        <p:nvPicPr>
          <p:cNvPr id="17" name="0 Imagen"/>
          <p:cNvPicPr/>
          <p:nvPr/>
        </p:nvPicPr>
        <p:blipFill rotWithShape="1">
          <a:blip r:embed="rId7">
            <a:extLst>
              <a:ext uri="{28A0092B-C50C-407E-A947-70E740481C1C}">
                <a14:useLocalDpi xmlns:a14="http://schemas.microsoft.com/office/drawing/2010/main" val="0"/>
              </a:ext>
            </a:extLst>
          </a:blip>
          <a:srcRect l="19940" r="15298" b="16000"/>
          <a:stretch/>
        </p:blipFill>
        <p:spPr bwMode="auto">
          <a:xfrm>
            <a:off x="6662057" y="2048140"/>
            <a:ext cx="4374018" cy="3944446"/>
          </a:xfrm>
          <a:prstGeom prst="rect">
            <a:avLst/>
          </a:prstGeom>
          <a:ln>
            <a:noFill/>
          </a:ln>
          <a:extLst>
            <a:ext uri="{53640926-AAD7-44D8-BBD7-CCE9431645EC}">
              <a14:shadowObscured xmlns:a14="http://schemas.microsoft.com/office/drawing/2010/main"/>
            </a:ext>
          </a:extLst>
        </p:spPr>
      </p:pic>
      <p:sp>
        <p:nvSpPr>
          <p:cNvPr id="18" name="17 Rectángulo redondeado"/>
          <p:cNvSpPr/>
          <p:nvPr/>
        </p:nvSpPr>
        <p:spPr>
          <a:xfrm>
            <a:off x="7004957" y="6037578"/>
            <a:ext cx="4302578"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Necesario habilitar I2C en Raspberry Pi</a:t>
            </a:r>
            <a:endParaRPr lang="es-ES_tradnl" dirty="0"/>
          </a:p>
        </p:txBody>
      </p:sp>
      <p:pic>
        <p:nvPicPr>
          <p:cNvPr id="5" nam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48975" y="209833"/>
            <a:ext cx="609600" cy="609600"/>
          </a:xfrm>
          <a:prstGeom prst="rect">
            <a:avLst/>
          </a:prstGeom>
        </p:spPr>
      </p:pic>
    </p:spTree>
    <p:extLst>
      <p:ext uri="{BB962C8B-B14F-4D97-AF65-F5344CB8AC3E}">
        <p14:creationId xmlns:p14="http://schemas.microsoft.com/office/powerpoint/2010/main" val="3922127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de software</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23</a:t>
            </a:fld>
            <a:endParaRPr lang="es-ES"/>
          </a:p>
        </p:txBody>
      </p:sp>
      <p:sp>
        <p:nvSpPr>
          <p:cNvPr id="7" name="Rectángulo 6"/>
          <p:cNvSpPr/>
          <p:nvPr/>
        </p:nvSpPr>
        <p:spPr>
          <a:xfrm>
            <a:off x="976988" y="819433"/>
            <a:ext cx="2526013" cy="461665"/>
          </a:xfrm>
          <a:prstGeom prst="rect">
            <a:avLst/>
          </a:prstGeom>
        </p:spPr>
        <p:txBody>
          <a:bodyPr wrap="none">
            <a:spAutoFit/>
          </a:bodyPr>
          <a:lstStyle/>
          <a:p>
            <a:r>
              <a:rPr lang="es-ES" sz="2400" b="1" dirty="0">
                <a:solidFill>
                  <a:schemeClr val="accent1">
                    <a:lumMod val="75000"/>
                  </a:schemeClr>
                </a:solidFill>
              </a:rPr>
              <a:t>Software sensores</a:t>
            </a:r>
          </a:p>
        </p:txBody>
      </p:sp>
      <p:sp>
        <p:nvSpPr>
          <p:cNvPr id="3" name="2 CuadroTexto"/>
          <p:cNvSpPr txBox="1"/>
          <p:nvPr/>
        </p:nvSpPr>
        <p:spPr>
          <a:xfrm>
            <a:off x="2131826" y="1312278"/>
            <a:ext cx="1773049" cy="369332"/>
          </a:xfrm>
          <a:prstGeom prst="rect">
            <a:avLst/>
          </a:prstGeom>
          <a:noFill/>
        </p:spPr>
        <p:txBody>
          <a:bodyPr wrap="none" rtlCol="0">
            <a:spAutoFit/>
          </a:bodyPr>
          <a:lstStyle/>
          <a:p>
            <a:r>
              <a:rPr lang="es-ES_tradnl" b="1" dirty="0" smtClean="0"/>
              <a:t>Velocidad viento</a:t>
            </a:r>
            <a:endParaRPr lang="es-ES_tradnl" b="1" dirty="0"/>
          </a:p>
        </p:txBody>
      </p:sp>
      <p:sp>
        <p:nvSpPr>
          <p:cNvPr id="13" name="12 CuadroTexto"/>
          <p:cNvSpPr txBox="1"/>
          <p:nvPr/>
        </p:nvSpPr>
        <p:spPr>
          <a:xfrm>
            <a:off x="7911380" y="1312045"/>
            <a:ext cx="1425390" cy="369332"/>
          </a:xfrm>
          <a:prstGeom prst="rect">
            <a:avLst/>
          </a:prstGeom>
          <a:noFill/>
        </p:spPr>
        <p:txBody>
          <a:bodyPr wrap="none" rtlCol="0">
            <a:spAutoFit/>
          </a:bodyPr>
          <a:lstStyle/>
          <a:p>
            <a:r>
              <a:rPr lang="es-ES_tradnl" b="1" dirty="0" smtClean="0"/>
              <a:t>Precipitación</a:t>
            </a:r>
            <a:endParaRPr lang="es-ES_tradnl" b="1"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0" name="0 Imagen"/>
          <p:cNvPicPr/>
          <p:nvPr/>
        </p:nvPicPr>
        <p:blipFill rotWithShape="1">
          <a:blip r:embed="rId6">
            <a:extLst>
              <a:ext uri="{28A0092B-C50C-407E-A947-70E740481C1C}">
                <a14:useLocalDpi xmlns:a14="http://schemas.microsoft.com/office/drawing/2010/main" val="0"/>
              </a:ext>
            </a:extLst>
          </a:blip>
          <a:srcRect l="15521" t="3307" r="24868" b="9389"/>
          <a:stretch/>
        </p:blipFill>
        <p:spPr bwMode="auto">
          <a:xfrm>
            <a:off x="1744276" y="1677876"/>
            <a:ext cx="2468493" cy="4820463"/>
          </a:xfrm>
          <a:prstGeom prst="rect">
            <a:avLst/>
          </a:prstGeom>
          <a:ln>
            <a:noFill/>
          </a:ln>
          <a:extLst>
            <a:ext uri="{53640926-AAD7-44D8-BBD7-CCE9431645EC}">
              <a14:shadowObscured xmlns:a14="http://schemas.microsoft.com/office/drawing/2010/main"/>
            </a:ext>
          </a:extLst>
        </p:spPr>
      </p:pic>
      <p:pic>
        <p:nvPicPr>
          <p:cNvPr id="11" name="0 Imagen"/>
          <p:cNvPicPr/>
          <p:nvPr/>
        </p:nvPicPr>
        <p:blipFill rotWithShape="1">
          <a:blip r:embed="rId7">
            <a:extLst>
              <a:ext uri="{28A0092B-C50C-407E-A947-70E740481C1C}">
                <a14:useLocalDpi xmlns:a14="http://schemas.microsoft.com/office/drawing/2010/main" val="0"/>
              </a:ext>
            </a:extLst>
          </a:blip>
          <a:srcRect b="52437"/>
          <a:stretch/>
        </p:blipFill>
        <p:spPr bwMode="auto">
          <a:xfrm>
            <a:off x="5761264" y="2052093"/>
            <a:ext cx="5398770" cy="3423285"/>
          </a:xfrm>
          <a:prstGeom prst="rect">
            <a:avLst/>
          </a:prstGeom>
          <a:ln>
            <a:noFill/>
          </a:ln>
          <a:extLst>
            <a:ext uri="{53640926-AAD7-44D8-BBD7-CCE9431645EC}">
              <a14:shadowObscured xmlns:a14="http://schemas.microsoft.com/office/drawing/2010/main"/>
            </a:ext>
          </a:extLst>
        </p:spPr>
      </p:pic>
      <p:pic>
        <p:nvPicPr>
          <p:cNvPr id="5"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1860" y="335280"/>
            <a:ext cx="609600" cy="609600"/>
          </a:xfrm>
          <a:prstGeom prst="rect">
            <a:avLst/>
          </a:prstGeom>
        </p:spPr>
      </p:pic>
    </p:spTree>
    <p:extLst>
      <p:ext uri="{BB962C8B-B14F-4D97-AF65-F5344CB8AC3E}">
        <p14:creationId xmlns:p14="http://schemas.microsoft.com/office/powerpoint/2010/main" val="1449206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de software</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24</a:t>
            </a:fld>
            <a:endParaRPr lang="es-ES"/>
          </a:p>
        </p:txBody>
      </p:sp>
      <p:sp>
        <p:nvSpPr>
          <p:cNvPr id="7" name="Rectángulo 6"/>
          <p:cNvSpPr/>
          <p:nvPr/>
        </p:nvSpPr>
        <p:spPr>
          <a:xfrm>
            <a:off x="976988" y="819433"/>
            <a:ext cx="2526013" cy="461665"/>
          </a:xfrm>
          <a:prstGeom prst="rect">
            <a:avLst/>
          </a:prstGeom>
        </p:spPr>
        <p:txBody>
          <a:bodyPr wrap="none">
            <a:spAutoFit/>
          </a:bodyPr>
          <a:lstStyle/>
          <a:p>
            <a:r>
              <a:rPr lang="es-ES" sz="2400" b="1" dirty="0">
                <a:solidFill>
                  <a:schemeClr val="accent1">
                    <a:lumMod val="75000"/>
                  </a:schemeClr>
                </a:solidFill>
              </a:rPr>
              <a:t>Software sensores</a:t>
            </a:r>
          </a:p>
        </p:txBody>
      </p:sp>
      <p:sp>
        <p:nvSpPr>
          <p:cNvPr id="3" name="2 CuadroTexto"/>
          <p:cNvSpPr txBox="1"/>
          <p:nvPr/>
        </p:nvSpPr>
        <p:spPr>
          <a:xfrm>
            <a:off x="1886897" y="1328141"/>
            <a:ext cx="2080506" cy="369332"/>
          </a:xfrm>
          <a:prstGeom prst="rect">
            <a:avLst/>
          </a:prstGeom>
          <a:noFill/>
        </p:spPr>
        <p:txBody>
          <a:bodyPr wrap="none" rtlCol="0">
            <a:spAutoFit/>
          </a:bodyPr>
          <a:lstStyle/>
          <a:p>
            <a:r>
              <a:rPr lang="es-ES_tradnl" b="1" dirty="0" smtClean="0"/>
              <a:t>Dirección del viento</a:t>
            </a:r>
            <a:endParaRPr lang="es-ES_tradnl" b="1" dirty="0"/>
          </a:p>
        </p:txBody>
      </p:sp>
      <p:sp>
        <p:nvSpPr>
          <p:cNvPr id="13" name="12 CuadroTexto"/>
          <p:cNvSpPr txBox="1"/>
          <p:nvPr/>
        </p:nvSpPr>
        <p:spPr>
          <a:xfrm>
            <a:off x="7911380" y="1312045"/>
            <a:ext cx="1404552" cy="369332"/>
          </a:xfrm>
          <a:prstGeom prst="rect">
            <a:avLst/>
          </a:prstGeom>
          <a:noFill/>
        </p:spPr>
        <p:txBody>
          <a:bodyPr wrap="none" rtlCol="0">
            <a:spAutoFit/>
          </a:bodyPr>
          <a:lstStyle/>
          <a:p>
            <a:r>
              <a:rPr lang="es-ES_tradnl" b="1" dirty="0" smtClean="0"/>
              <a:t>Luminosidad</a:t>
            </a:r>
            <a:endParaRPr lang="es-ES_tradnl" b="1" dirty="0"/>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2" name="0 Imagen"/>
          <p:cNvPicPr/>
          <p:nvPr/>
        </p:nvPicPr>
        <p:blipFill rotWithShape="1">
          <a:blip r:embed="rId6">
            <a:extLst>
              <a:ext uri="{28A0092B-C50C-407E-A947-70E740481C1C}">
                <a14:useLocalDpi xmlns:a14="http://schemas.microsoft.com/office/drawing/2010/main" val="0"/>
              </a:ext>
            </a:extLst>
          </a:blip>
          <a:srcRect l="26181" r="28346" b="30969"/>
          <a:stretch/>
        </p:blipFill>
        <p:spPr bwMode="auto">
          <a:xfrm>
            <a:off x="1351030" y="1922327"/>
            <a:ext cx="3019425" cy="3437890"/>
          </a:xfrm>
          <a:prstGeom prst="rect">
            <a:avLst/>
          </a:prstGeom>
          <a:ln>
            <a:noFill/>
          </a:ln>
          <a:extLst>
            <a:ext uri="{53640926-AAD7-44D8-BBD7-CCE9431645EC}">
              <a14:shadowObscured xmlns:a14="http://schemas.microsoft.com/office/drawing/2010/main"/>
            </a:ext>
          </a:extLst>
        </p:spPr>
      </p:pic>
      <p:pic>
        <p:nvPicPr>
          <p:cNvPr id="14" name="0 Imagen"/>
          <p:cNvPicPr/>
          <p:nvPr/>
        </p:nvPicPr>
        <p:blipFill rotWithShape="1">
          <a:blip r:embed="rId7">
            <a:extLst>
              <a:ext uri="{28A0092B-C50C-407E-A947-70E740481C1C}">
                <a14:useLocalDpi xmlns:a14="http://schemas.microsoft.com/office/drawing/2010/main" val="0"/>
              </a:ext>
            </a:extLst>
          </a:blip>
          <a:srcRect l="8465" r="12205" b="35956"/>
          <a:stretch/>
        </p:blipFill>
        <p:spPr bwMode="auto">
          <a:xfrm>
            <a:off x="6150466" y="2098312"/>
            <a:ext cx="4881880" cy="2955290"/>
          </a:xfrm>
          <a:prstGeom prst="rect">
            <a:avLst/>
          </a:prstGeom>
          <a:ln>
            <a:noFill/>
          </a:ln>
          <a:extLst>
            <a:ext uri="{53640926-AAD7-44D8-BBD7-CCE9431645EC}">
              <a14:shadowObscured xmlns:a14="http://schemas.microsoft.com/office/drawing/2010/main"/>
            </a:ext>
          </a:extLst>
        </p:spPr>
      </p:pic>
      <p:sp>
        <p:nvSpPr>
          <p:cNvPr id="16" name="15 Rectángulo redondeado"/>
          <p:cNvSpPr/>
          <p:nvPr/>
        </p:nvSpPr>
        <p:spPr>
          <a:xfrm>
            <a:off x="3347692" y="5703116"/>
            <a:ext cx="5372100"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Necesario habilitar SPI en Raspberry Pi para MCP3008</a:t>
            </a:r>
            <a:endParaRPr lang="es-ES_tradnl" dirty="0"/>
          </a:p>
        </p:txBody>
      </p:sp>
      <p:pic>
        <p:nvPicPr>
          <p:cNvPr id="5" nam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34700" y="209833"/>
            <a:ext cx="609600" cy="609600"/>
          </a:xfrm>
          <a:prstGeom prst="rect">
            <a:avLst/>
          </a:prstGeom>
        </p:spPr>
      </p:pic>
    </p:spTree>
    <p:extLst>
      <p:ext uri="{BB962C8B-B14F-4D97-AF65-F5344CB8AC3E}">
        <p14:creationId xmlns:p14="http://schemas.microsoft.com/office/powerpoint/2010/main" val="1931302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de software</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25</a:t>
            </a:fld>
            <a:endParaRPr lang="es-ES"/>
          </a:p>
        </p:txBody>
      </p:sp>
      <p:sp>
        <p:nvSpPr>
          <p:cNvPr id="7" name="Rectángulo 6"/>
          <p:cNvSpPr/>
          <p:nvPr/>
        </p:nvSpPr>
        <p:spPr>
          <a:xfrm>
            <a:off x="976988" y="819433"/>
            <a:ext cx="2188035" cy="461665"/>
          </a:xfrm>
          <a:prstGeom prst="rect">
            <a:avLst/>
          </a:prstGeom>
        </p:spPr>
        <p:txBody>
          <a:bodyPr wrap="none">
            <a:spAutoFit/>
          </a:bodyPr>
          <a:lstStyle/>
          <a:p>
            <a:r>
              <a:rPr lang="es-ES" sz="2400" b="1" dirty="0">
                <a:solidFill>
                  <a:schemeClr val="accent1">
                    <a:lumMod val="75000"/>
                  </a:schemeClr>
                </a:solidFill>
              </a:rPr>
              <a:t>Software </a:t>
            </a:r>
            <a:r>
              <a:rPr lang="es-ES" sz="2400" b="1" dirty="0" smtClean="0">
                <a:solidFill>
                  <a:schemeClr val="accent1">
                    <a:lumMod val="75000"/>
                  </a:schemeClr>
                </a:solidFill>
              </a:rPr>
              <a:t>global</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16" name="15 Rectángulo redondeado"/>
          <p:cNvSpPr/>
          <p:nvPr/>
        </p:nvSpPr>
        <p:spPr>
          <a:xfrm>
            <a:off x="3347692" y="5703116"/>
            <a:ext cx="5372100"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Cada 5 minutos se hace lectura de los sensores</a:t>
            </a:r>
            <a:endParaRPr lang="es-ES_tradnl" dirty="0"/>
          </a:p>
        </p:txBody>
      </p:sp>
      <p:pic>
        <p:nvPicPr>
          <p:cNvPr id="11" name="0 Imagen"/>
          <p:cNvPicPr/>
          <p:nvPr/>
        </p:nvPicPr>
        <p:blipFill rotWithShape="1">
          <a:blip r:embed="rId6">
            <a:extLst>
              <a:ext uri="{28A0092B-C50C-407E-A947-70E740481C1C}">
                <a14:useLocalDpi xmlns:a14="http://schemas.microsoft.com/office/drawing/2010/main" val="0"/>
              </a:ext>
            </a:extLst>
          </a:blip>
          <a:srcRect b="7083"/>
          <a:stretch/>
        </p:blipFill>
        <p:spPr bwMode="auto">
          <a:xfrm>
            <a:off x="464368" y="1645148"/>
            <a:ext cx="5401310" cy="3763645"/>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7"/>
          <a:srcRect l="513" t="17014" r="67103" b="23336"/>
          <a:stretch/>
        </p:blipFill>
        <p:spPr bwMode="auto">
          <a:xfrm>
            <a:off x="6790616" y="1362741"/>
            <a:ext cx="4549577" cy="3971850"/>
          </a:xfrm>
          <a:prstGeom prst="rect">
            <a:avLst/>
          </a:prstGeom>
          <a:ln>
            <a:noFill/>
          </a:ln>
          <a:extLst>
            <a:ext uri="{53640926-AAD7-44D8-BBD7-CCE9431645EC}">
              <a14:shadowObscured xmlns:a14="http://schemas.microsoft.com/office/drawing/2010/main"/>
            </a:ext>
          </a:extLst>
        </p:spPr>
      </p:pic>
      <p:pic>
        <p:nvPicPr>
          <p:cNvPr id="3" name="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30593" y="137160"/>
            <a:ext cx="609600" cy="609600"/>
          </a:xfrm>
          <a:prstGeom prst="rect">
            <a:avLst/>
          </a:prstGeom>
        </p:spPr>
      </p:pic>
    </p:spTree>
    <p:extLst>
      <p:ext uri="{BB962C8B-B14F-4D97-AF65-F5344CB8AC3E}">
        <p14:creationId xmlns:p14="http://schemas.microsoft.com/office/powerpoint/2010/main" val="376574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26</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a:spcAft>
                <a:spcPct val="0"/>
              </a:spcAft>
              <a:buClrTx/>
              <a:buSzTx/>
              <a:buFontTx/>
              <a:buNone/>
            </a:pPr>
            <a:r>
              <a:rPr lang="es-ES_tradnl" altLang="en-US" sz="12500" dirty="0" smtClean="0">
                <a:solidFill>
                  <a:prstClr val="white"/>
                </a:solidFill>
              </a:rPr>
              <a:t>06</a:t>
            </a:r>
            <a:endParaRPr lang="es-ES_tradnl" altLang="en-US" sz="12500" dirty="0">
              <a:solidFill>
                <a:prstClr val="white"/>
              </a:solidFill>
            </a:endParaRPr>
          </a:p>
        </p:txBody>
      </p:sp>
      <p:sp>
        <p:nvSpPr>
          <p:cNvPr id="3" name="CuadroTexto 2"/>
          <p:cNvSpPr txBox="1"/>
          <p:nvPr/>
        </p:nvSpPr>
        <p:spPr>
          <a:xfrm>
            <a:off x="1981199" y="2724150"/>
            <a:ext cx="7387883" cy="1200329"/>
          </a:xfrm>
          <a:prstGeom prst="rect">
            <a:avLst/>
          </a:prstGeom>
          <a:noFill/>
        </p:spPr>
        <p:txBody>
          <a:bodyPr wrap="square" rtlCol="0">
            <a:spAutoFit/>
          </a:bodyPr>
          <a:lstStyle/>
          <a:p>
            <a:r>
              <a:rPr lang="es-ES" sz="7200" dirty="0" smtClean="0">
                <a:solidFill>
                  <a:prstClr val="white"/>
                </a:solidFill>
              </a:rPr>
              <a:t>Diseño página web</a:t>
            </a:r>
            <a:endParaRPr lang="es-ES" sz="7200" dirty="0">
              <a:solidFill>
                <a:prstClr val="white"/>
              </a:solidFill>
            </a:endParaRPr>
          </a:p>
        </p:txBody>
      </p:sp>
      <p:pic>
        <p:nvPicPr>
          <p:cNvPr id="2" nam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4220" y="205423"/>
            <a:ext cx="609600" cy="609600"/>
          </a:xfrm>
          <a:prstGeom prst="rect">
            <a:avLst/>
          </a:prstGeom>
        </p:spPr>
      </p:pic>
    </p:spTree>
    <p:extLst>
      <p:ext uri="{BB962C8B-B14F-4D97-AF65-F5344CB8AC3E}">
        <p14:creationId xmlns:p14="http://schemas.microsoft.com/office/powerpoint/2010/main" val="326942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Página web</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27</a:t>
            </a:fld>
            <a:endParaRPr lang="es-ES"/>
          </a:p>
        </p:txBody>
      </p:sp>
      <p:sp>
        <p:nvSpPr>
          <p:cNvPr id="7" name="Rectángulo 6"/>
          <p:cNvSpPr/>
          <p:nvPr/>
        </p:nvSpPr>
        <p:spPr>
          <a:xfrm>
            <a:off x="976988" y="819433"/>
            <a:ext cx="5409751" cy="461665"/>
          </a:xfrm>
          <a:prstGeom prst="rect">
            <a:avLst/>
          </a:prstGeom>
        </p:spPr>
        <p:txBody>
          <a:bodyPr wrap="none">
            <a:spAutoFit/>
          </a:bodyPr>
          <a:lstStyle/>
          <a:p>
            <a:r>
              <a:rPr lang="es-ES" sz="2400" b="1" dirty="0" smtClean="0">
                <a:solidFill>
                  <a:schemeClr val="accent1">
                    <a:lumMod val="75000"/>
                  </a:schemeClr>
                </a:solidFill>
              </a:rPr>
              <a:t>Instalaciones necesarias y envío de datos</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12" name="Picture 2" descr="http://blog.jorgeivanmeza.com/wp-content/uploads/2014/05/raspbi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60" y="1530622"/>
            <a:ext cx="1140311" cy="962734"/>
          </a:xfrm>
          <a:prstGeom prst="rect">
            <a:avLst/>
          </a:prstGeom>
          <a:noFill/>
          <a:extLst>
            <a:ext uri="{909E8E84-426E-40DD-AFC4-6F175D3DCCD1}">
              <a14:hiddenFill xmlns:a14="http://schemas.microsoft.com/office/drawing/2010/main">
                <a:solidFill>
                  <a:srgbClr val="FFFFFF"/>
                </a:solidFill>
              </a14:hiddenFill>
            </a:ext>
          </a:extLst>
        </p:spPr>
      </p:pic>
      <p:sp>
        <p:nvSpPr>
          <p:cNvPr id="6" name="5 Flecha derecha"/>
          <p:cNvSpPr/>
          <p:nvPr/>
        </p:nvSpPr>
        <p:spPr>
          <a:xfrm>
            <a:off x="1413495" y="1899631"/>
            <a:ext cx="772733"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32" name="Picture 8" descr="http://www.raywenderlich.com/wp-content/uploads/2013/09/apache318x2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228" y="1323605"/>
            <a:ext cx="1834346" cy="149978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1038" name="Picture 14" descr="http://www.elwebmaster.com/wp-content/uploads/2015/06/PH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8906" y="1644032"/>
            <a:ext cx="1389328" cy="735910"/>
          </a:xfrm>
          <a:prstGeom prst="rect">
            <a:avLst/>
          </a:prstGeom>
          <a:noFill/>
          <a:extLst>
            <a:ext uri="{909E8E84-426E-40DD-AFC4-6F175D3DCCD1}">
              <a14:hiddenFill xmlns:a14="http://schemas.microsoft.com/office/drawing/2010/main">
                <a:solidFill>
                  <a:srgbClr val="FFFFFF"/>
                </a:solidFill>
              </a14:hiddenFill>
            </a:ext>
          </a:extLst>
        </p:spPr>
      </p:pic>
      <p:sp>
        <p:nvSpPr>
          <p:cNvPr id="18" name="17 Flecha derecha"/>
          <p:cNvSpPr/>
          <p:nvPr/>
        </p:nvSpPr>
        <p:spPr>
          <a:xfrm>
            <a:off x="4146648" y="1854628"/>
            <a:ext cx="772733"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40" name="Picture 16" descr="https://ricondelzorro.files.wordpress.com/2016/04/mysql-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4627" y="1423574"/>
            <a:ext cx="2214832" cy="925018"/>
          </a:xfrm>
          <a:prstGeom prst="rect">
            <a:avLst/>
          </a:prstGeom>
          <a:noFill/>
          <a:extLst>
            <a:ext uri="{909E8E84-426E-40DD-AFC4-6F175D3DCCD1}">
              <a14:hiddenFill xmlns:a14="http://schemas.microsoft.com/office/drawing/2010/main">
                <a:solidFill>
                  <a:srgbClr val="FFFFFF"/>
                </a:solidFill>
              </a14:hiddenFill>
            </a:ext>
          </a:extLst>
        </p:spPr>
      </p:pic>
      <p:sp>
        <p:nvSpPr>
          <p:cNvPr id="20" name="19 Flecha derecha"/>
          <p:cNvSpPr/>
          <p:nvPr/>
        </p:nvSpPr>
        <p:spPr>
          <a:xfrm>
            <a:off x="6688808" y="1838124"/>
            <a:ext cx="772733"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42" name="Picture 18" descr="https://www.phpmyadmin.net/static/images/logo-o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45974" y="1323605"/>
            <a:ext cx="1681178" cy="1188383"/>
          </a:xfrm>
          <a:prstGeom prst="rect">
            <a:avLst/>
          </a:prstGeom>
          <a:noFill/>
          <a:extLst>
            <a:ext uri="{909E8E84-426E-40DD-AFC4-6F175D3DCCD1}">
              <a14:hiddenFill xmlns:a14="http://schemas.microsoft.com/office/drawing/2010/main">
                <a:solidFill>
                  <a:srgbClr val="FFFFFF"/>
                </a:solidFill>
              </a14:hiddenFill>
            </a:ext>
          </a:extLst>
        </p:spPr>
      </p:pic>
      <p:sp>
        <p:nvSpPr>
          <p:cNvPr id="22" name="21 Flecha derecha"/>
          <p:cNvSpPr/>
          <p:nvPr/>
        </p:nvSpPr>
        <p:spPr>
          <a:xfrm>
            <a:off x="9779459" y="1743931"/>
            <a:ext cx="772733"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3" name="22 Imagen"/>
          <p:cNvPicPr/>
          <p:nvPr/>
        </p:nvPicPr>
        <p:blipFill rotWithShape="1">
          <a:blip r:embed="rId11"/>
          <a:srcRect r="44851" b="22182"/>
          <a:stretch/>
        </p:blipFill>
        <p:spPr bwMode="auto">
          <a:xfrm>
            <a:off x="307975" y="3271232"/>
            <a:ext cx="4313886" cy="2815577"/>
          </a:xfrm>
          <a:prstGeom prst="rect">
            <a:avLst/>
          </a:prstGeom>
          <a:ln>
            <a:noFill/>
          </a:ln>
          <a:extLst>
            <a:ext uri="{53640926-AAD7-44D8-BBD7-CCE9431645EC}">
              <a14:shadowObscured xmlns:a14="http://schemas.microsoft.com/office/drawing/2010/main"/>
            </a:ext>
          </a:extLst>
        </p:spPr>
      </p:pic>
      <p:sp>
        <p:nvSpPr>
          <p:cNvPr id="10" name="9 CuadroTexto"/>
          <p:cNvSpPr txBox="1"/>
          <p:nvPr/>
        </p:nvSpPr>
        <p:spPr>
          <a:xfrm>
            <a:off x="1166871" y="2823385"/>
            <a:ext cx="2474203" cy="369332"/>
          </a:xfrm>
          <a:prstGeom prst="rect">
            <a:avLst/>
          </a:prstGeom>
          <a:noFill/>
        </p:spPr>
        <p:txBody>
          <a:bodyPr wrap="none" rtlCol="0">
            <a:spAutoFit/>
          </a:bodyPr>
          <a:lstStyle/>
          <a:p>
            <a:r>
              <a:rPr lang="es-ES_tradnl" b="1" u="sng" dirty="0" smtClean="0"/>
              <a:t>Crear base datos y tabla</a:t>
            </a:r>
            <a:endParaRPr lang="es-ES_tradnl" b="1" u="sng" dirty="0"/>
          </a:p>
        </p:txBody>
      </p:sp>
      <p:sp>
        <p:nvSpPr>
          <p:cNvPr id="13" name="12 Rectángulo"/>
          <p:cNvSpPr/>
          <p:nvPr/>
        </p:nvSpPr>
        <p:spPr>
          <a:xfrm>
            <a:off x="5426135" y="4338225"/>
            <a:ext cx="6096000" cy="2031325"/>
          </a:xfrm>
          <a:prstGeom prst="rect">
            <a:avLst/>
          </a:prstGeom>
          <a:ln>
            <a:solidFill>
              <a:schemeClr val="accent1"/>
            </a:solidFill>
          </a:ln>
        </p:spPr>
        <p:txBody>
          <a:bodyPr>
            <a:spAutoFit/>
          </a:bodyPr>
          <a:lstStyle/>
          <a:p>
            <a:r>
              <a:rPr lang="es-ES_tradnl" dirty="0" err="1"/>
              <a:t>query</a:t>
            </a:r>
            <a:r>
              <a:rPr lang="es-ES_tradnl" dirty="0"/>
              <a:t> = ("INSERT INTO Data"</a:t>
            </a:r>
          </a:p>
          <a:p>
            <a:r>
              <a:rPr lang="es-ES_tradnl" dirty="0"/>
              <a:t>               "(</a:t>
            </a:r>
            <a:r>
              <a:rPr lang="es-ES_tradnl" dirty="0" err="1"/>
              <a:t>fx_dato</a:t>
            </a:r>
            <a:r>
              <a:rPr lang="es-ES_tradnl" dirty="0"/>
              <a:t>, </a:t>
            </a:r>
            <a:r>
              <a:rPr lang="es-ES_tradnl" dirty="0" err="1"/>
              <a:t>fx_dia</a:t>
            </a:r>
            <a:r>
              <a:rPr lang="es-ES_tradnl" dirty="0"/>
              <a:t>, </a:t>
            </a:r>
            <a:r>
              <a:rPr lang="es-ES_tradnl" dirty="0" err="1"/>
              <a:t>fx_mes</a:t>
            </a:r>
            <a:r>
              <a:rPr lang="es-ES_tradnl" dirty="0"/>
              <a:t>, </a:t>
            </a:r>
            <a:r>
              <a:rPr lang="es-ES_tradnl" dirty="0" err="1"/>
              <a:t>fx_anno</a:t>
            </a:r>
            <a:r>
              <a:rPr lang="es-ES_tradnl" dirty="0"/>
              <a:t>, </a:t>
            </a:r>
            <a:r>
              <a:rPr lang="es-ES_tradnl" dirty="0" err="1"/>
              <a:t>fx_hora</a:t>
            </a:r>
            <a:r>
              <a:rPr lang="es-ES_tradnl" dirty="0"/>
              <a:t>, </a:t>
            </a:r>
            <a:r>
              <a:rPr lang="es-ES_tradnl" dirty="0" err="1"/>
              <a:t>temp</a:t>
            </a:r>
            <a:r>
              <a:rPr lang="es-ES_tradnl" dirty="0"/>
              <a:t>, </a:t>
            </a:r>
            <a:r>
              <a:rPr lang="es-ES_tradnl" dirty="0" err="1"/>
              <a:t>hum</a:t>
            </a:r>
            <a:r>
              <a:rPr lang="es-ES_tradnl" dirty="0"/>
              <a:t>, </a:t>
            </a:r>
            <a:r>
              <a:rPr lang="es-ES_tradnl" dirty="0" err="1"/>
              <a:t>presion</a:t>
            </a:r>
            <a:r>
              <a:rPr lang="es-ES_tradnl" dirty="0"/>
              <a:t>, </a:t>
            </a:r>
            <a:r>
              <a:rPr lang="es-ES_tradnl" dirty="0" err="1"/>
              <a:t>v_viento</a:t>
            </a:r>
            <a:r>
              <a:rPr lang="es-ES_tradnl" dirty="0"/>
              <a:t>, </a:t>
            </a:r>
            <a:r>
              <a:rPr lang="es-ES_tradnl" dirty="0" err="1"/>
              <a:t>v_direcc</a:t>
            </a:r>
            <a:r>
              <a:rPr lang="es-ES_tradnl" dirty="0"/>
              <a:t>, </a:t>
            </a:r>
            <a:r>
              <a:rPr lang="es-ES_tradnl" dirty="0" err="1"/>
              <a:t>lumi</a:t>
            </a:r>
            <a:r>
              <a:rPr lang="es-ES_tradnl" dirty="0"/>
              <a:t>, precipita)"</a:t>
            </a:r>
          </a:p>
          <a:p>
            <a:r>
              <a:rPr lang="es-ES_tradnl" dirty="0"/>
              <a:t>                "VALUES ('%s', '%s', '%s', '%s', '%s', '%s', '%s', '%s', '%s', '%s', '%s', '%s')")		%(fecha,fx_dia,fx_mes,fx_anno,fx_hora,temp,humedad,presion,Datosvelocidad,direccion,lumi,preci)</a:t>
            </a:r>
          </a:p>
        </p:txBody>
      </p:sp>
      <p:pic>
        <p:nvPicPr>
          <p:cNvPr id="1044" name="Picture 20" descr="https://www.python.org/static/opengraph-icon-200x200.png"/>
          <p:cNvPicPr>
            <a:picLocks noChangeAspect="1" noChangeArrowheads="1"/>
          </p:cNvPicPr>
          <p:nvPr/>
        </p:nvPicPr>
        <p:blipFill rotWithShape="1">
          <a:blip r:embed="rId12">
            <a:extLst>
              <a:ext uri="{28A0092B-C50C-407E-A947-70E740481C1C}">
                <a14:useLocalDpi xmlns:a14="http://schemas.microsoft.com/office/drawing/2010/main" val="0"/>
              </a:ext>
            </a:extLst>
          </a:blip>
          <a:srcRect t="8338"/>
          <a:stretch/>
        </p:blipFill>
        <p:spPr bwMode="auto">
          <a:xfrm>
            <a:off x="7669233" y="2956535"/>
            <a:ext cx="1233505" cy="1130663"/>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7461432" y="2671710"/>
            <a:ext cx="1649106" cy="369332"/>
          </a:xfrm>
          <a:prstGeom prst="rect">
            <a:avLst/>
          </a:prstGeom>
          <a:noFill/>
        </p:spPr>
        <p:txBody>
          <a:bodyPr wrap="none" rtlCol="0">
            <a:spAutoFit/>
          </a:bodyPr>
          <a:lstStyle/>
          <a:p>
            <a:r>
              <a:rPr lang="es-ES_tradnl" dirty="0" smtClean="0"/>
              <a:t>Función Python</a:t>
            </a:r>
            <a:endParaRPr lang="es-ES_tradnl" dirty="0"/>
          </a:p>
        </p:txBody>
      </p:sp>
      <p:sp>
        <p:nvSpPr>
          <p:cNvPr id="19" name="18 Flecha abajo"/>
          <p:cNvSpPr/>
          <p:nvPr/>
        </p:nvSpPr>
        <p:spPr>
          <a:xfrm>
            <a:off x="8057772" y="3992124"/>
            <a:ext cx="416363" cy="346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20 Rectángulo"/>
          <p:cNvSpPr/>
          <p:nvPr/>
        </p:nvSpPr>
        <p:spPr>
          <a:xfrm>
            <a:off x="7461432" y="2671709"/>
            <a:ext cx="1649106" cy="1281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41380" y="30798"/>
            <a:ext cx="609600" cy="609600"/>
          </a:xfrm>
          <a:prstGeom prst="rect">
            <a:avLst/>
          </a:prstGeom>
        </p:spPr>
      </p:pic>
    </p:spTree>
    <p:extLst>
      <p:ext uri="{BB962C8B-B14F-4D97-AF65-F5344CB8AC3E}">
        <p14:creationId xmlns:p14="http://schemas.microsoft.com/office/powerpoint/2010/main" val="3408845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9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Diseño Página web</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28</a:t>
            </a:fld>
            <a:endParaRPr lang="es-ES"/>
          </a:p>
        </p:txBody>
      </p:sp>
      <p:sp>
        <p:nvSpPr>
          <p:cNvPr id="7" name="Rectángulo 6"/>
          <p:cNvSpPr/>
          <p:nvPr/>
        </p:nvSpPr>
        <p:spPr>
          <a:xfrm>
            <a:off x="976988" y="819433"/>
            <a:ext cx="1894749" cy="461665"/>
          </a:xfrm>
          <a:prstGeom prst="rect">
            <a:avLst/>
          </a:prstGeom>
        </p:spPr>
        <p:txBody>
          <a:bodyPr wrap="none">
            <a:spAutoFit/>
          </a:bodyPr>
          <a:lstStyle/>
          <a:p>
            <a:r>
              <a:rPr lang="es-ES" sz="2400" b="1" dirty="0" smtClean="0">
                <a:solidFill>
                  <a:schemeClr val="accent1">
                    <a:lumMod val="75000"/>
                  </a:schemeClr>
                </a:solidFill>
              </a:rPr>
              <a:t>Páginas webs</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26" name="25 Imagen"/>
          <p:cNvPicPr/>
          <p:nvPr/>
        </p:nvPicPr>
        <p:blipFill rotWithShape="1">
          <a:blip r:embed="rId6"/>
          <a:srcRect t="1808"/>
          <a:stretch/>
        </p:blipFill>
        <p:spPr bwMode="auto">
          <a:xfrm>
            <a:off x="460375" y="1265606"/>
            <a:ext cx="5401310" cy="4618990"/>
          </a:xfrm>
          <a:prstGeom prst="rect">
            <a:avLst/>
          </a:prstGeom>
          <a:ln>
            <a:noFill/>
          </a:ln>
          <a:extLst>
            <a:ext uri="{53640926-AAD7-44D8-BBD7-CCE9431645EC}">
              <a14:shadowObscured xmlns:a14="http://schemas.microsoft.com/office/drawing/2010/main"/>
            </a:ext>
          </a:extLst>
        </p:spPr>
      </p:pic>
      <p:pic>
        <p:nvPicPr>
          <p:cNvPr id="27" name="26 Imagen"/>
          <p:cNvPicPr/>
          <p:nvPr/>
        </p:nvPicPr>
        <p:blipFill rotWithShape="1">
          <a:blip r:embed="rId7"/>
          <a:srcRect t="2034"/>
          <a:stretch/>
        </p:blipFill>
        <p:spPr bwMode="auto">
          <a:xfrm>
            <a:off x="6280213" y="1265606"/>
            <a:ext cx="5401310" cy="4608830"/>
          </a:xfrm>
          <a:prstGeom prst="rect">
            <a:avLst/>
          </a:prstGeom>
          <a:ln>
            <a:noFill/>
          </a:ln>
          <a:extLst>
            <a:ext uri="{53640926-AAD7-44D8-BBD7-CCE9431645EC}">
              <a14:shadowObscured xmlns:a14="http://schemas.microsoft.com/office/drawing/2010/main"/>
            </a:ext>
          </a:extLst>
        </p:spPr>
      </p:pic>
      <p:pic>
        <p:nvPicPr>
          <p:cNvPr id="6" nam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9980" y="57519"/>
            <a:ext cx="609600" cy="609600"/>
          </a:xfrm>
          <a:prstGeom prst="rect">
            <a:avLst/>
          </a:prstGeom>
        </p:spPr>
      </p:pic>
    </p:spTree>
    <p:extLst>
      <p:ext uri="{BB962C8B-B14F-4D97-AF65-F5344CB8AC3E}">
        <p14:creationId xmlns:p14="http://schemas.microsoft.com/office/powerpoint/2010/main" val="3502933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29</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a:spcAft>
                <a:spcPct val="0"/>
              </a:spcAft>
              <a:buClrTx/>
              <a:buSzTx/>
              <a:buFontTx/>
              <a:buNone/>
            </a:pPr>
            <a:r>
              <a:rPr lang="es-ES_tradnl" altLang="en-US" sz="12500" dirty="0" smtClean="0">
                <a:solidFill>
                  <a:prstClr val="white"/>
                </a:solidFill>
              </a:rPr>
              <a:t>07</a:t>
            </a:r>
            <a:endParaRPr lang="es-ES_tradnl" altLang="en-US" sz="12500" dirty="0">
              <a:solidFill>
                <a:prstClr val="white"/>
              </a:solidFill>
            </a:endParaRPr>
          </a:p>
        </p:txBody>
      </p:sp>
      <p:sp>
        <p:nvSpPr>
          <p:cNvPr id="3" name="CuadroTexto 2"/>
          <p:cNvSpPr txBox="1"/>
          <p:nvPr/>
        </p:nvSpPr>
        <p:spPr>
          <a:xfrm>
            <a:off x="1981199" y="2724150"/>
            <a:ext cx="8012807" cy="2308324"/>
          </a:xfrm>
          <a:prstGeom prst="rect">
            <a:avLst/>
          </a:prstGeom>
          <a:noFill/>
        </p:spPr>
        <p:txBody>
          <a:bodyPr wrap="square" rtlCol="0">
            <a:spAutoFit/>
          </a:bodyPr>
          <a:lstStyle/>
          <a:p>
            <a:r>
              <a:rPr lang="es-ES" sz="7200" dirty="0" smtClean="0">
                <a:solidFill>
                  <a:prstClr val="white"/>
                </a:solidFill>
              </a:rPr>
              <a:t>Ensamblaje estación meteorológica</a:t>
            </a:r>
            <a:endParaRPr lang="es-ES" sz="7200" dirty="0">
              <a:solidFill>
                <a:prstClr val="white"/>
              </a:solidFill>
            </a:endParaRPr>
          </a:p>
        </p:txBody>
      </p:sp>
      <p:pic>
        <p:nvPicPr>
          <p:cNvPr id="2" nam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88620"/>
            <a:ext cx="609600" cy="609600"/>
          </a:xfrm>
          <a:prstGeom prst="rect">
            <a:avLst/>
          </a:prstGeom>
        </p:spPr>
      </p:pic>
    </p:spTree>
    <p:extLst>
      <p:ext uri="{BB962C8B-B14F-4D97-AF65-F5344CB8AC3E}">
        <p14:creationId xmlns:p14="http://schemas.microsoft.com/office/powerpoint/2010/main" val="1694718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3</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a:solidFill>
                  <a:schemeClr val="bg1"/>
                </a:solidFill>
              </a:rPr>
              <a:t>01</a:t>
            </a:r>
          </a:p>
        </p:txBody>
      </p:sp>
      <p:sp>
        <p:nvSpPr>
          <p:cNvPr id="3" name="CuadroTexto 2"/>
          <p:cNvSpPr txBox="1"/>
          <p:nvPr/>
        </p:nvSpPr>
        <p:spPr>
          <a:xfrm>
            <a:off x="1981199" y="2724150"/>
            <a:ext cx="5938911" cy="1200329"/>
          </a:xfrm>
          <a:prstGeom prst="rect">
            <a:avLst/>
          </a:prstGeom>
          <a:noFill/>
        </p:spPr>
        <p:txBody>
          <a:bodyPr wrap="square" rtlCol="0">
            <a:spAutoFit/>
          </a:bodyPr>
          <a:lstStyle/>
          <a:p>
            <a:r>
              <a:rPr lang="es-ES" sz="7200" dirty="0" smtClean="0">
                <a:solidFill>
                  <a:schemeClr val="bg1"/>
                </a:solidFill>
              </a:rPr>
              <a:t>Introducción</a:t>
            </a:r>
            <a:endParaRPr lang="es-ES" sz="7200" dirty="0">
              <a:solidFill>
                <a:schemeClr val="bg1"/>
              </a:solidFill>
            </a:endParaRP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00" y="182563"/>
            <a:ext cx="609600" cy="609600"/>
          </a:xfrm>
          <a:prstGeom prst="rect">
            <a:avLst/>
          </a:prstGeom>
        </p:spPr>
      </p:pic>
    </p:spTree>
    <p:extLst>
      <p:ext uri="{BB962C8B-B14F-4D97-AF65-F5344CB8AC3E}">
        <p14:creationId xmlns:p14="http://schemas.microsoft.com/office/powerpoint/2010/main" val="3032081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a:solidFill>
                  <a:schemeClr val="accent1">
                    <a:lumMod val="50000"/>
                  </a:schemeClr>
                </a:solidFill>
                <a:latin typeface="+mn-lt"/>
                <a:ea typeface="+mn-ea"/>
                <a:cs typeface="+mn-cs"/>
              </a:rPr>
              <a:t>Ensamblaje estación meteorológica</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30</a:t>
            </a:fld>
            <a:endParaRPr lang="es-ES"/>
          </a:p>
        </p:txBody>
      </p:sp>
      <p:sp>
        <p:nvSpPr>
          <p:cNvPr id="7" name="Rectángulo 6"/>
          <p:cNvSpPr/>
          <p:nvPr/>
        </p:nvSpPr>
        <p:spPr>
          <a:xfrm>
            <a:off x="976988" y="819433"/>
            <a:ext cx="2448491" cy="461665"/>
          </a:xfrm>
          <a:prstGeom prst="rect">
            <a:avLst/>
          </a:prstGeom>
        </p:spPr>
        <p:txBody>
          <a:bodyPr wrap="none">
            <a:spAutoFit/>
          </a:bodyPr>
          <a:lstStyle/>
          <a:p>
            <a:r>
              <a:rPr lang="es-ES" sz="2400" b="1" dirty="0" smtClean="0">
                <a:solidFill>
                  <a:schemeClr val="accent1">
                    <a:lumMod val="75000"/>
                  </a:schemeClr>
                </a:solidFill>
              </a:rPr>
              <a:t>Pasos ensamblaje</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26" name="25 Imagen" descr="http://tienda.bricogeek.com/2273-thickbox_default/estacion-meteorologica-con-mastil.jpg"/>
          <p:cNvPicPr/>
          <p:nvPr/>
        </p:nvPicPr>
        <p:blipFill rotWithShape="1">
          <a:blip r:embed="rId6">
            <a:extLst>
              <a:ext uri="{28A0092B-C50C-407E-A947-70E740481C1C}">
                <a14:useLocalDpi xmlns:a14="http://schemas.microsoft.com/office/drawing/2010/main" val="0"/>
              </a:ext>
            </a:extLst>
          </a:blip>
          <a:srcRect l="21519" r="18156"/>
          <a:stretch/>
        </p:blipFill>
        <p:spPr bwMode="auto">
          <a:xfrm>
            <a:off x="460375" y="1918419"/>
            <a:ext cx="2133600" cy="3536315"/>
          </a:xfrm>
          <a:prstGeom prst="rect">
            <a:avLst/>
          </a:prstGeom>
          <a:noFill/>
          <a:ln>
            <a:noFill/>
          </a:ln>
          <a:extLst>
            <a:ext uri="{53640926-AAD7-44D8-BBD7-CCE9431645EC}">
              <a14:shadowObscured xmlns:a14="http://schemas.microsoft.com/office/drawing/2010/main"/>
            </a:ext>
          </a:extLst>
        </p:spPr>
      </p:pic>
      <p:pic>
        <p:nvPicPr>
          <p:cNvPr id="28" name="0 Imagen"/>
          <p:cNvPicPr/>
          <p:nvPr/>
        </p:nvPicPr>
        <p:blipFill rotWithShape="1">
          <a:blip r:embed="rId7">
            <a:extLst>
              <a:ext uri="{28A0092B-C50C-407E-A947-70E740481C1C}">
                <a14:useLocalDpi xmlns:a14="http://schemas.microsoft.com/office/drawing/2010/main" val="0"/>
              </a:ext>
            </a:extLst>
          </a:blip>
          <a:srcRect l="13189" t="11811" r="2362" b="20207"/>
          <a:stretch/>
        </p:blipFill>
        <p:spPr bwMode="auto">
          <a:xfrm>
            <a:off x="3451538" y="2208931"/>
            <a:ext cx="4895850" cy="2955290"/>
          </a:xfrm>
          <a:prstGeom prst="rect">
            <a:avLst/>
          </a:prstGeom>
          <a:ln>
            <a:noFill/>
          </a:ln>
          <a:extLst>
            <a:ext uri="{53640926-AAD7-44D8-BBD7-CCE9431645EC}">
              <a14:shadowObscured xmlns:a14="http://schemas.microsoft.com/office/drawing/2010/main"/>
            </a:ext>
          </a:extLst>
        </p:spPr>
      </p:pic>
      <p:sp>
        <p:nvSpPr>
          <p:cNvPr id="16" name="15 Flecha derecha"/>
          <p:cNvSpPr/>
          <p:nvPr/>
        </p:nvSpPr>
        <p:spPr>
          <a:xfrm>
            <a:off x="2820473" y="3343676"/>
            <a:ext cx="631065" cy="350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1" name="30 Imagen" descr="C:\Users\Alberto\Downloads\CAM00253.jpg"/>
          <p:cNvPicPr/>
          <p:nvPr/>
        </p:nvPicPr>
        <p:blipFill rotWithShape="1">
          <a:blip r:embed="rId8" cstate="print">
            <a:extLst>
              <a:ext uri="{28A0092B-C50C-407E-A947-70E740481C1C}">
                <a14:useLocalDpi xmlns:a14="http://schemas.microsoft.com/office/drawing/2010/main" val="0"/>
              </a:ext>
            </a:extLst>
          </a:blip>
          <a:srcRect t="12197" b="16148"/>
          <a:stretch/>
        </p:blipFill>
        <p:spPr bwMode="auto">
          <a:xfrm>
            <a:off x="8775198" y="2152584"/>
            <a:ext cx="2007262" cy="1857576"/>
          </a:xfrm>
          <a:prstGeom prst="rect">
            <a:avLst/>
          </a:prstGeom>
          <a:noFill/>
          <a:ln>
            <a:noFill/>
          </a:ln>
          <a:extLst>
            <a:ext uri="{53640926-AAD7-44D8-BBD7-CCE9431645EC}">
              <a14:shadowObscured xmlns:a14="http://schemas.microsoft.com/office/drawing/2010/main"/>
            </a:ext>
          </a:extLst>
        </p:spPr>
      </p:pic>
      <p:sp>
        <p:nvSpPr>
          <p:cNvPr id="24" name="23 CuadroTexto"/>
          <p:cNvSpPr txBox="1"/>
          <p:nvPr/>
        </p:nvSpPr>
        <p:spPr>
          <a:xfrm>
            <a:off x="129817" y="5454734"/>
            <a:ext cx="2845203" cy="646331"/>
          </a:xfrm>
          <a:prstGeom prst="rect">
            <a:avLst/>
          </a:prstGeom>
          <a:noFill/>
        </p:spPr>
        <p:txBody>
          <a:bodyPr wrap="square" rtlCol="0">
            <a:spAutoFit/>
          </a:bodyPr>
          <a:lstStyle/>
          <a:p>
            <a:pPr algn="ctr"/>
            <a:r>
              <a:rPr lang="es-ES_tradnl" b="1" dirty="0" smtClean="0"/>
              <a:t>Kit estación meteorológica inicial</a:t>
            </a:r>
            <a:endParaRPr lang="es-ES_tradnl" b="1" dirty="0"/>
          </a:p>
        </p:txBody>
      </p:sp>
      <p:sp>
        <p:nvSpPr>
          <p:cNvPr id="33" name="32 CuadroTexto"/>
          <p:cNvSpPr txBox="1"/>
          <p:nvPr/>
        </p:nvSpPr>
        <p:spPr>
          <a:xfrm>
            <a:off x="3747598" y="5502474"/>
            <a:ext cx="3490329" cy="646331"/>
          </a:xfrm>
          <a:prstGeom prst="rect">
            <a:avLst/>
          </a:prstGeom>
          <a:noFill/>
        </p:spPr>
        <p:txBody>
          <a:bodyPr wrap="square" rtlCol="0">
            <a:spAutoFit/>
          </a:bodyPr>
          <a:lstStyle/>
          <a:p>
            <a:pPr algn="ctr"/>
            <a:r>
              <a:rPr lang="es-ES_tradnl" b="1" dirty="0" smtClean="0"/>
              <a:t>Soporte de toda la estación meteorológica</a:t>
            </a:r>
            <a:endParaRPr lang="es-ES_tradnl" b="1" dirty="0"/>
          </a:p>
        </p:txBody>
      </p:sp>
      <p:sp>
        <p:nvSpPr>
          <p:cNvPr id="35" name="34 Rectángulo redondeado"/>
          <p:cNvSpPr/>
          <p:nvPr/>
        </p:nvSpPr>
        <p:spPr>
          <a:xfrm>
            <a:off x="485618" y="1318944"/>
            <a:ext cx="2133600"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Condición inicial</a:t>
            </a:r>
            <a:endParaRPr lang="es-ES_tradnl" dirty="0"/>
          </a:p>
        </p:txBody>
      </p:sp>
      <p:sp>
        <p:nvSpPr>
          <p:cNvPr id="36" name="35 Rectángulo redondeado"/>
          <p:cNvSpPr/>
          <p:nvPr/>
        </p:nvSpPr>
        <p:spPr>
          <a:xfrm>
            <a:off x="3747598" y="1616642"/>
            <a:ext cx="3038629"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Soporte de </a:t>
            </a:r>
            <a:r>
              <a:rPr lang="es-ES_tradnl" dirty="0" err="1" smtClean="0"/>
              <a:t>flybanner</a:t>
            </a:r>
            <a:endParaRPr lang="es-ES_tradnl" dirty="0"/>
          </a:p>
        </p:txBody>
      </p:sp>
      <p:sp>
        <p:nvSpPr>
          <p:cNvPr id="37" name="36 Rectángulo redondeado"/>
          <p:cNvSpPr/>
          <p:nvPr/>
        </p:nvSpPr>
        <p:spPr>
          <a:xfrm>
            <a:off x="8775198" y="1616109"/>
            <a:ext cx="3038629"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Pantalla de Stevenson</a:t>
            </a:r>
            <a:endParaRPr lang="es-ES_tradnl" dirty="0"/>
          </a:p>
        </p:txBody>
      </p:sp>
      <p:sp>
        <p:nvSpPr>
          <p:cNvPr id="38" name="37 Flecha derecha"/>
          <p:cNvSpPr/>
          <p:nvPr/>
        </p:nvSpPr>
        <p:spPr>
          <a:xfrm>
            <a:off x="7722762" y="3496076"/>
            <a:ext cx="631065" cy="350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9" name="38 Imagen" descr="C:\Users\Alberto\Downloads\CAM00254.jpg"/>
          <p:cNvPicPr/>
          <p:nvPr/>
        </p:nvPicPr>
        <p:blipFill rotWithShape="1">
          <a:blip r:embed="rId9" cstate="print">
            <a:extLst>
              <a:ext uri="{28A0092B-C50C-407E-A947-70E740481C1C}">
                <a14:useLocalDpi xmlns:a14="http://schemas.microsoft.com/office/drawing/2010/main" val="0"/>
              </a:ext>
            </a:extLst>
          </a:blip>
          <a:srcRect b="35651"/>
          <a:stretch/>
        </p:blipFill>
        <p:spPr bwMode="auto">
          <a:xfrm>
            <a:off x="10072729" y="3838433"/>
            <a:ext cx="1741098" cy="1616301"/>
          </a:xfrm>
          <a:prstGeom prst="rect">
            <a:avLst/>
          </a:prstGeom>
          <a:noFill/>
          <a:ln>
            <a:noFill/>
          </a:ln>
          <a:extLst>
            <a:ext uri="{53640926-AAD7-44D8-BBD7-CCE9431645EC}">
              <a14:shadowObscured xmlns:a14="http://schemas.microsoft.com/office/drawing/2010/main"/>
            </a:ext>
          </a:extLst>
        </p:spPr>
      </p:pic>
      <p:sp>
        <p:nvSpPr>
          <p:cNvPr id="40" name="39 CuadroTexto"/>
          <p:cNvSpPr txBox="1"/>
          <p:nvPr/>
        </p:nvSpPr>
        <p:spPr>
          <a:xfrm>
            <a:off x="8549346" y="5454734"/>
            <a:ext cx="3490329" cy="923330"/>
          </a:xfrm>
          <a:prstGeom prst="rect">
            <a:avLst/>
          </a:prstGeom>
          <a:noFill/>
        </p:spPr>
        <p:txBody>
          <a:bodyPr wrap="square" rtlCol="0">
            <a:spAutoFit/>
          </a:bodyPr>
          <a:lstStyle/>
          <a:p>
            <a:pPr algn="ctr"/>
            <a:r>
              <a:rPr lang="es-ES_tradnl" b="1" dirty="0" smtClean="0"/>
              <a:t>Ubicación sensores temperatura, humedad, presión atmosférica y luminosidad.</a:t>
            </a:r>
            <a:endParaRPr lang="es-ES_tradnl" b="1" dirty="0"/>
          </a:p>
        </p:txBody>
      </p:sp>
      <p:pic>
        <p:nvPicPr>
          <p:cNvPr id="6" nam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0555" y="29294"/>
            <a:ext cx="609600" cy="609600"/>
          </a:xfrm>
          <a:prstGeom prst="rect">
            <a:avLst/>
          </a:prstGeom>
        </p:spPr>
      </p:pic>
    </p:spTree>
    <p:extLst>
      <p:ext uri="{BB962C8B-B14F-4D97-AF65-F5344CB8AC3E}">
        <p14:creationId xmlns:p14="http://schemas.microsoft.com/office/powerpoint/2010/main" val="1463971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a:solidFill>
                  <a:schemeClr val="accent1">
                    <a:lumMod val="50000"/>
                  </a:schemeClr>
                </a:solidFill>
                <a:latin typeface="+mn-lt"/>
                <a:ea typeface="+mn-ea"/>
                <a:cs typeface="+mn-cs"/>
              </a:rPr>
              <a:t>Ensamblaje estación meteorológica</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31</a:t>
            </a:fld>
            <a:endParaRPr lang="es-ES"/>
          </a:p>
        </p:txBody>
      </p:sp>
      <p:sp>
        <p:nvSpPr>
          <p:cNvPr id="7" name="Rectángulo 6"/>
          <p:cNvSpPr/>
          <p:nvPr/>
        </p:nvSpPr>
        <p:spPr>
          <a:xfrm>
            <a:off x="976988" y="819433"/>
            <a:ext cx="4578818" cy="461665"/>
          </a:xfrm>
          <a:prstGeom prst="rect">
            <a:avLst/>
          </a:prstGeom>
        </p:spPr>
        <p:txBody>
          <a:bodyPr wrap="none">
            <a:spAutoFit/>
          </a:bodyPr>
          <a:lstStyle/>
          <a:p>
            <a:r>
              <a:rPr lang="es-ES" sz="2400" b="1" dirty="0" smtClean="0">
                <a:solidFill>
                  <a:schemeClr val="accent1">
                    <a:lumMod val="75000"/>
                  </a:schemeClr>
                </a:solidFill>
              </a:rPr>
              <a:t>Pasos ensamblaje y resultado final</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6" name="15 Flecha derecha"/>
          <p:cNvSpPr/>
          <p:nvPr/>
        </p:nvSpPr>
        <p:spPr>
          <a:xfrm>
            <a:off x="3225856" y="3343676"/>
            <a:ext cx="631065" cy="350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23 CuadroTexto"/>
          <p:cNvSpPr txBox="1"/>
          <p:nvPr/>
        </p:nvSpPr>
        <p:spPr>
          <a:xfrm>
            <a:off x="129816" y="5300188"/>
            <a:ext cx="2845203" cy="646331"/>
          </a:xfrm>
          <a:prstGeom prst="rect">
            <a:avLst/>
          </a:prstGeom>
          <a:noFill/>
        </p:spPr>
        <p:txBody>
          <a:bodyPr wrap="square" rtlCol="0">
            <a:spAutoFit/>
          </a:bodyPr>
          <a:lstStyle/>
          <a:p>
            <a:pPr algn="ctr"/>
            <a:r>
              <a:rPr lang="es-ES_tradnl" b="1" dirty="0" smtClean="0"/>
              <a:t>Caja de conexionado electrónico.</a:t>
            </a:r>
            <a:endParaRPr lang="es-ES_tradnl" b="1" dirty="0"/>
          </a:p>
        </p:txBody>
      </p:sp>
      <p:sp>
        <p:nvSpPr>
          <p:cNvPr id="35" name="34 Rectángulo redondeado"/>
          <p:cNvSpPr/>
          <p:nvPr/>
        </p:nvSpPr>
        <p:spPr>
          <a:xfrm>
            <a:off x="485618" y="1318944"/>
            <a:ext cx="2133600" cy="4738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Caja para circuitería</a:t>
            </a:r>
            <a:endParaRPr lang="es-ES_tradnl" dirty="0"/>
          </a:p>
        </p:txBody>
      </p:sp>
      <p:pic>
        <p:nvPicPr>
          <p:cNvPr id="22" name="21 Imagen" descr="C:\Users\Alberto\Downloads\CAM00257.jpg"/>
          <p:cNvPicPr/>
          <p:nvPr/>
        </p:nvPicPr>
        <p:blipFill rotWithShape="1">
          <a:blip r:embed="rId6" cstate="print">
            <a:extLst>
              <a:ext uri="{28A0092B-C50C-407E-A947-70E740481C1C}">
                <a14:useLocalDpi xmlns:a14="http://schemas.microsoft.com/office/drawing/2010/main" val="0"/>
              </a:ext>
            </a:extLst>
          </a:blip>
          <a:srcRect l="20119" t="18343" r="24063" b="20230"/>
          <a:stretch/>
        </p:blipFill>
        <p:spPr bwMode="auto">
          <a:xfrm>
            <a:off x="612775" y="2152584"/>
            <a:ext cx="1780746" cy="2948396"/>
          </a:xfrm>
          <a:prstGeom prst="rect">
            <a:avLst/>
          </a:prstGeom>
          <a:noFill/>
          <a:ln>
            <a:noFill/>
          </a:ln>
          <a:extLst>
            <a:ext uri="{53640926-AAD7-44D8-BBD7-CCE9431645EC}">
              <a14:shadowObscured xmlns:a14="http://schemas.microsoft.com/office/drawing/2010/main"/>
            </a:ext>
          </a:extLst>
        </p:spPr>
      </p:pic>
      <p:pic>
        <p:nvPicPr>
          <p:cNvPr id="23" name="22 Imagen" descr="C:\Alberto\Master ingenieria telecomunicación\PFC\Fotos\DSC00530.JPG"/>
          <p:cNvPicPr/>
          <p:nvPr/>
        </p:nvPicPr>
        <p:blipFill rotWithShape="1">
          <a:blip r:embed="rId7" cstate="print">
            <a:extLst>
              <a:ext uri="{28A0092B-C50C-407E-A947-70E740481C1C}">
                <a14:useLocalDpi xmlns:a14="http://schemas.microsoft.com/office/drawing/2010/main" val="0"/>
              </a:ext>
            </a:extLst>
          </a:blip>
          <a:srcRect l="21105" t="16058" r="36464" b="18660"/>
          <a:stretch/>
        </p:blipFill>
        <p:spPr bwMode="auto">
          <a:xfrm>
            <a:off x="4659079" y="1187659"/>
            <a:ext cx="2976880" cy="5310680"/>
          </a:xfrm>
          <a:prstGeom prst="rect">
            <a:avLst/>
          </a:prstGeom>
          <a:noFill/>
          <a:ln>
            <a:noFill/>
          </a:ln>
          <a:extLst>
            <a:ext uri="{53640926-AAD7-44D8-BBD7-CCE9431645EC}">
              <a14:shadowObscured xmlns:a14="http://schemas.microsoft.com/office/drawing/2010/main"/>
            </a:ext>
          </a:extLst>
        </p:spPr>
      </p:pic>
      <p:pic>
        <p:nvPicPr>
          <p:cNvPr id="25" name="24 Imagen" descr="C:\Alberto\Master ingenieria telecomunicación\PFC\Fotos\DSC00537.JPG"/>
          <p:cNvPicPr/>
          <p:nvPr/>
        </p:nvPicPr>
        <p:blipFill rotWithShape="1">
          <a:blip r:embed="rId8" cstate="print">
            <a:extLst>
              <a:ext uri="{28A0092B-C50C-407E-A947-70E740481C1C}">
                <a14:useLocalDpi xmlns:a14="http://schemas.microsoft.com/office/drawing/2010/main" val="0"/>
              </a:ext>
            </a:extLst>
          </a:blip>
          <a:srcRect l="31164" t="21682" r="36883" b="22940"/>
          <a:stretch/>
        </p:blipFill>
        <p:spPr bwMode="auto">
          <a:xfrm>
            <a:off x="8228387" y="1187659"/>
            <a:ext cx="2795931" cy="5310680"/>
          </a:xfrm>
          <a:prstGeom prst="rect">
            <a:avLst/>
          </a:prstGeom>
          <a:noFill/>
          <a:ln>
            <a:noFill/>
          </a:ln>
          <a:extLst>
            <a:ext uri="{53640926-AAD7-44D8-BBD7-CCE9431645EC}">
              <a14:shadowObscured xmlns:a14="http://schemas.microsoft.com/office/drawing/2010/main"/>
            </a:ext>
          </a:extLst>
        </p:spPr>
      </p:pic>
      <p:pic>
        <p:nvPicPr>
          <p:cNvPr id="6"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30940" y="7938"/>
            <a:ext cx="609600" cy="609600"/>
          </a:xfrm>
          <a:prstGeom prst="rect">
            <a:avLst/>
          </a:prstGeom>
        </p:spPr>
      </p:pic>
    </p:spTree>
    <p:extLst>
      <p:ext uri="{BB962C8B-B14F-4D97-AF65-F5344CB8AC3E}">
        <p14:creationId xmlns:p14="http://schemas.microsoft.com/office/powerpoint/2010/main" val="252896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6051"/>
            <a:ext cx="10515600" cy="633680"/>
          </a:xfrm>
        </p:spPr>
        <p:txBody>
          <a:bodyPr>
            <a:normAutofit fontScale="90000"/>
          </a:bodyPr>
          <a:lstStyle/>
          <a:p>
            <a:r>
              <a:rPr lang="es-ES" sz="6000" b="1" dirty="0">
                <a:solidFill>
                  <a:schemeClr val="accent1">
                    <a:lumMod val="50000"/>
                  </a:schemeClr>
                </a:solidFill>
                <a:latin typeface="+mn-lt"/>
                <a:ea typeface="+mn-ea"/>
                <a:cs typeface="+mn-cs"/>
              </a:rPr>
              <a:t>Ensamblaje estación meteorológica</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32</a:t>
            </a:fld>
            <a:endParaRPr lang="es-ES"/>
          </a:p>
        </p:txBody>
      </p:sp>
      <p:sp>
        <p:nvSpPr>
          <p:cNvPr id="7" name="Rectángulo 6"/>
          <p:cNvSpPr/>
          <p:nvPr/>
        </p:nvSpPr>
        <p:spPr>
          <a:xfrm>
            <a:off x="976988" y="819433"/>
            <a:ext cx="1772921" cy="461665"/>
          </a:xfrm>
          <a:prstGeom prst="rect">
            <a:avLst/>
          </a:prstGeom>
        </p:spPr>
        <p:txBody>
          <a:bodyPr wrap="none">
            <a:spAutoFit/>
          </a:bodyPr>
          <a:lstStyle/>
          <a:p>
            <a:r>
              <a:rPr lang="es-ES" sz="2400" b="1" dirty="0" smtClean="0">
                <a:solidFill>
                  <a:schemeClr val="accent1">
                    <a:lumMod val="75000"/>
                  </a:schemeClr>
                </a:solidFill>
              </a:rPr>
              <a:t>Presupuesto</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1" name="10 Elipse"/>
          <p:cNvSpPr/>
          <p:nvPr/>
        </p:nvSpPr>
        <p:spPr>
          <a:xfrm>
            <a:off x="5798713" y="1812875"/>
            <a:ext cx="1970467" cy="8181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Estructura 30 €</a:t>
            </a:r>
            <a:endParaRPr lang="es-ES_tradnl" b="1" dirty="0"/>
          </a:p>
        </p:txBody>
      </p:sp>
      <p:sp>
        <p:nvSpPr>
          <p:cNvPr id="20" name="19 Elipse"/>
          <p:cNvSpPr/>
          <p:nvPr/>
        </p:nvSpPr>
        <p:spPr>
          <a:xfrm>
            <a:off x="5798713" y="3229202"/>
            <a:ext cx="1970467" cy="8181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Electrónica 154 €</a:t>
            </a:r>
            <a:endParaRPr lang="es-ES_tradnl" b="1" dirty="0"/>
          </a:p>
        </p:txBody>
      </p:sp>
      <p:sp>
        <p:nvSpPr>
          <p:cNvPr id="21" name="20 Elipse"/>
          <p:cNvSpPr/>
          <p:nvPr/>
        </p:nvSpPr>
        <p:spPr>
          <a:xfrm>
            <a:off x="5798713" y="4824035"/>
            <a:ext cx="1970467" cy="81815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Ingeniería 300 €</a:t>
            </a:r>
            <a:endParaRPr lang="es-ES_tradnl" b="1" dirty="0"/>
          </a:p>
        </p:txBody>
      </p:sp>
      <p:sp>
        <p:nvSpPr>
          <p:cNvPr id="12" name="11 Rectángulo"/>
          <p:cNvSpPr/>
          <p:nvPr/>
        </p:nvSpPr>
        <p:spPr>
          <a:xfrm>
            <a:off x="7981683" y="1522751"/>
            <a:ext cx="186743" cy="4231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12 Flecha derecha"/>
          <p:cNvSpPr/>
          <p:nvPr/>
        </p:nvSpPr>
        <p:spPr>
          <a:xfrm>
            <a:off x="8168426" y="3448492"/>
            <a:ext cx="470079" cy="4829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25 Elipse"/>
          <p:cNvSpPr/>
          <p:nvPr/>
        </p:nvSpPr>
        <p:spPr>
          <a:xfrm>
            <a:off x="9054922" y="3284286"/>
            <a:ext cx="1970467" cy="8181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Total  484 €</a:t>
            </a:r>
            <a:endParaRPr lang="es-ES_tradnl" b="1" dirty="0"/>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2048" t="30824" r="25882" b="7142"/>
          <a:stretch/>
        </p:blipFill>
        <p:spPr bwMode="auto">
          <a:xfrm>
            <a:off x="612775" y="1281098"/>
            <a:ext cx="4675031" cy="48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8519235" y="4362370"/>
            <a:ext cx="3367965" cy="923330"/>
          </a:xfrm>
          <a:prstGeom prst="rect">
            <a:avLst/>
          </a:prstGeom>
          <a:noFill/>
        </p:spPr>
        <p:txBody>
          <a:bodyPr wrap="square" rtlCol="0">
            <a:spAutoFit/>
          </a:bodyPr>
          <a:lstStyle/>
          <a:p>
            <a:pPr algn="ctr"/>
            <a:r>
              <a:rPr lang="es-ES_tradnl" dirty="0" smtClean="0"/>
              <a:t>Los costes se reducirían considerablemente iniciando un proceso de producción masivo. </a:t>
            </a:r>
            <a:endParaRPr lang="es-ES_tradnl" dirty="0"/>
          </a:p>
        </p:txBody>
      </p:sp>
      <p:pic>
        <p:nvPicPr>
          <p:cNvPr id="6"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280" y="160337"/>
            <a:ext cx="609600" cy="609600"/>
          </a:xfrm>
          <a:prstGeom prst="rect">
            <a:avLst/>
          </a:prstGeom>
        </p:spPr>
      </p:pic>
    </p:spTree>
    <p:extLst>
      <p:ext uri="{BB962C8B-B14F-4D97-AF65-F5344CB8AC3E}">
        <p14:creationId xmlns:p14="http://schemas.microsoft.com/office/powerpoint/2010/main" val="1074554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33</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a:spcAft>
                <a:spcPct val="0"/>
              </a:spcAft>
              <a:buClrTx/>
              <a:buSzTx/>
              <a:buFontTx/>
              <a:buNone/>
            </a:pPr>
            <a:r>
              <a:rPr lang="es-ES_tradnl" altLang="en-US" sz="12500" dirty="0" smtClean="0">
                <a:solidFill>
                  <a:prstClr val="white"/>
                </a:solidFill>
              </a:rPr>
              <a:t>08</a:t>
            </a:r>
            <a:endParaRPr lang="es-ES_tradnl" altLang="en-US" sz="12500" dirty="0">
              <a:solidFill>
                <a:prstClr val="white"/>
              </a:solidFill>
            </a:endParaRPr>
          </a:p>
        </p:txBody>
      </p:sp>
      <p:sp>
        <p:nvSpPr>
          <p:cNvPr id="3" name="CuadroTexto 2"/>
          <p:cNvSpPr txBox="1"/>
          <p:nvPr/>
        </p:nvSpPr>
        <p:spPr>
          <a:xfrm>
            <a:off x="1981198" y="2724150"/>
            <a:ext cx="9171905" cy="2308324"/>
          </a:xfrm>
          <a:prstGeom prst="rect">
            <a:avLst/>
          </a:prstGeom>
          <a:noFill/>
        </p:spPr>
        <p:txBody>
          <a:bodyPr wrap="square" rtlCol="0">
            <a:spAutoFit/>
          </a:bodyPr>
          <a:lstStyle/>
          <a:p>
            <a:r>
              <a:rPr lang="es-ES_tradnl" sz="7200" dirty="0">
                <a:solidFill>
                  <a:prstClr val="white"/>
                </a:solidFill>
              </a:rPr>
              <a:t>Alimentación </a:t>
            </a:r>
            <a:r>
              <a:rPr lang="es-ES_tradnl" sz="7200" dirty="0" smtClean="0">
                <a:solidFill>
                  <a:prstClr val="white"/>
                </a:solidFill>
              </a:rPr>
              <a:t>mediante </a:t>
            </a:r>
            <a:r>
              <a:rPr lang="es-ES_tradnl" sz="7200" dirty="0">
                <a:solidFill>
                  <a:prstClr val="white"/>
                </a:solidFill>
              </a:rPr>
              <a:t>paneles solares</a:t>
            </a:r>
            <a:endParaRPr lang="es-ES" sz="7200" dirty="0">
              <a:solidFill>
                <a:prstClr val="white"/>
              </a:solidFill>
            </a:endParaRPr>
          </a:p>
        </p:txBody>
      </p:sp>
      <p:pic>
        <p:nvPicPr>
          <p:cNvPr id="2"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3103" y="243840"/>
            <a:ext cx="609600" cy="609600"/>
          </a:xfrm>
          <a:prstGeom prst="rect">
            <a:avLst/>
          </a:prstGeom>
        </p:spPr>
      </p:pic>
    </p:spTree>
    <p:extLst>
      <p:ext uri="{BB962C8B-B14F-4D97-AF65-F5344CB8AC3E}">
        <p14:creationId xmlns:p14="http://schemas.microsoft.com/office/powerpoint/2010/main" val="246642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575" y="160337"/>
            <a:ext cx="11525519" cy="633680"/>
          </a:xfrm>
        </p:spPr>
        <p:txBody>
          <a:bodyPr>
            <a:normAutofit fontScale="90000"/>
          </a:bodyPr>
          <a:lstStyle/>
          <a:p>
            <a:r>
              <a:rPr lang="es-ES" sz="6000" b="1" dirty="0">
                <a:solidFill>
                  <a:schemeClr val="accent1">
                    <a:lumMod val="50000"/>
                  </a:schemeClr>
                </a:solidFill>
                <a:latin typeface="+mn-lt"/>
                <a:ea typeface="+mn-ea"/>
                <a:cs typeface="+mn-cs"/>
              </a:rPr>
              <a:t>Alimentación mediante paneles solares</a:t>
            </a:r>
          </a:p>
        </p:txBody>
      </p:sp>
      <p:sp>
        <p:nvSpPr>
          <p:cNvPr id="7" name="Rectángulo 6"/>
          <p:cNvSpPr/>
          <p:nvPr/>
        </p:nvSpPr>
        <p:spPr>
          <a:xfrm>
            <a:off x="307975" y="819432"/>
            <a:ext cx="4371581" cy="461665"/>
          </a:xfrm>
          <a:prstGeom prst="rect">
            <a:avLst/>
          </a:prstGeom>
        </p:spPr>
        <p:txBody>
          <a:bodyPr wrap="none">
            <a:spAutoFit/>
          </a:bodyPr>
          <a:lstStyle/>
          <a:p>
            <a:r>
              <a:rPr lang="es-ES" sz="2400" b="1" dirty="0" smtClean="0">
                <a:solidFill>
                  <a:schemeClr val="accent1">
                    <a:lumMod val="75000"/>
                  </a:schemeClr>
                </a:solidFill>
              </a:rPr>
              <a:t>Cálculos y elección componentes</a:t>
            </a:r>
            <a:endParaRPr lang="es-ES" sz="2400" b="1" dirty="0">
              <a:solidFill>
                <a:schemeClr val="accent1">
                  <a:lumMod val="75000"/>
                </a:schemeClr>
              </a:solidFill>
            </a:endParaRPr>
          </a:p>
        </p:txBody>
      </p:sp>
      <p:pic>
        <p:nvPicPr>
          <p:cNvPr id="1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4097"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42959" t="47733" r="28534" b="18836"/>
          <a:stretch/>
        </p:blipFill>
        <p:spPr bwMode="auto">
          <a:xfrm>
            <a:off x="307975" y="1874837"/>
            <a:ext cx="4244876" cy="265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24 Elipse"/>
          <p:cNvSpPr/>
          <p:nvPr/>
        </p:nvSpPr>
        <p:spPr>
          <a:xfrm>
            <a:off x="1314450" y="4994305"/>
            <a:ext cx="1970467" cy="8181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Consumo  945,508 </a:t>
            </a:r>
            <a:r>
              <a:rPr lang="es-ES_tradnl" b="1" dirty="0" err="1" smtClean="0"/>
              <a:t>mA</a:t>
            </a:r>
            <a:endParaRPr lang="es-ES_tradnl" b="1" dirty="0"/>
          </a:p>
        </p:txBody>
      </p:sp>
      <p:sp>
        <p:nvSpPr>
          <p:cNvPr id="21" name="20 Rectángulo"/>
          <p:cNvSpPr/>
          <p:nvPr/>
        </p:nvSpPr>
        <p:spPr>
          <a:xfrm>
            <a:off x="5328073" y="1667516"/>
            <a:ext cx="4995311" cy="707886"/>
          </a:xfrm>
          <a:prstGeom prst="rect">
            <a:avLst/>
          </a:prstGeom>
        </p:spPr>
        <p:txBody>
          <a:bodyPr wrap="square">
            <a:spAutoFit/>
          </a:bodyPr>
          <a:lstStyle/>
          <a:p>
            <a:pPr algn="just"/>
            <a:r>
              <a:rPr lang="es-ES_tradnl" sz="2000" dirty="0" err="1"/>
              <a:t>Monobolock</a:t>
            </a:r>
            <a:r>
              <a:rPr lang="es-ES_tradnl" sz="2000" dirty="0"/>
              <a:t> de 500 Ah, o situar 2 baterías en paralelo de 250 Ah cada una de ellas. </a:t>
            </a:r>
          </a:p>
        </p:txBody>
      </p:sp>
      <p:sp>
        <p:nvSpPr>
          <p:cNvPr id="22" name="21 Rectángulo"/>
          <p:cNvSpPr/>
          <p:nvPr/>
        </p:nvSpPr>
        <p:spPr>
          <a:xfrm>
            <a:off x="5384161" y="1276334"/>
            <a:ext cx="934743" cy="369332"/>
          </a:xfrm>
          <a:prstGeom prst="rect">
            <a:avLst/>
          </a:prstGeom>
        </p:spPr>
        <p:txBody>
          <a:bodyPr wrap="none">
            <a:spAutoFit/>
          </a:bodyPr>
          <a:lstStyle/>
          <a:p>
            <a:r>
              <a:rPr lang="es-ES_tradnl" b="1" u="sng" dirty="0" smtClean="0"/>
              <a:t>Batería:</a:t>
            </a:r>
            <a:endParaRPr lang="es-ES_tradnl" b="1" u="sng" dirty="0"/>
          </a:p>
        </p:txBody>
      </p:sp>
      <p:sp>
        <p:nvSpPr>
          <p:cNvPr id="41" name="40 Rectángulo"/>
          <p:cNvSpPr/>
          <p:nvPr/>
        </p:nvSpPr>
        <p:spPr>
          <a:xfrm>
            <a:off x="5262449" y="2905271"/>
            <a:ext cx="1295868" cy="369332"/>
          </a:xfrm>
          <a:prstGeom prst="rect">
            <a:avLst/>
          </a:prstGeom>
        </p:spPr>
        <p:txBody>
          <a:bodyPr wrap="none">
            <a:spAutoFit/>
          </a:bodyPr>
          <a:lstStyle/>
          <a:p>
            <a:r>
              <a:rPr lang="es-ES_tradnl" b="1" u="sng" dirty="0" smtClean="0"/>
              <a:t>Panel solar:</a:t>
            </a:r>
            <a:endParaRPr lang="es-ES_tradnl" b="1" u="sng" dirty="0"/>
          </a:p>
        </p:txBody>
      </p:sp>
      <p:sp>
        <p:nvSpPr>
          <p:cNvPr id="23" name="22 Rectángulo"/>
          <p:cNvSpPr/>
          <p:nvPr/>
        </p:nvSpPr>
        <p:spPr>
          <a:xfrm>
            <a:off x="5206361" y="3270543"/>
            <a:ext cx="5117023" cy="1477328"/>
          </a:xfrm>
          <a:prstGeom prst="rect">
            <a:avLst/>
          </a:prstGeom>
        </p:spPr>
        <p:txBody>
          <a:bodyPr wrap="square">
            <a:spAutoFit/>
          </a:bodyPr>
          <a:lstStyle/>
          <a:p>
            <a:pPr algn="just"/>
            <a:r>
              <a:rPr lang="es-ES_tradnl" dirty="0"/>
              <a:t>SPM 130-12 HISPANIA SOLAR, el cual es un panel con células </a:t>
            </a:r>
            <a:r>
              <a:rPr lang="es-ES_tradnl" dirty="0" err="1"/>
              <a:t>monocristalinas</a:t>
            </a:r>
            <a:r>
              <a:rPr lang="es-ES_tradnl" dirty="0"/>
              <a:t> de alto rendimiento para instalaciones de </a:t>
            </a:r>
            <a:r>
              <a:rPr lang="es-ES_tradnl" dirty="0" smtClean="0"/>
              <a:t>12V y </a:t>
            </a:r>
            <a:r>
              <a:rPr lang="es-ES" dirty="0" smtClean="0"/>
              <a:t>colocada </a:t>
            </a:r>
            <a:r>
              <a:rPr lang="es-ES" dirty="0"/>
              <a:t>a </a:t>
            </a:r>
            <a:r>
              <a:rPr lang="es-ES" dirty="0" smtClean="0"/>
              <a:t>45º por ser el ángulo mas idóneo. La potencia nominal capaz de suministrar es de 130 W.</a:t>
            </a:r>
            <a:endParaRPr lang="es-ES_tradnl" dirty="0"/>
          </a:p>
        </p:txBody>
      </p:sp>
      <p:sp>
        <p:nvSpPr>
          <p:cNvPr id="27" name="26 Rectángulo"/>
          <p:cNvSpPr/>
          <p:nvPr/>
        </p:nvSpPr>
        <p:spPr>
          <a:xfrm>
            <a:off x="5201073" y="5132804"/>
            <a:ext cx="5111327" cy="923330"/>
          </a:xfrm>
          <a:prstGeom prst="rect">
            <a:avLst/>
          </a:prstGeom>
        </p:spPr>
        <p:txBody>
          <a:bodyPr wrap="square">
            <a:spAutoFit/>
          </a:bodyPr>
          <a:lstStyle/>
          <a:p>
            <a:pPr algn="just"/>
            <a:r>
              <a:rPr lang="es-ES" dirty="0" smtClean="0"/>
              <a:t>Regulador </a:t>
            </a:r>
            <a:r>
              <a:rPr lang="es-ES" dirty="0"/>
              <a:t>BLUESOLAR </a:t>
            </a:r>
            <a:r>
              <a:rPr lang="es-ES" dirty="0" smtClean="0"/>
              <a:t>capaz </a:t>
            </a:r>
            <a:r>
              <a:rPr lang="es-ES" dirty="0"/>
              <a:t>de regular una intensidad de carga de 10 A y funciona a una tensión de 12 y 24V</a:t>
            </a:r>
            <a:endParaRPr lang="es-ES_tradnl" dirty="0"/>
          </a:p>
        </p:txBody>
      </p:sp>
      <p:sp>
        <p:nvSpPr>
          <p:cNvPr id="42" name="41 Rectángulo"/>
          <p:cNvSpPr/>
          <p:nvPr/>
        </p:nvSpPr>
        <p:spPr>
          <a:xfrm>
            <a:off x="5257161" y="4733208"/>
            <a:ext cx="1221616" cy="369332"/>
          </a:xfrm>
          <a:prstGeom prst="rect">
            <a:avLst/>
          </a:prstGeom>
        </p:spPr>
        <p:txBody>
          <a:bodyPr wrap="none">
            <a:spAutoFit/>
          </a:bodyPr>
          <a:lstStyle/>
          <a:p>
            <a:pPr algn="just"/>
            <a:r>
              <a:rPr lang="es-ES_tradnl" b="1" u="sng" dirty="0" smtClean="0"/>
              <a:t>Regulador:</a:t>
            </a:r>
            <a:endParaRPr lang="es-ES_tradnl" b="1" u="sng" dirty="0"/>
          </a:p>
        </p:txBody>
      </p:sp>
      <p:sp>
        <p:nvSpPr>
          <p:cNvPr id="29" name="Rectangle 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43" name="42 Imagen" descr="http://www.solarsoma.es/wp-content/uploads/2013/10/REGULADOR-DE-CARGA-VICTRON-BLUESOLAR-12-24V-10A.jpg"/>
          <p:cNvPicPr/>
          <p:nvPr/>
        </p:nvPicPr>
        <p:blipFill rotWithShape="1">
          <a:blip r:embed="rId7" cstate="print">
            <a:extLst>
              <a:ext uri="{28A0092B-C50C-407E-A947-70E740481C1C}">
                <a14:useLocalDpi xmlns:a14="http://schemas.microsoft.com/office/drawing/2010/main" val="0"/>
              </a:ext>
            </a:extLst>
          </a:blip>
          <a:srcRect t="20276" b="19685"/>
          <a:stretch/>
        </p:blipFill>
        <p:spPr bwMode="auto">
          <a:xfrm>
            <a:off x="10627358" y="5133824"/>
            <a:ext cx="1339428" cy="931815"/>
          </a:xfrm>
          <a:prstGeom prst="rect">
            <a:avLst/>
          </a:prstGeom>
          <a:noFill/>
          <a:ln>
            <a:noFill/>
          </a:ln>
          <a:extLst>
            <a:ext uri="{53640926-AAD7-44D8-BBD7-CCE9431645EC}">
              <a14:shadowObscured xmlns:a14="http://schemas.microsoft.com/office/drawing/2010/main"/>
            </a:ext>
          </a:extLst>
        </p:spPr>
      </p:pic>
      <p:pic>
        <p:nvPicPr>
          <p:cNvPr id="4101" name="Picture 5" descr="http://www.solarshop.cl/img/p/393-1223-lar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0994" y="3270543"/>
            <a:ext cx="1254125" cy="12541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www.megasolar.es/fotky4143/fotos/gen320/gen__vyr_500bateria-monobloc-SCL-12vcc-250ah-c100-semi-traccion-modelo-power-2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8275" y="1281097"/>
            <a:ext cx="1579562" cy="1579562"/>
          </a:xfrm>
          <a:prstGeom prst="rect">
            <a:avLst/>
          </a:prstGeom>
          <a:noFill/>
          <a:extLst>
            <a:ext uri="{909E8E84-426E-40DD-AFC4-6F175D3DCCD1}">
              <a14:hiddenFill xmlns:a14="http://schemas.microsoft.com/office/drawing/2010/main">
                <a:solidFill>
                  <a:srgbClr val="FFFFFF"/>
                </a:solidFill>
              </a14:hiddenFill>
            </a:ext>
          </a:extLst>
        </p:spPr>
      </p:pic>
      <p:sp>
        <p:nvSpPr>
          <p:cNvPr id="45" name="44 Rectángulo"/>
          <p:cNvSpPr/>
          <p:nvPr/>
        </p:nvSpPr>
        <p:spPr>
          <a:xfrm rot="5400000">
            <a:off x="2415788" y="3543470"/>
            <a:ext cx="4855648" cy="321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smtClean="0"/>
              <a:t>Cálculos</a:t>
            </a:r>
            <a:endParaRPr lang="es-ES_tradnl" b="1" dirty="0"/>
          </a:p>
        </p:txBody>
      </p:sp>
      <p:sp>
        <p:nvSpPr>
          <p:cNvPr id="46" name="45 Flecha derecha"/>
          <p:cNvSpPr/>
          <p:nvPr/>
        </p:nvSpPr>
        <p:spPr>
          <a:xfrm>
            <a:off x="5004300" y="1346414"/>
            <a:ext cx="323773" cy="3211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 name="49 Flecha derecha"/>
          <p:cNvSpPr/>
          <p:nvPr/>
        </p:nvSpPr>
        <p:spPr>
          <a:xfrm>
            <a:off x="4999012" y="2975351"/>
            <a:ext cx="258149" cy="29925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1" name="50 Flecha derecha"/>
          <p:cNvSpPr/>
          <p:nvPr/>
        </p:nvSpPr>
        <p:spPr>
          <a:xfrm>
            <a:off x="4988886" y="4803288"/>
            <a:ext cx="258149" cy="29925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11097" y="160338"/>
            <a:ext cx="609600" cy="609600"/>
          </a:xfrm>
          <a:prstGeom prst="rect">
            <a:avLst/>
          </a:prstGeom>
        </p:spPr>
      </p:pic>
    </p:spTree>
    <p:extLst>
      <p:ext uri="{BB962C8B-B14F-4D97-AF65-F5344CB8AC3E}">
        <p14:creationId xmlns:p14="http://schemas.microsoft.com/office/powerpoint/2010/main" val="398610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575" y="160337"/>
            <a:ext cx="11525519" cy="633680"/>
          </a:xfrm>
        </p:spPr>
        <p:txBody>
          <a:bodyPr>
            <a:normAutofit fontScale="90000"/>
          </a:bodyPr>
          <a:lstStyle/>
          <a:p>
            <a:r>
              <a:rPr lang="es-ES" sz="6000" b="1" dirty="0">
                <a:solidFill>
                  <a:schemeClr val="accent1">
                    <a:lumMod val="50000"/>
                  </a:schemeClr>
                </a:solidFill>
                <a:latin typeface="+mn-lt"/>
                <a:ea typeface="+mn-ea"/>
                <a:cs typeface="+mn-cs"/>
              </a:rPr>
              <a:t>Alimentación mediante paneles solares</a:t>
            </a:r>
          </a:p>
        </p:txBody>
      </p:sp>
      <p:sp>
        <p:nvSpPr>
          <p:cNvPr id="7" name="Rectángulo 6"/>
          <p:cNvSpPr/>
          <p:nvPr/>
        </p:nvSpPr>
        <p:spPr>
          <a:xfrm>
            <a:off x="307975" y="819432"/>
            <a:ext cx="3627724" cy="461665"/>
          </a:xfrm>
          <a:prstGeom prst="rect">
            <a:avLst/>
          </a:prstGeom>
        </p:spPr>
        <p:txBody>
          <a:bodyPr wrap="none">
            <a:spAutoFit/>
          </a:bodyPr>
          <a:lstStyle/>
          <a:p>
            <a:r>
              <a:rPr lang="es-ES" sz="2400" b="1" dirty="0" smtClean="0">
                <a:solidFill>
                  <a:schemeClr val="accent1">
                    <a:lumMod val="75000"/>
                  </a:schemeClr>
                </a:solidFill>
              </a:rPr>
              <a:t>Diagramas de conexionado</a:t>
            </a:r>
            <a:endParaRPr lang="es-ES" sz="2400" b="1" dirty="0">
              <a:solidFill>
                <a:schemeClr val="accent1">
                  <a:lumMod val="75000"/>
                </a:schemeClr>
              </a:solidFill>
            </a:endParaRPr>
          </a:p>
        </p:txBody>
      </p:sp>
      <p:pic>
        <p:nvPicPr>
          <p:cNvPr id="15" name="Imagen 4"/>
          <p:cNvPicPr/>
          <p:nvPr/>
        </p:nvPicPr>
        <p:blipFill>
          <a:blip r:embed="rId6">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29" name="Rectangle 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6" name="5 Objeto"/>
          <p:cNvGraphicFramePr>
            <a:graphicFrameLocks noChangeAspect="1"/>
          </p:cNvGraphicFramePr>
          <p:nvPr>
            <p:extLst>
              <p:ext uri="{D42A27DB-BD31-4B8C-83A1-F6EECF244321}">
                <p14:modId xmlns:p14="http://schemas.microsoft.com/office/powerpoint/2010/main" val="744471709"/>
              </p:ext>
            </p:extLst>
          </p:nvPr>
        </p:nvGraphicFramePr>
        <p:xfrm>
          <a:off x="155575" y="1596565"/>
          <a:ext cx="4848225" cy="3954364"/>
        </p:xfrm>
        <a:graphic>
          <a:graphicData uri="http://schemas.openxmlformats.org/presentationml/2006/ole">
            <mc:AlternateContent xmlns:mc="http://schemas.openxmlformats.org/markup-compatibility/2006">
              <mc:Choice xmlns:v="urn:schemas-microsoft-com:vml" Requires="v">
                <p:oleObj spid="_x0000_s8227" r:id="rId7" imgW="8201025" imgH="5124450" progId="AutoCAD.Drawing.18">
                  <p:embed/>
                </p:oleObj>
              </mc:Choice>
              <mc:Fallback>
                <p:oleObj r:id="rId7" imgW="8201025" imgH="5124450" progId="AutoCAD.Drawing.18">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l="30205" t="19316" r="27602" b="25557"/>
                      <a:stretch>
                        <a:fillRect/>
                      </a:stretch>
                    </p:blipFill>
                    <p:spPr bwMode="auto">
                      <a:xfrm>
                        <a:off x="155575" y="1596565"/>
                        <a:ext cx="4848225" cy="3954364"/>
                      </a:xfrm>
                      <a:prstGeom prst="rect">
                        <a:avLst/>
                      </a:prstGeom>
                      <a:noFill/>
                    </p:spPr>
                  </p:pic>
                </p:oleObj>
              </mc:Fallback>
            </mc:AlternateContent>
          </a:graphicData>
        </a:graphic>
      </p:graphicFrame>
      <p:sp>
        <p:nvSpPr>
          <p:cNvPr id="10"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11" name="10 Objeto"/>
          <p:cNvGraphicFramePr>
            <a:graphicFrameLocks noChangeAspect="1"/>
          </p:cNvGraphicFramePr>
          <p:nvPr>
            <p:extLst>
              <p:ext uri="{D42A27DB-BD31-4B8C-83A1-F6EECF244321}">
                <p14:modId xmlns:p14="http://schemas.microsoft.com/office/powerpoint/2010/main" val="74745250"/>
              </p:ext>
            </p:extLst>
          </p:nvPr>
        </p:nvGraphicFramePr>
        <p:xfrm>
          <a:off x="5430382" y="1178066"/>
          <a:ext cx="6606804" cy="4668942"/>
        </p:xfrm>
        <a:graphic>
          <a:graphicData uri="http://schemas.openxmlformats.org/presentationml/2006/ole">
            <mc:AlternateContent xmlns:mc="http://schemas.openxmlformats.org/markup-compatibility/2006">
              <mc:Choice xmlns:v="urn:schemas-microsoft-com:vml" Requires="v">
                <p:oleObj spid="_x0000_s8228" r:id="rId9" imgW="12496800" imgH="5753100" progId="AutoCAD.Drawing.19">
                  <p:embed/>
                </p:oleObj>
              </mc:Choice>
              <mc:Fallback>
                <p:oleObj r:id="rId9" imgW="12496800" imgH="5753100" progId="AutoCAD.Drawing.19">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l="28056" t="21925" r="20833"/>
                      <a:stretch>
                        <a:fillRect/>
                      </a:stretch>
                    </p:blipFill>
                    <p:spPr bwMode="auto">
                      <a:xfrm>
                        <a:off x="5430382" y="1178066"/>
                        <a:ext cx="6606804" cy="4668942"/>
                      </a:xfrm>
                      <a:prstGeom prst="rect">
                        <a:avLst/>
                      </a:prstGeom>
                      <a:noFill/>
                    </p:spPr>
                  </p:pic>
                </p:oleObj>
              </mc:Fallback>
            </mc:AlternateContent>
          </a:graphicData>
        </a:graphic>
      </p:graphicFrame>
      <p:pic>
        <p:nvPicPr>
          <p:cNvPr id="12" name="3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82400" y="198437"/>
            <a:ext cx="609600" cy="609600"/>
          </a:xfrm>
          <a:prstGeom prst="rect">
            <a:avLst/>
          </a:prstGeom>
        </p:spPr>
      </p:pic>
    </p:spTree>
    <p:extLst>
      <p:ext uri="{BB962C8B-B14F-4D97-AF65-F5344CB8AC3E}">
        <p14:creationId xmlns:p14="http://schemas.microsoft.com/office/powerpoint/2010/main" val="2292967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5"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575" y="160337"/>
            <a:ext cx="11525519" cy="633680"/>
          </a:xfrm>
        </p:spPr>
        <p:txBody>
          <a:bodyPr>
            <a:normAutofit fontScale="90000"/>
          </a:bodyPr>
          <a:lstStyle/>
          <a:p>
            <a:r>
              <a:rPr lang="es-ES" sz="6000" b="1" dirty="0">
                <a:solidFill>
                  <a:schemeClr val="accent1">
                    <a:lumMod val="50000"/>
                  </a:schemeClr>
                </a:solidFill>
                <a:latin typeface="+mn-lt"/>
                <a:ea typeface="+mn-ea"/>
                <a:cs typeface="+mn-cs"/>
              </a:rPr>
              <a:t>Alimentación mediante paneles solares</a:t>
            </a:r>
          </a:p>
        </p:txBody>
      </p:sp>
      <p:sp>
        <p:nvSpPr>
          <p:cNvPr id="7" name="Rectángulo 6"/>
          <p:cNvSpPr/>
          <p:nvPr/>
        </p:nvSpPr>
        <p:spPr>
          <a:xfrm>
            <a:off x="307975" y="819432"/>
            <a:ext cx="3960251" cy="461665"/>
          </a:xfrm>
          <a:prstGeom prst="rect">
            <a:avLst/>
          </a:prstGeom>
        </p:spPr>
        <p:txBody>
          <a:bodyPr wrap="none">
            <a:spAutoFit/>
          </a:bodyPr>
          <a:lstStyle/>
          <a:p>
            <a:r>
              <a:rPr lang="es-ES" sz="2400" b="1" dirty="0" smtClean="0">
                <a:solidFill>
                  <a:schemeClr val="accent1">
                    <a:lumMod val="75000"/>
                  </a:schemeClr>
                </a:solidFill>
              </a:rPr>
              <a:t>Disposición de los elementos</a:t>
            </a:r>
            <a:endParaRPr lang="es-ES" sz="2400" b="1" dirty="0">
              <a:solidFill>
                <a:schemeClr val="accent1">
                  <a:lumMod val="75000"/>
                </a:schemeClr>
              </a:solidFill>
            </a:endParaRPr>
          </a:p>
        </p:txBody>
      </p:sp>
      <p:sp>
        <p:nvSpPr>
          <p:cNvPr id="3" name="AutoShape 2" descr="Resultado de imagen de apache serve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5" name="AutoShape 4" descr="Resultado de imagen de apache serve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8" name="AutoShape 10" descr="Resultado de imagen de ph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9" name="AutoShape 12" descr="Resultado de imagen de ph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29" name="Rectangle 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0"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13" name="12 Objeto"/>
          <p:cNvGraphicFramePr>
            <a:graphicFrameLocks noChangeAspect="1"/>
          </p:cNvGraphicFramePr>
          <p:nvPr>
            <p:extLst>
              <p:ext uri="{D42A27DB-BD31-4B8C-83A1-F6EECF244321}">
                <p14:modId xmlns:p14="http://schemas.microsoft.com/office/powerpoint/2010/main" val="2562296857"/>
              </p:ext>
            </p:extLst>
          </p:nvPr>
        </p:nvGraphicFramePr>
        <p:xfrm>
          <a:off x="612775" y="1199274"/>
          <a:ext cx="2831672" cy="5531726"/>
        </p:xfrm>
        <a:graphic>
          <a:graphicData uri="http://schemas.openxmlformats.org/presentationml/2006/ole">
            <mc:AlternateContent xmlns:mc="http://schemas.openxmlformats.org/markup-compatibility/2006">
              <mc:Choice xmlns:v="urn:schemas-microsoft-com:vml" Requires="v">
                <p:oleObj spid="_x0000_s9272" r:id="rId6" imgW="8743950" imgH="5124450" progId="AutoCAD.Drawing.18">
                  <p:embed/>
                </p:oleObj>
              </mc:Choice>
              <mc:Fallback>
                <p:oleObj r:id="rId6" imgW="8743950" imgH="5124450" progId="AutoCAD.Drawing.18">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l="23694" t="5350" r="48692"/>
                      <a:stretch>
                        <a:fillRect/>
                      </a:stretch>
                    </p:blipFill>
                    <p:spPr bwMode="auto">
                      <a:xfrm>
                        <a:off x="612775" y="1199274"/>
                        <a:ext cx="2831672" cy="5531726"/>
                      </a:xfrm>
                      <a:prstGeom prst="rect">
                        <a:avLst/>
                      </a:prstGeom>
                      <a:noFill/>
                    </p:spPr>
                  </p:pic>
                </p:oleObj>
              </mc:Fallback>
            </mc:AlternateContent>
          </a:graphicData>
        </a:graphic>
      </p:graphicFrame>
      <p:sp>
        <p:nvSpPr>
          <p:cNvPr id="14"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16" name="15 Objeto"/>
          <p:cNvGraphicFramePr>
            <a:graphicFrameLocks noChangeAspect="1"/>
          </p:cNvGraphicFramePr>
          <p:nvPr>
            <p:extLst>
              <p:ext uri="{D42A27DB-BD31-4B8C-83A1-F6EECF244321}">
                <p14:modId xmlns:p14="http://schemas.microsoft.com/office/powerpoint/2010/main" val="61511649"/>
              </p:ext>
            </p:extLst>
          </p:nvPr>
        </p:nvGraphicFramePr>
        <p:xfrm>
          <a:off x="3721100" y="1150303"/>
          <a:ext cx="3911599" cy="5676681"/>
        </p:xfrm>
        <a:graphic>
          <a:graphicData uri="http://schemas.openxmlformats.org/presentationml/2006/ole">
            <mc:AlternateContent xmlns:mc="http://schemas.openxmlformats.org/markup-compatibility/2006">
              <mc:Choice xmlns:v="urn:schemas-microsoft-com:vml" Requires="v">
                <p:oleObj spid="_x0000_s9273" r:id="rId8" imgW="8743950" imgH="5124450" progId="AutoCAD.Drawing.18">
                  <p:embed/>
                </p:oleObj>
              </mc:Choice>
              <mc:Fallback>
                <p:oleObj r:id="rId8" imgW="8743950" imgH="5124450" progId="AutoCAD.Drawing.1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23694" r="42595" b="10104"/>
                      <a:stretch>
                        <a:fillRect/>
                      </a:stretch>
                    </p:blipFill>
                    <p:spPr bwMode="auto">
                      <a:xfrm>
                        <a:off x="3721100" y="1150303"/>
                        <a:ext cx="3911599" cy="5676681"/>
                      </a:xfrm>
                      <a:prstGeom prst="rect">
                        <a:avLst/>
                      </a:prstGeom>
                      <a:noFill/>
                    </p:spPr>
                  </p:pic>
                </p:oleObj>
              </mc:Fallback>
            </mc:AlternateContent>
          </a:graphicData>
        </a:graphic>
      </p:graphicFrame>
      <p:sp>
        <p:nvSpPr>
          <p:cNvPr id="17"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18" name="17 Objeto"/>
          <p:cNvGraphicFramePr>
            <a:graphicFrameLocks noChangeAspect="1"/>
          </p:cNvGraphicFramePr>
          <p:nvPr>
            <p:extLst>
              <p:ext uri="{D42A27DB-BD31-4B8C-83A1-F6EECF244321}">
                <p14:modId xmlns:p14="http://schemas.microsoft.com/office/powerpoint/2010/main" val="3887638397"/>
              </p:ext>
            </p:extLst>
          </p:nvPr>
        </p:nvGraphicFramePr>
        <p:xfrm>
          <a:off x="7683500" y="1163993"/>
          <a:ext cx="4238971" cy="5596920"/>
        </p:xfrm>
        <a:graphic>
          <a:graphicData uri="http://schemas.openxmlformats.org/presentationml/2006/ole">
            <mc:AlternateContent xmlns:mc="http://schemas.openxmlformats.org/markup-compatibility/2006">
              <mc:Choice xmlns:v="urn:schemas-microsoft-com:vml" Requires="v">
                <p:oleObj spid="_x0000_s9274" r:id="rId10" imgW="8743950" imgH="5124450" progId="AutoCAD.Drawing.18">
                  <p:embed/>
                </p:oleObj>
              </mc:Choice>
              <mc:Fallback>
                <p:oleObj r:id="rId10" imgW="8743950" imgH="5124450" progId="AutoCAD.Drawing.18">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l="10793" r="53485" b="12036"/>
                      <a:stretch>
                        <a:fillRect/>
                      </a:stretch>
                    </p:blipFill>
                    <p:spPr bwMode="auto">
                      <a:xfrm>
                        <a:off x="7683500" y="1163993"/>
                        <a:ext cx="4238971" cy="5596920"/>
                      </a:xfrm>
                      <a:prstGeom prst="rect">
                        <a:avLst/>
                      </a:prstGeom>
                      <a:noFill/>
                    </p:spPr>
                  </p:pic>
                </p:oleObj>
              </mc:Fallback>
            </mc:AlternateContent>
          </a:graphicData>
        </a:graphic>
      </p:graphicFrame>
      <p:pic>
        <p:nvPicPr>
          <p:cNvPr id="6" name="3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13820" y="160337"/>
            <a:ext cx="609600" cy="609600"/>
          </a:xfrm>
          <a:prstGeom prst="rect">
            <a:avLst/>
          </a:prstGeom>
        </p:spPr>
      </p:pic>
    </p:spTree>
    <p:extLst>
      <p:ext uri="{BB962C8B-B14F-4D97-AF65-F5344CB8AC3E}">
        <p14:creationId xmlns:p14="http://schemas.microsoft.com/office/powerpoint/2010/main" val="3714804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37</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smtClean="0">
                <a:solidFill>
                  <a:schemeClr val="bg1"/>
                </a:solidFill>
              </a:rPr>
              <a:t>09</a:t>
            </a:r>
            <a:endParaRPr lang="es-ES_tradnl" altLang="en-US" sz="12500" dirty="0">
              <a:solidFill>
                <a:schemeClr val="bg1"/>
              </a:solidFill>
            </a:endParaRPr>
          </a:p>
        </p:txBody>
      </p:sp>
      <p:sp>
        <p:nvSpPr>
          <p:cNvPr id="3" name="CuadroTexto 2"/>
          <p:cNvSpPr txBox="1"/>
          <p:nvPr/>
        </p:nvSpPr>
        <p:spPr>
          <a:xfrm>
            <a:off x="1981199" y="2724150"/>
            <a:ext cx="6656363" cy="1200329"/>
          </a:xfrm>
          <a:prstGeom prst="rect">
            <a:avLst/>
          </a:prstGeom>
          <a:noFill/>
        </p:spPr>
        <p:txBody>
          <a:bodyPr wrap="square" rtlCol="0">
            <a:spAutoFit/>
          </a:bodyPr>
          <a:lstStyle/>
          <a:p>
            <a:r>
              <a:rPr lang="es-ES" sz="7200" dirty="0" smtClean="0">
                <a:solidFill>
                  <a:schemeClr val="bg1"/>
                </a:solidFill>
              </a:rPr>
              <a:t>Conclusiones</a:t>
            </a:r>
            <a:endParaRPr lang="es-ES" sz="7200" dirty="0">
              <a:solidFill>
                <a:schemeClr val="bg1"/>
              </a:solidFill>
            </a:endParaRPr>
          </a:p>
        </p:txBody>
      </p:sp>
    </p:spTree>
    <p:extLst>
      <p:ext uri="{BB962C8B-B14F-4D97-AF65-F5344CB8AC3E}">
        <p14:creationId xmlns:p14="http://schemas.microsoft.com/office/powerpoint/2010/main" val="3657456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Conclusiones</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38</a:t>
            </a:fld>
            <a:endParaRPr lang="es-ES"/>
          </a:p>
        </p:txBody>
      </p:sp>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3" name="Rectángulo 2"/>
          <p:cNvSpPr/>
          <p:nvPr/>
        </p:nvSpPr>
        <p:spPr>
          <a:xfrm>
            <a:off x="838200" y="1044382"/>
            <a:ext cx="10655300" cy="5324535"/>
          </a:xfrm>
          <a:prstGeom prst="rect">
            <a:avLst/>
          </a:prstGeom>
        </p:spPr>
        <p:txBody>
          <a:bodyPr wrap="square">
            <a:spAutoFit/>
          </a:bodyPr>
          <a:lstStyle/>
          <a:p>
            <a:pPr marL="285750" indent="-285750" algn="just">
              <a:buFont typeface="Arial" panose="020B0604020202020204" pitchFamily="34" charset="0"/>
              <a:buChar char="•"/>
            </a:pPr>
            <a:r>
              <a:rPr lang="es-ES" sz="2000" dirty="0" smtClean="0"/>
              <a:t>La Raspberry Pi soporta completamente el sistema completo, teniendo un rendimiento máximo según indicador del sistema del 30%.</a:t>
            </a:r>
          </a:p>
          <a:p>
            <a:pPr marL="285750" indent="-285750" algn="just">
              <a:buFont typeface="Arial" panose="020B0604020202020204" pitchFamily="34" charset="0"/>
              <a:buChar char="•"/>
            </a:pPr>
            <a:r>
              <a:rPr lang="es-ES" sz="2000" dirty="0" smtClean="0"/>
              <a:t>El conversor A/D nos ha proporcionado gran versatilidad y facilidad para la conexión de sensores analógicos.</a:t>
            </a:r>
          </a:p>
          <a:p>
            <a:pPr marL="285750" indent="-285750" algn="just">
              <a:buFont typeface="Arial" panose="020B0604020202020204" pitchFamily="34" charset="0"/>
              <a:buChar char="•"/>
            </a:pPr>
            <a:r>
              <a:rPr lang="es-ES" sz="2000" dirty="0" smtClean="0"/>
              <a:t>Los sensores digitales y mas concretamente la utilización de las librerías nos facilitan realmente la tarea de conexión y de lectura de datos.</a:t>
            </a:r>
          </a:p>
          <a:p>
            <a:pPr marL="285750" indent="-285750" algn="just">
              <a:buFont typeface="Arial" panose="020B0604020202020204" pitchFamily="34" charset="0"/>
              <a:buChar char="•"/>
            </a:pPr>
            <a:r>
              <a:rPr lang="es-ES" sz="2000" dirty="0" smtClean="0"/>
              <a:t>El lenguaje de programación Python flexibiliza interaccionar con </a:t>
            </a:r>
            <a:r>
              <a:rPr lang="es-ES" sz="2000" dirty="0" err="1" smtClean="0"/>
              <a:t>MySQL</a:t>
            </a:r>
            <a:r>
              <a:rPr lang="es-ES" sz="2000" dirty="0" smtClean="0"/>
              <a:t> y nos proporciona gran multitud de librerías.</a:t>
            </a:r>
          </a:p>
          <a:p>
            <a:pPr marL="285750" indent="-285750" algn="just">
              <a:buFont typeface="Arial" panose="020B0604020202020204" pitchFamily="34" charset="0"/>
              <a:buChar char="•"/>
            </a:pPr>
            <a:r>
              <a:rPr lang="es-ES" sz="2000" dirty="0" smtClean="0"/>
              <a:t>El montaje de la estructura de la estación meteorológica ha sido una de las partes mas dificultosa, </a:t>
            </a:r>
            <a:r>
              <a:rPr lang="es-ES_tradnl" sz="2000" dirty="0"/>
              <a:t>principalmente debido a que no se encuentran los materiales necesarios para la estanqueidad y protección de las diferentes inclemencias meteorológicas que va a sufrir la estación </a:t>
            </a:r>
            <a:r>
              <a:rPr lang="es-ES_tradnl" sz="2000" dirty="0" smtClean="0"/>
              <a:t>meteorológica, </a:t>
            </a:r>
            <a:r>
              <a:rPr lang="es-ES_tradnl" sz="2000" dirty="0"/>
              <a:t>, por lo que se ha tenido que hacer teniendo en cuenta los materiales que había </a:t>
            </a:r>
            <a:r>
              <a:rPr lang="es-ES_tradnl" sz="2000" dirty="0" smtClean="0"/>
              <a:t>disponibles.</a:t>
            </a:r>
          </a:p>
          <a:p>
            <a:pPr marL="342900" indent="-342900">
              <a:buFont typeface="Arial" panose="020B0604020202020204" pitchFamily="34" charset="0"/>
              <a:buChar char="•"/>
            </a:pPr>
            <a:r>
              <a:rPr lang="es-ES_tradnl" sz="2000" dirty="0" smtClean="0"/>
              <a:t>Una </a:t>
            </a:r>
            <a:r>
              <a:rPr lang="es-ES_tradnl" sz="2000" dirty="0"/>
              <a:t>de las partes que también me gustaría tener un espíritu crítico en el trabajo es el tema de haber realizado una calibración con instrumentos de medida de alta precisión, ya que con ello hubiese podido detectar el error en la medida</a:t>
            </a:r>
            <a:endParaRPr lang="es-ES" sz="2000" dirty="0"/>
          </a:p>
          <a:p>
            <a:pPr marL="285750" indent="-285750">
              <a:buFont typeface="Arial" panose="020B0604020202020204" pitchFamily="34" charset="0"/>
              <a:buChar char="•"/>
            </a:pPr>
            <a:endParaRPr lang="es-ES" sz="2000" dirty="0"/>
          </a:p>
        </p:txBody>
      </p:sp>
      <p:pic>
        <p:nvPicPr>
          <p:cNvPr id="6" nam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3900" y="205740"/>
            <a:ext cx="609600" cy="609600"/>
          </a:xfrm>
          <a:prstGeom prst="rect">
            <a:avLst/>
          </a:prstGeom>
        </p:spPr>
      </p:pic>
    </p:spTree>
    <p:extLst>
      <p:ext uri="{BB962C8B-B14F-4D97-AF65-F5344CB8AC3E}">
        <p14:creationId xmlns:p14="http://schemas.microsoft.com/office/powerpoint/2010/main" val="2825309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ángulo 1"/>
          <p:cNvSpPr/>
          <p:nvPr/>
        </p:nvSpPr>
        <p:spPr>
          <a:xfrm>
            <a:off x="4036058" y="5924034"/>
            <a:ext cx="4579202" cy="369332"/>
          </a:xfrm>
          <a:prstGeom prst="rect">
            <a:avLst/>
          </a:prstGeom>
        </p:spPr>
        <p:txBody>
          <a:bodyPr wrap="none">
            <a:spAutoFit/>
          </a:bodyPr>
          <a:lstStyle/>
          <a:p>
            <a:r>
              <a:rPr lang="es-ES" dirty="0">
                <a:solidFill>
                  <a:schemeClr val="bg1"/>
                </a:solidFill>
                <a:latin typeface="Arial" panose="020B0604020202020204" pitchFamily="34" charset="0"/>
                <a:cs typeface="Arial" panose="020B0604020202020204" pitchFamily="34" charset="0"/>
              </a:rPr>
              <a:t>Máster en </a:t>
            </a:r>
            <a:r>
              <a:rPr lang="es-ES" dirty="0" smtClean="0">
                <a:solidFill>
                  <a:schemeClr val="bg1"/>
                </a:solidFill>
                <a:latin typeface="Arial" panose="020B0604020202020204" pitchFamily="34" charset="0"/>
                <a:cs typeface="Arial" panose="020B0604020202020204" pitchFamily="34" charset="0"/>
              </a:rPr>
              <a:t>Ingeniería </a:t>
            </a:r>
            <a:r>
              <a:rPr lang="es-ES" dirty="0">
                <a:solidFill>
                  <a:schemeClr val="bg1"/>
                </a:solidFill>
                <a:latin typeface="Arial" panose="020B0604020202020204" pitchFamily="34" charset="0"/>
                <a:cs typeface="Arial" panose="020B0604020202020204" pitchFamily="34" charset="0"/>
              </a:rPr>
              <a:t>de Telecomunicación </a:t>
            </a:r>
          </a:p>
        </p:txBody>
      </p:sp>
      <p:pic>
        <p:nvPicPr>
          <p:cNvPr id="4"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1314450" y="5810621"/>
            <a:ext cx="952500" cy="642752"/>
          </a:xfrm>
          <a:prstGeom prst="rect">
            <a:avLst/>
          </a:prstGeom>
          <a:solidFill>
            <a:srgbClr val="FFFFFF"/>
          </a:solidFill>
          <a:ln>
            <a:noFill/>
          </a:ln>
        </p:spPr>
      </p:pic>
      <p:sp>
        <p:nvSpPr>
          <p:cNvPr id="3" name="2 Rectángulo"/>
          <p:cNvSpPr/>
          <p:nvPr/>
        </p:nvSpPr>
        <p:spPr>
          <a:xfrm>
            <a:off x="2775736" y="2505670"/>
            <a:ext cx="6640537" cy="1200329"/>
          </a:xfrm>
          <a:prstGeom prst="rect">
            <a:avLst/>
          </a:prstGeom>
          <a:noFill/>
        </p:spPr>
        <p:txBody>
          <a:bodyPr wrap="none" lIns="91440" tIns="45720" rIns="91440" bIns="45720">
            <a:spAutoFit/>
          </a:bodyPr>
          <a:lstStyle/>
          <a:p>
            <a:pPr algn="ctr"/>
            <a:r>
              <a:rPr lang="es-ES"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Muchas gracias!!</a:t>
            </a:r>
            <a:endParaRPr lang="es-ES"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8540" y="182880"/>
            <a:ext cx="609600" cy="609600"/>
          </a:xfrm>
          <a:prstGeom prst="rect">
            <a:avLst/>
          </a:prstGeom>
        </p:spPr>
      </p:pic>
    </p:spTree>
    <p:extLst>
      <p:ext uri="{BB962C8B-B14F-4D97-AF65-F5344CB8AC3E}">
        <p14:creationId xmlns:p14="http://schemas.microsoft.com/office/powerpoint/2010/main" val="4187941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33680"/>
          </a:xfrm>
        </p:spPr>
        <p:txBody>
          <a:bodyPr>
            <a:normAutofit fontScale="90000"/>
          </a:bodyPr>
          <a:lstStyle/>
          <a:p>
            <a:r>
              <a:rPr lang="es-ES" sz="6000" b="1" dirty="0">
                <a:solidFill>
                  <a:schemeClr val="accent1">
                    <a:lumMod val="50000"/>
                  </a:schemeClr>
                </a:solidFill>
                <a:latin typeface="+mn-lt"/>
                <a:ea typeface="+mn-ea"/>
                <a:cs typeface="+mn-cs"/>
              </a:rPr>
              <a:t>Introducción</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4</a:t>
            </a:fld>
            <a:endParaRPr lang="es-ES"/>
          </a:p>
        </p:txBody>
      </p:sp>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pic>
        <p:nvPicPr>
          <p:cNvPr id="13" name="0 Imagen"/>
          <p:cNvPicPr/>
          <p:nvPr/>
        </p:nvPicPr>
        <p:blipFill rotWithShape="1">
          <a:blip r:embed="rId6">
            <a:extLst>
              <a:ext uri="{28A0092B-C50C-407E-A947-70E740481C1C}">
                <a14:useLocalDpi xmlns:a14="http://schemas.microsoft.com/office/drawing/2010/main" val="0"/>
              </a:ext>
            </a:extLst>
          </a:blip>
          <a:srcRect b="3529"/>
          <a:stretch/>
        </p:blipFill>
        <p:spPr bwMode="auto">
          <a:xfrm>
            <a:off x="6096000" y="1519223"/>
            <a:ext cx="5734050" cy="4264828"/>
          </a:xfrm>
          <a:prstGeom prst="rect">
            <a:avLst/>
          </a:prstGeom>
          <a:ln>
            <a:noFill/>
          </a:ln>
          <a:extLst>
            <a:ext uri="{53640926-AAD7-44D8-BBD7-CCE9431645EC}">
              <a14:shadowObscured xmlns:a14="http://schemas.microsoft.com/office/drawing/2010/main"/>
            </a:ext>
          </a:extLst>
        </p:spPr>
      </p:pic>
      <p:sp>
        <p:nvSpPr>
          <p:cNvPr id="15" name="Marcador de contenido 2"/>
          <p:cNvSpPr>
            <a:spLocks noGrp="1"/>
          </p:cNvSpPr>
          <p:nvPr>
            <p:ph idx="1"/>
          </p:nvPr>
        </p:nvSpPr>
        <p:spPr>
          <a:xfrm>
            <a:off x="219075" y="1738296"/>
            <a:ext cx="4924425" cy="4548203"/>
          </a:xfrm>
        </p:spPr>
        <p:txBody>
          <a:bodyPr>
            <a:normAutofit/>
          </a:bodyPr>
          <a:lstStyle/>
          <a:p>
            <a:pPr algn="just"/>
            <a:r>
              <a:rPr lang="es-ES" sz="2000" dirty="0" smtClean="0"/>
              <a:t>Las estaciones meteorológicas comerciales están basadas en una consola y sensores inalámbricos en banda de 800 MHz.  </a:t>
            </a:r>
            <a:endParaRPr lang="es-ES" sz="2000" dirty="0">
              <a:sym typeface="Wingdings" panose="05000000000000000000" pitchFamily="2" charset="2"/>
            </a:endParaRPr>
          </a:p>
          <a:p>
            <a:pPr algn="just"/>
            <a:r>
              <a:rPr lang="es-ES" sz="2000" dirty="0" smtClean="0"/>
              <a:t>Posibilidad de conectarlas a un ordenador para subir los datos, mediante USB.</a:t>
            </a:r>
          </a:p>
          <a:p>
            <a:pPr algn="just"/>
            <a:r>
              <a:rPr lang="es-ES" sz="2000" dirty="0" smtClean="0"/>
              <a:t>Entornos cerrados y propietarios del fabricante de la estación meteorológica.</a:t>
            </a:r>
          </a:p>
          <a:p>
            <a:pPr algn="just"/>
            <a:r>
              <a:rPr lang="es-ES" sz="2000" dirty="0" smtClean="0"/>
              <a:t>Sin posibilidad de utilizar las conexiones que tengamos en casa: </a:t>
            </a:r>
            <a:r>
              <a:rPr lang="es-ES" sz="2000" dirty="0" err="1" smtClean="0"/>
              <a:t>Wifi</a:t>
            </a:r>
            <a:r>
              <a:rPr lang="es-ES" sz="2000" dirty="0" smtClean="0"/>
              <a:t>, Ethernet, 3G o 4G. Para subir datos a Internet directamente.</a:t>
            </a:r>
          </a:p>
          <a:p>
            <a:pPr algn="just"/>
            <a:r>
              <a:rPr lang="es-ES" sz="2000" dirty="0" smtClean="0"/>
              <a:t>Sin posibilidad de acceder a los datos de manera remota.</a:t>
            </a:r>
          </a:p>
          <a:p>
            <a:pPr algn="just"/>
            <a:endParaRPr lang="es-ES" sz="2000" dirty="0" smtClean="0"/>
          </a:p>
          <a:p>
            <a:pPr algn="just"/>
            <a:endParaRPr lang="es-ES" sz="2000" dirty="0" smtClean="0"/>
          </a:p>
          <a:p>
            <a:pPr algn="just"/>
            <a:endParaRPr lang="es-ES" sz="2000" dirty="0"/>
          </a:p>
        </p:txBody>
      </p:sp>
      <p:sp>
        <p:nvSpPr>
          <p:cNvPr id="16" name="Rectángulo 6"/>
          <p:cNvSpPr/>
          <p:nvPr/>
        </p:nvSpPr>
        <p:spPr>
          <a:xfrm>
            <a:off x="581025" y="1057558"/>
            <a:ext cx="7495642" cy="461665"/>
          </a:xfrm>
          <a:prstGeom prst="rect">
            <a:avLst/>
          </a:prstGeom>
        </p:spPr>
        <p:txBody>
          <a:bodyPr wrap="none">
            <a:spAutoFit/>
          </a:bodyPr>
          <a:lstStyle/>
          <a:p>
            <a:r>
              <a:rPr lang="es-ES" sz="2400" b="1" dirty="0">
                <a:solidFill>
                  <a:schemeClr val="accent1">
                    <a:lumMod val="75000"/>
                  </a:schemeClr>
                </a:solidFill>
              </a:rPr>
              <a:t>Motivaciones para el </a:t>
            </a:r>
            <a:r>
              <a:rPr lang="es-ES" sz="2400" b="1" dirty="0" smtClean="0">
                <a:solidFill>
                  <a:schemeClr val="accent1">
                    <a:lumMod val="75000"/>
                  </a:schemeClr>
                </a:solidFill>
              </a:rPr>
              <a:t>diseño de la estación meteorológica</a:t>
            </a:r>
            <a:endParaRPr lang="es-ES" sz="2400" b="1" dirty="0">
              <a:solidFill>
                <a:schemeClr val="accent1">
                  <a:lumMod val="75000"/>
                </a:schemeClr>
              </a:solidFill>
            </a:endParaRPr>
          </a:p>
        </p:txBody>
      </p:sp>
      <p:sp>
        <p:nvSpPr>
          <p:cNvPr id="3" name="2 Llamada de flecha a la derecha"/>
          <p:cNvSpPr/>
          <p:nvPr/>
        </p:nvSpPr>
        <p:spPr>
          <a:xfrm>
            <a:off x="5324476" y="1695449"/>
            <a:ext cx="504824" cy="4098127"/>
          </a:xfrm>
          <a:prstGeom prst="rightArrowCallout">
            <a:avLst>
              <a:gd name="adj1" fmla="val 25000"/>
              <a:gd name="adj2" fmla="val 53302"/>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t>SE PROPONE</a:t>
            </a:r>
            <a:endParaRPr lang="es-ES_tradnl" dirty="0"/>
          </a:p>
        </p:txBody>
      </p:sp>
      <p:sp>
        <p:nvSpPr>
          <p:cNvPr id="9" name="8 CuadroTexto"/>
          <p:cNvSpPr txBox="1"/>
          <p:nvPr/>
        </p:nvSpPr>
        <p:spPr>
          <a:xfrm>
            <a:off x="5829300" y="5817986"/>
            <a:ext cx="5648325" cy="646331"/>
          </a:xfrm>
          <a:prstGeom prst="rect">
            <a:avLst/>
          </a:prstGeom>
          <a:noFill/>
          <a:ln w="22225">
            <a:solidFill>
              <a:schemeClr val="accent1"/>
            </a:solidFill>
          </a:ln>
        </p:spPr>
        <p:txBody>
          <a:bodyPr wrap="square" rtlCol="0">
            <a:spAutoFit/>
          </a:bodyPr>
          <a:lstStyle/>
          <a:p>
            <a:pPr algn="ctr"/>
            <a:r>
              <a:rPr lang="es-ES_tradnl" b="1" dirty="0" smtClean="0"/>
              <a:t>DISEÑO DE UNA ESTACIÓN METEOROLÓGICA  MEDIANTE EL USO DE RASPBERRY PI Y DE SUS PUERTOS GPIO</a:t>
            </a:r>
            <a:endParaRPr lang="es-ES_tradnl" b="1" dirty="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0450" y="101600"/>
            <a:ext cx="609600" cy="609600"/>
          </a:xfrm>
          <a:prstGeom prst="rect">
            <a:avLst/>
          </a:prstGeom>
        </p:spPr>
      </p:pic>
    </p:spTree>
    <p:extLst>
      <p:ext uri="{BB962C8B-B14F-4D97-AF65-F5344CB8AC3E}">
        <p14:creationId xmlns:p14="http://schemas.microsoft.com/office/powerpoint/2010/main" val="2601011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33680"/>
          </a:xfrm>
        </p:spPr>
        <p:txBody>
          <a:bodyPr>
            <a:normAutofit fontScale="90000"/>
          </a:bodyPr>
          <a:lstStyle/>
          <a:p>
            <a:r>
              <a:rPr lang="es-ES" sz="6000" b="1" dirty="0">
                <a:solidFill>
                  <a:schemeClr val="accent1">
                    <a:lumMod val="50000"/>
                  </a:schemeClr>
                </a:solidFill>
                <a:latin typeface="+mn-lt"/>
                <a:ea typeface="+mn-ea"/>
                <a:cs typeface="+mn-cs"/>
              </a:rPr>
              <a:t>Introducción</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5</a:t>
            </a:fld>
            <a:endParaRPr lang="es-ES"/>
          </a:p>
        </p:txBody>
      </p:sp>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15" name="Marcador de contenido 2"/>
          <p:cNvSpPr>
            <a:spLocks noGrp="1"/>
          </p:cNvSpPr>
          <p:nvPr>
            <p:ph idx="1"/>
          </p:nvPr>
        </p:nvSpPr>
        <p:spPr>
          <a:xfrm>
            <a:off x="219075" y="1623996"/>
            <a:ext cx="10896600" cy="4548203"/>
          </a:xfrm>
        </p:spPr>
        <p:txBody>
          <a:bodyPr>
            <a:normAutofit lnSpcReduction="10000"/>
          </a:bodyPr>
          <a:lstStyle/>
          <a:p>
            <a:pPr algn="just"/>
            <a:r>
              <a:rPr lang="es-ES_tradnl" sz="2000" dirty="0"/>
              <a:t>D</a:t>
            </a:r>
            <a:r>
              <a:rPr lang="es-ES_tradnl" sz="2000" dirty="0" smtClean="0"/>
              <a:t>iseñar </a:t>
            </a:r>
            <a:r>
              <a:rPr lang="es-ES_tradnl" sz="2000" dirty="0"/>
              <a:t>y construir una estación meteorológica remota y </a:t>
            </a:r>
            <a:r>
              <a:rPr lang="es-ES_tradnl" sz="2000" dirty="0" smtClean="0"/>
              <a:t>modular</a:t>
            </a:r>
            <a:r>
              <a:rPr lang="es-ES_tradnl" sz="2000" dirty="0"/>
              <a:t>:</a:t>
            </a:r>
            <a:endParaRPr lang="es-ES_tradnl" sz="2000" dirty="0" smtClean="0"/>
          </a:p>
          <a:p>
            <a:pPr lvl="1" algn="just"/>
            <a:r>
              <a:rPr lang="es-ES_tradnl" sz="1600" dirty="0" smtClean="0"/>
              <a:t>Diseño sostenible, minimizando los consumos de corriente.</a:t>
            </a:r>
          </a:p>
          <a:p>
            <a:pPr lvl="1" algn="just"/>
            <a:r>
              <a:rPr lang="es-ES_tradnl" sz="1600" dirty="0" smtClean="0"/>
              <a:t>Autónoma mediante el uso de paneles fotovoltaicos.</a:t>
            </a:r>
          </a:p>
          <a:p>
            <a:pPr lvl="1" algn="just"/>
            <a:r>
              <a:rPr lang="es-ES_tradnl" sz="1600" dirty="0" smtClean="0"/>
              <a:t>Obtener la máxima fiabilidad y precisión minimizando los costes.</a:t>
            </a:r>
          </a:p>
          <a:p>
            <a:pPr lvl="1" algn="just"/>
            <a:r>
              <a:rPr lang="es-ES_tradnl" sz="1600" dirty="0" smtClean="0"/>
              <a:t>Adquisición </a:t>
            </a:r>
            <a:r>
              <a:rPr lang="es-ES_tradnl" sz="1600" dirty="0"/>
              <a:t>de los sensores y de los componentes que se crean más adecuados para la medida de los parámetros físicos: temperatura, humedad, luminosidad, anemómetro, veleta, presión, pluviómetro</a:t>
            </a:r>
            <a:r>
              <a:rPr lang="es-ES_tradnl" sz="1600" dirty="0" smtClean="0"/>
              <a:t>.</a:t>
            </a:r>
          </a:p>
          <a:p>
            <a:pPr algn="just"/>
            <a:r>
              <a:rPr lang="es-ES_tradnl" sz="2000" dirty="0" smtClean="0"/>
              <a:t>Utilizar la Raspberry Pi como núcleo central de la estación meteorológica:</a:t>
            </a:r>
          </a:p>
          <a:p>
            <a:pPr lvl="1" algn="just"/>
            <a:r>
              <a:rPr lang="es-ES_tradnl" sz="1600" dirty="0"/>
              <a:t>D</a:t>
            </a:r>
            <a:r>
              <a:rPr lang="es-ES_tradnl" sz="1600" dirty="0" smtClean="0"/>
              <a:t>eberemos </a:t>
            </a:r>
            <a:r>
              <a:rPr lang="es-ES_tradnl" sz="1600" dirty="0"/>
              <a:t>tener en cuenta que se programa sobre sistema operativo con todo lo que eso </a:t>
            </a:r>
            <a:r>
              <a:rPr lang="es-ES_tradnl" sz="1600" dirty="0" smtClean="0"/>
              <a:t>conlleva.</a:t>
            </a:r>
          </a:p>
          <a:p>
            <a:pPr lvl="1" algn="just"/>
            <a:r>
              <a:rPr lang="es-ES_tradnl" sz="1600" dirty="0" smtClean="0"/>
              <a:t>Evitar </a:t>
            </a:r>
            <a:r>
              <a:rPr lang="es-ES_tradnl" sz="1600" dirty="0"/>
              <a:t>tareas bloqueantes y hacer uso de </a:t>
            </a:r>
            <a:r>
              <a:rPr lang="es-ES_tradnl" sz="1600" dirty="0" err="1" smtClean="0"/>
              <a:t>threads</a:t>
            </a:r>
            <a:r>
              <a:rPr lang="es-ES_tradnl" sz="1600" dirty="0" smtClean="0"/>
              <a:t>.</a:t>
            </a:r>
          </a:p>
          <a:p>
            <a:pPr algn="just"/>
            <a:r>
              <a:rPr lang="es-ES_tradnl" sz="2000" dirty="0" smtClean="0"/>
              <a:t>Servidor web:</a:t>
            </a:r>
          </a:p>
          <a:p>
            <a:pPr lvl="1" algn="just"/>
            <a:r>
              <a:rPr lang="es-ES_tradnl" sz="1600" dirty="0" smtClean="0"/>
              <a:t>Mostrar de manera clara y concisa los datos.</a:t>
            </a:r>
          </a:p>
          <a:p>
            <a:pPr lvl="1" algn="just"/>
            <a:r>
              <a:rPr lang="es-ES_tradnl" sz="1600" dirty="0" smtClean="0"/>
              <a:t>Mostrar los suficientes datos como para poder hacer un estudio.</a:t>
            </a:r>
          </a:p>
          <a:p>
            <a:pPr algn="just"/>
            <a:r>
              <a:rPr lang="es-ES_tradnl" sz="2000" dirty="0" smtClean="0"/>
              <a:t>Estructura estación meteorológica:</a:t>
            </a:r>
          </a:p>
          <a:p>
            <a:pPr lvl="1" algn="just"/>
            <a:r>
              <a:rPr lang="es-ES_tradnl" sz="1600" dirty="0"/>
              <a:t>C</a:t>
            </a:r>
            <a:r>
              <a:rPr lang="es-ES_tradnl" sz="1600" dirty="0" smtClean="0"/>
              <a:t>apaz </a:t>
            </a:r>
            <a:r>
              <a:rPr lang="es-ES_tradnl" sz="1600" dirty="0"/>
              <a:t>de aguantar cualquier inclemencia meteorológica, ya que tendrá que estar expuesta a altas temperaturas, así como bajas temperaturas, lluvia y </a:t>
            </a:r>
            <a:r>
              <a:rPr lang="es-ES_tradnl" sz="1600" dirty="0" smtClean="0"/>
              <a:t>viento.</a:t>
            </a:r>
          </a:p>
          <a:p>
            <a:pPr lvl="1" algn="just"/>
            <a:r>
              <a:rPr lang="es-ES_tradnl" sz="1600" dirty="0" smtClean="0"/>
              <a:t>Proporcionar </a:t>
            </a:r>
            <a:r>
              <a:rPr lang="es-ES_tradnl" sz="1600" dirty="0"/>
              <a:t>una cierta estanqueidad a los circuitos </a:t>
            </a:r>
            <a:r>
              <a:rPr lang="es-ES_tradnl" sz="1600" dirty="0" smtClean="0"/>
              <a:t>electrónicos.</a:t>
            </a:r>
          </a:p>
          <a:p>
            <a:pPr algn="just"/>
            <a:endParaRPr lang="es-ES_tradnl" sz="2000" dirty="0" smtClean="0"/>
          </a:p>
          <a:p>
            <a:pPr algn="just"/>
            <a:endParaRPr lang="es-ES_tradnl" sz="2000" dirty="0" smtClean="0"/>
          </a:p>
          <a:p>
            <a:pPr algn="just"/>
            <a:endParaRPr lang="es-ES_tradnl" sz="2000" dirty="0" smtClean="0"/>
          </a:p>
          <a:p>
            <a:pPr marL="0" indent="0" algn="just">
              <a:buNone/>
            </a:pPr>
            <a:endParaRPr lang="es-ES_tradnl" sz="2000" dirty="0" smtClean="0"/>
          </a:p>
          <a:p>
            <a:pPr algn="just"/>
            <a:endParaRPr lang="es-ES" sz="2000" dirty="0" smtClean="0"/>
          </a:p>
          <a:p>
            <a:pPr algn="just"/>
            <a:endParaRPr lang="es-ES" sz="2000" dirty="0" smtClean="0"/>
          </a:p>
          <a:p>
            <a:pPr algn="just"/>
            <a:endParaRPr lang="es-ES" sz="2000" dirty="0" smtClean="0"/>
          </a:p>
          <a:p>
            <a:pPr algn="just"/>
            <a:endParaRPr lang="es-ES" sz="2000" dirty="0"/>
          </a:p>
        </p:txBody>
      </p:sp>
      <p:sp>
        <p:nvSpPr>
          <p:cNvPr id="16" name="Rectángulo 6"/>
          <p:cNvSpPr/>
          <p:nvPr/>
        </p:nvSpPr>
        <p:spPr>
          <a:xfrm>
            <a:off x="581025" y="1057558"/>
            <a:ext cx="1404359" cy="461665"/>
          </a:xfrm>
          <a:prstGeom prst="rect">
            <a:avLst/>
          </a:prstGeom>
        </p:spPr>
        <p:txBody>
          <a:bodyPr wrap="none">
            <a:spAutoFit/>
          </a:bodyPr>
          <a:lstStyle/>
          <a:p>
            <a:r>
              <a:rPr lang="es-ES" sz="2400" b="1" dirty="0" smtClean="0">
                <a:solidFill>
                  <a:schemeClr val="accent1">
                    <a:lumMod val="75000"/>
                  </a:schemeClr>
                </a:solidFill>
              </a:rPr>
              <a:t>Objetivos</a:t>
            </a:r>
            <a:endParaRPr lang="es-ES" sz="2400" b="1" dirty="0">
              <a:solidFill>
                <a:schemeClr val="accent1">
                  <a:lumMod val="75000"/>
                </a:schemeClr>
              </a:solidFill>
            </a:endParaRPr>
          </a:p>
        </p:txBody>
      </p:sp>
      <p:pic>
        <p:nvPicPr>
          <p:cNvPr id="3"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215900"/>
            <a:ext cx="609600" cy="609600"/>
          </a:xfrm>
          <a:prstGeom prst="rect">
            <a:avLst/>
          </a:prstGeom>
        </p:spPr>
      </p:pic>
    </p:spTree>
    <p:extLst>
      <p:ext uri="{BB962C8B-B14F-4D97-AF65-F5344CB8AC3E}">
        <p14:creationId xmlns:p14="http://schemas.microsoft.com/office/powerpoint/2010/main" val="1416277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33680"/>
          </a:xfrm>
        </p:spPr>
        <p:txBody>
          <a:bodyPr>
            <a:normAutofit fontScale="90000"/>
          </a:bodyPr>
          <a:lstStyle/>
          <a:p>
            <a:r>
              <a:rPr lang="es-ES" sz="6000" b="1" dirty="0">
                <a:solidFill>
                  <a:schemeClr val="accent1">
                    <a:lumMod val="50000"/>
                  </a:schemeClr>
                </a:solidFill>
                <a:latin typeface="+mn-lt"/>
                <a:ea typeface="+mn-ea"/>
                <a:cs typeface="+mn-cs"/>
              </a:rPr>
              <a:t>Introducción</a:t>
            </a:r>
          </a:p>
        </p:txBody>
      </p:sp>
      <p:sp>
        <p:nvSpPr>
          <p:cNvPr id="4" name="Marcador de número de diapositiva 3"/>
          <p:cNvSpPr>
            <a:spLocks noGrp="1"/>
          </p:cNvSpPr>
          <p:nvPr>
            <p:ph type="sldNum" sz="quarter" idx="12"/>
          </p:nvPr>
        </p:nvSpPr>
        <p:spPr/>
        <p:txBody>
          <a:bodyPr/>
          <a:lstStyle/>
          <a:p>
            <a:fld id="{F5F092EA-DF33-460B-909F-79906A1BEB83}" type="slidenum">
              <a:rPr lang="es-ES" smtClean="0"/>
              <a:t>6</a:t>
            </a:fld>
            <a:endParaRPr lang="es-ES"/>
          </a:p>
        </p:txBody>
      </p:sp>
      <p:pic>
        <p:nvPicPr>
          <p:cNvPr id="5"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838200" y="6176963"/>
            <a:ext cx="952500" cy="642752"/>
          </a:xfrm>
          <a:prstGeom prst="rect">
            <a:avLst/>
          </a:prstGeom>
          <a:solidFill>
            <a:srgbClr val="FFFFFF"/>
          </a:solidFill>
          <a:ln>
            <a:noFill/>
          </a:ln>
        </p:spPr>
      </p:pic>
      <p:sp>
        <p:nvSpPr>
          <p:cNvPr id="16" name="Rectángulo 6"/>
          <p:cNvSpPr/>
          <p:nvPr/>
        </p:nvSpPr>
        <p:spPr>
          <a:xfrm>
            <a:off x="581025" y="1057558"/>
            <a:ext cx="2954142" cy="461665"/>
          </a:xfrm>
          <a:prstGeom prst="rect">
            <a:avLst/>
          </a:prstGeom>
        </p:spPr>
        <p:txBody>
          <a:bodyPr wrap="none">
            <a:spAutoFit/>
          </a:bodyPr>
          <a:lstStyle/>
          <a:p>
            <a:r>
              <a:rPr lang="es-ES" sz="2400" b="1" dirty="0" smtClean="0">
                <a:solidFill>
                  <a:schemeClr val="accent1">
                    <a:lumMod val="75000"/>
                  </a:schemeClr>
                </a:solidFill>
              </a:rPr>
              <a:t>Metodología aplicada</a:t>
            </a:r>
            <a:endParaRPr lang="es-ES" sz="2400" b="1" dirty="0">
              <a:solidFill>
                <a:schemeClr val="accent1">
                  <a:lumMod val="75000"/>
                </a:schemeClr>
              </a:solidFill>
            </a:endParaRPr>
          </a:p>
        </p:txBody>
      </p:sp>
      <p:sp>
        <p:nvSpPr>
          <p:cNvPr id="6" name="5 Cheurón"/>
          <p:cNvSpPr/>
          <p:nvPr/>
        </p:nvSpPr>
        <p:spPr>
          <a:xfrm>
            <a:off x="42863" y="2114550"/>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bg1"/>
                </a:solidFill>
              </a:rPr>
              <a:t>CRITERIOS DE DISEÑO</a:t>
            </a:r>
          </a:p>
        </p:txBody>
      </p:sp>
      <p:sp>
        <p:nvSpPr>
          <p:cNvPr id="9" name="8 Cheurón"/>
          <p:cNvSpPr/>
          <p:nvPr/>
        </p:nvSpPr>
        <p:spPr>
          <a:xfrm>
            <a:off x="1758755" y="2114550"/>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BUSQUEDA DE COMPONENTES ELECTRONICOS</a:t>
            </a:r>
            <a:endParaRPr lang="es-ES_tradnl" sz="1400" b="1" dirty="0">
              <a:solidFill>
                <a:schemeClr val="bg1"/>
              </a:solidFill>
            </a:endParaRPr>
          </a:p>
        </p:txBody>
      </p:sp>
      <p:sp>
        <p:nvSpPr>
          <p:cNvPr id="10" name="9 Cheurón"/>
          <p:cNvSpPr/>
          <p:nvPr/>
        </p:nvSpPr>
        <p:spPr>
          <a:xfrm>
            <a:off x="3487542" y="2105025"/>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DISEÑO ELECTRÓNICO</a:t>
            </a:r>
            <a:endParaRPr lang="es-ES_tradnl" sz="1400" b="1" dirty="0">
              <a:solidFill>
                <a:schemeClr val="bg1"/>
              </a:solidFill>
            </a:endParaRPr>
          </a:p>
        </p:txBody>
      </p:sp>
      <p:sp>
        <p:nvSpPr>
          <p:cNvPr id="11" name="10 Cheurón"/>
          <p:cNvSpPr/>
          <p:nvPr/>
        </p:nvSpPr>
        <p:spPr>
          <a:xfrm>
            <a:off x="5202042" y="2105025"/>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DISEÑO SOFTWARE</a:t>
            </a:r>
            <a:endParaRPr lang="es-ES_tradnl" sz="1400" b="1" dirty="0">
              <a:solidFill>
                <a:schemeClr val="bg1"/>
              </a:solidFill>
            </a:endParaRPr>
          </a:p>
        </p:txBody>
      </p:sp>
      <p:sp>
        <p:nvSpPr>
          <p:cNvPr id="12" name="11 Cheurón"/>
          <p:cNvSpPr/>
          <p:nvPr/>
        </p:nvSpPr>
        <p:spPr>
          <a:xfrm>
            <a:off x="6911779" y="2105024"/>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bg1"/>
                </a:solidFill>
              </a:rPr>
              <a:t>DISEÑO SERVIDOR WEB Y BASE DE DATOS</a:t>
            </a:r>
          </a:p>
          <a:p>
            <a:pPr algn="ctr"/>
            <a:endParaRPr lang="es-ES_tradnl" sz="1400" b="1" dirty="0">
              <a:solidFill>
                <a:schemeClr val="bg1"/>
              </a:solidFill>
            </a:endParaRPr>
          </a:p>
        </p:txBody>
      </p:sp>
      <p:sp>
        <p:nvSpPr>
          <p:cNvPr id="13" name="12 Cheurón"/>
          <p:cNvSpPr/>
          <p:nvPr/>
        </p:nvSpPr>
        <p:spPr>
          <a:xfrm>
            <a:off x="8592941" y="2105023"/>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ENSAMBLADO</a:t>
            </a:r>
            <a:endParaRPr lang="es-ES_tradnl" sz="1400" b="1" dirty="0">
              <a:solidFill>
                <a:schemeClr val="bg1"/>
              </a:solidFill>
            </a:endParaRPr>
          </a:p>
          <a:p>
            <a:pPr algn="ctr"/>
            <a:endParaRPr lang="es-ES_tradnl" sz="1400" b="1" dirty="0">
              <a:solidFill>
                <a:schemeClr val="bg1"/>
              </a:solidFill>
            </a:endParaRPr>
          </a:p>
        </p:txBody>
      </p:sp>
      <p:sp>
        <p:nvSpPr>
          <p:cNvPr id="14" name="13 Cheurón"/>
          <p:cNvSpPr/>
          <p:nvPr/>
        </p:nvSpPr>
        <p:spPr>
          <a:xfrm>
            <a:off x="10307441" y="2114548"/>
            <a:ext cx="1804987" cy="2257425"/>
          </a:xfrm>
          <a:prstGeom prst="chevron">
            <a:avLst>
              <a:gd name="adj" fmla="val 120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DISEÑO ALIMENTACIÓN SOLAR FOTOVOLTAICA</a:t>
            </a:r>
            <a:endParaRPr lang="es-ES_tradnl" sz="1400" b="1" dirty="0">
              <a:solidFill>
                <a:schemeClr val="bg1"/>
              </a:solidFill>
            </a:endParaRPr>
          </a:p>
        </p:txBody>
      </p:sp>
      <p:pic>
        <p:nvPicPr>
          <p:cNvPr id="3"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114300"/>
            <a:ext cx="609600" cy="609600"/>
          </a:xfrm>
          <a:prstGeom prst="rect">
            <a:avLst/>
          </a:prstGeom>
        </p:spPr>
      </p:pic>
    </p:spTree>
    <p:extLst>
      <p:ext uri="{BB962C8B-B14F-4D97-AF65-F5344CB8AC3E}">
        <p14:creationId xmlns:p14="http://schemas.microsoft.com/office/powerpoint/2010/main" val="2780934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ＭＳ Ｐゴシック" pitchFamily="34" charset="-128"/>
              </a:defRPr>
            </a:lvl1pPr>
            <a:lvl2pPr marL="742950" indent="-285750">
              <a:defRPr sz="1200" b="1">
                <a:solidFill>
                  <a:schemeClr val="tx1"/>
                </a:solidFill>
                <a:latin typeface="Arial" panose="020B0604020202020204" pitchFamily="34" charset="0"/>
                <a:ea typeface="ＭＳ Ｐゴシック" pitchFamily="34" charset="-128"/>
              </a:defRPr>
            </a:lvl2pPr>
            <a:lvl3pPr marL="1143000" indent="-228600">
              <a:defRPr sz="1200" b="1">
                <a:solidFill>
                  <a:schemeClr val="tx1"/>
                </a:solidFill>
                <a:latin typeface="Arial" panose="020B0604020202020204" pitchFamily="34" charset="0"/>
                <a:ea typeface="ＭＳ Ｐゴシック" pitchFamily="34" charset="-128"/>
              </a:defRPr>
            </a:lvl3pPr>
            <a:lvl4pPr marL="1600200" indent="-228600">
              <a:defRPr sz="1200" b="1">
                <a:solidFill>
                  <a:schemeClr val="tx1"/>
                </a:solidFill>
                <a:latin typeface="Arial" panose="020B0604020202020204" pitchFamily="34" charset="0"/>
                <a:ea typeface="ＭＳ Ｐゴシック" pitchFamily="34" charset="-128"/>
              </a:defRPr>
            </a:lvl4pPr>
            <a:lvl5pPr marL="2057400" indent="-228600">
              <a:defRPr sz="1200" b="1">
                <a:solidFill>
                  <a:schemeClr val="tx1"/>
                </a:solidFill>
                <a:latin typeface="Arial" panose="020B0604020202020204" pitchFamily="34" charset="0"/>
                <a:ea typeface="ＭＳ Ｐゴシック" pitchFamily="34" charset="-128"/>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ea typeface="ＭＳ Ｐゴシック" pitchFamily="34" charset="-128"/>
              </a:defRPr>
            </a:lvl9pPr>
          </a:lstStyle>
          <a:p>
            <a:fld id="{3984AEE9-DEB1-4EA6-B8FB-872ED09030FA}" type="slidenum">
              <a:rPr lang="es-ES" altLang="en-US" sz="1100" b="0">
                <a:solidFill>
                  <a:srgbClr val="003F52"/>
                </a:solidFill>
              </a:rPr>
              <a:pPr/>
              <a:t>7</a:t>
            </a:fld>
            <a:endParaRPr lang="es-ES" altLang="en-US" sz="1100" b="0">
              <a:solidFill>
                <a:srgbClr val="003F52"/>
              </a:solidFill>
            </a:endParaRPr>
          </a:p>
        </p:txBody>
      </p:sp>
      <p:sp>
        <p:nvSpPr>
          <p:cNvPr id="6149" name="CuadroTexto 10"/>
          <p:cNvSpPr txBox="1">
            <a:spLocks noChangeArrowheads="1"/>
          </p:cNvSpPr>
          <p:nvPr/>
        </p:nvSpPr>
        <p:spPr bwMode="auto">
          <a:xfrm>
            <a:off x="1740695" y="182563"/>
            <a:ext cx="196720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defTabSz="457200">
              <a:spcAft>
                <a:spcPts val="600"/>
              </a:spcAft>
              <a:buClr>
                <a:srgbClr val="65C3D4"/>
              </a:buClr>
              <a:buSzPct val="150000"/>
              <a:buFont typeface="Wingdings" panose="05000000000000000000" pitchFamily="2" charset="2"/>
              <a:buChar char="§"/>
              <a:defRPr sz="2000">
                <a:solidFill>
                  <a:schemeClr val="tx1"/>
                </a:solidFill>
                <a:latin typeface="Arial" panose="020B0604020202020204" pitchFamily="34" charset="0"/>
                <a:ea typeface="ＭＳ Ｐゴシック" pitchFamily="34" charset="-128"/>
              </a:defRPr>
            </a:lvl1pPr>
            <a:lvl2pPr marL="742950" indent="-285750" algn="just" defTabSz="457200">
              <a:spcAft>
                <a:spcPts val="600"/>
              </a:spcAft>
              <a:buSzPct val="150000"/>
              <a:buFont typeface="Arial" panose="020B0604020202020204" pitchFamily="34" charset="0"/>
              <a:buChar char="­"/>
              <a:defRPr sz="2800">
                <a:solidFill>
                  <a:schemeClr val="tx1"/>
                </a:solidFill>
                <a:latin typeface="Arial" panose="020B0604020202020204" pitchFamily="34" charset="0"/>
                <a:ea typeface="ＭＳ Ｐゴシック" pitchFamily="34" charset="-128"/>
              </a:defRPr>
            </a:lvl2pPr>
            <a:lvl3pPr marL="1143000" indent="-228600" algn="just" defTabSz="457200">
              <a:spcAft>
                <a:spcPts val="600"/>
              </a:spcAft>
              <a:buSzPct val="150000"/>
              <a:buFont typeface="Lucida Grande"/>
              <a:buChar char="›"/>
              <a:defRPr sz="1600">
                <a:solidFill>
                  <a:schemeClr val="tx1"/>
                </a:solidFill>
                <a:latin typeface="Arial" panose="020B0604020202020204" pitchFamily="34" charset="0"/>
                <a:ea typeface="ＭＳ Ｐゴシック" pitchFamily="34" charset="-128"/>
              </a:defRPr>
            </a:lvl3pPr>
            <a:lvl4pPr marL="1600200" indent="-228600" algn="just" defTabSz="457200">
              <a:spcAft>
                <a:spcPts val="600"/>
              </a:spcAft>
              <a:buSzPct val="150000"/>
              <a:buFont typeface="Lucida Grande"/>
              <a:buChar char="›"/>
              <a:defRPr sz="1200">
                <a:solidFill>
                  <a:schemeClr val="tx1"/>
                </a:solidFill>
                <a:latin typeface="Arial" panose="020B0604020202020204" pitchFamily="34" charset="0"/>
                <a:ea typeface="ＭＳ Ｐゴシック" pitchFamily="34" charset="-128"/>
              </a:defRPr>
            </a:lvl4pPr>
            <a:lvl5pPr marL="2057400" indent="-228600" algn="just" defTabSz="457200">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5pPr>
            <a:lvl6pPr marL="25146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6pPr>
            <a:lvl7pPr marL="29718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7pPr>
            <a:lvl8pPr marL="34290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8pPr>
            <a:lvl9pPr marL="3886200" indent="-228600" algn="just" defTabSz="457200" eaLnBrk="0" fontAlgn="base" hangingPunct="0">
              <a:spcBef>
                <a:spcPct val="0"/>
              </a:spcBef>
              <a:spcAft>
                <a:spcPts val="600"/>
              </a:spcAft>
              <a:buSzPct val="150000"/>
              <a:buFont typeface="Lucida Grande"/>
              <a:buChar char="›"/>
              <a:defRPr sz="1100">
                <a:solidFill>
                  <a:schemeClr val="tx1"/>
                </a:solidFill>
                <a:latin typeface="Arial" panose="020B0604020202020204" pitchFamily="34" charset="0"/>
                <a:ea typeface="ＭＳ Ｐゴシック" pitchFamily="34" charset="-128"/>
              </a:defRPr>
            </a:lvl9pPr>
          </a:lstStyle>
          <a:p>
            <a:pPr algn="l" eaLnBrk="1" hangingPunct="1">
              <a:spcAft>
                <a:spcPct val="0"/>
              </a:spcAft>
              <a:buClrTx/>
              <a:buSzTx/>
              <a:buFontTx/>
              <a:buNone/>
            </a:pPr>
            <a:r>
              <a:rPr lang="es-ES_tradnl" altLang="en-US" sz="12500" dirty="0" smtClean="0">
                <a:solidFill>
                  <a:schemeClr val="bg1"/>
                </a:solidFill>
              </a:rPr>
              <a:t>02</a:t>
            </a:r>
            <a:endParaRPr lang="es-ES_tradnl" altLang="en-US" sz="12500" dirty="0">
              <a:solidFill>
                <a:schemeClr val="bg1"/>
              </a:solidFill>
            </a:endParaRPr>
          </a:p>
        </p:txBody>
      </p:sp>
      <p:sp>
        <p:nvSpPr>
          <p:cNvPr id="3" name="CuadroTexto 2"/>
          <p:cNvSpPr txBox="1"/>
          <p:nvPr/>
        </p:nvSpPr>
        <p:spPr>
          <a:xfrm>
            <a:off x="1981200" y="2724150"/>
            <a:ext cx="6648450" cy="1200329"/>
          </a:xfrm>
          <a:prstGeom prst="rect">
            <a:avLst/>
          </a:prstGeom>
          <a:noFill/>
        </p:spPr>
        <p:txBody>
          <a:bodyPr wrap="square" rtlCol="0">
            <a:spAutoFit/>
          </a:bodyPr>
          <a:lstStyle/>
          <a:p>
            <a:r>
              <a:rPr lang="es-ES" sz="7200" dirty="0" smtClean="0">
                <a:solidFill>
                  <a:schemeClr val="bg1"/>
                </a:solidFill>
              </a:rPr>
              <a:t>La Raspberry Pi 3</a:t>
            </a:r>
            <a:endParaRPr lang="es-ES" sz="7200" dirty="0">
              <a:solidFill>
                <a:schemeClr val="bg1"/>
              </a:solidFill>
            </a:endParaRP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182563"/>
            <a:ext cx="609600" cy="609600"/>
          </a:xfrm>
          <a:prstGeom prst="rect">
            <a:avLst/>
          </a:prstGeom>
        </p:spPr>
      </p:pic>
    </p:spTree>
    <p:extLst>
      <p:ext uri="{BB962C8B-B14F-4D97-AF65-F5344CB8AC3E}">
        <p14:creationId xmlns:p14="http://schemas.microsoft.com/office/powerpoint/2010/main" val="1273789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728" y="99787"/>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La Raspberry Pi 3</a:t>
            </a:r>
            <a:endParaRPr lang="es-ES" sz="6000" b="1" dirty="0">
              <a:solidFill>
                <a:schemeClr val="accent1">
                  <a:lumMod val="50000"/>
                </a:schemeClr>
              </a:solidFill>
              <a:latin typeface="+mn-lt"/>
              <a:ea typeface="+mn-ea"/>
              <a:cs typeface="+mn-cs"/>
            </a:endParaRPr>
          </a:p>
        </p:txBody>
      </p:sp>
      <p:sp>
        <p:nvSpPr>
          <p:cNvPr id="4" name="Marcador de número de diapositiva 3"/>
          <p:cNvSpPr>
            <a:spLocks noGrp="1"/>
          </p:cNvSpPr>
          <p:nvPr>
            <p:ph type="sldNum" sz="quarter" idx="12"/>
          </p:nvPr>
        </p:nvSpPr>
        <p:spPr/>
        <p:txBody>
          <a:bodyPr/>
          <a:lstStyle/>
          <a:p>
            <a:fld id="{F5F092EA-DF33-460B-909F-79906A1BEB83}" type="slidenum">
              <a:rPr lang="es-ES" smtClean="0">
                <a:solidFill>
                  <a:prstClr val="black">
                    <a:tint val="75000"/>
                  </a:prstClr>
                </a:solidFill>
              </a:rPr>
              <a:pPr/>
              <a:t>8</a:t>
            </a:fld>
            <a:endParaRPr lang="es-ES">
              <a:solidFill>
                <a:prstClr val="black">
                  <a:tint val="75000"/>
                </a:prstClr>
              </a:solidFill>
            </a:endParaRPr>
          </a:p>
        </p:txBody>
      </p:sp>
      <p:sp>
        <p:nvSpPr>
          <p:cNvPr id="16" name="Rectángulo 6"/>
          <p:cNvSpPr/>
          <p:nvPr/>
        </p:nvSpPr>
        <p:spPr>
          <a:xfrm>
            <a:off x="254454" y="817482"/>
            <a:ext cx="8416599" cy="461665"/>
          </a:xfrm>
          <a:prstGeom prst="rect">
            <a:avLst/>
          </a:prstGeom>
        </p:spPr>
        <p:txBody>
          <a:bodyPr wrap="none">
            <a:spAutoFit/>
          </a:bodyPr>
          <a:lstStyle/>
          <a:p>
            <a:r>
              <a:rPr lang="es-ES" sz="2400" b="1" dirty="0" smtClean="0">
                <a:solidFill>
                  <a:srgbClr val="5B9BD5">
                    <a:lumMod val="75000"/>
                  </a:srgbClr>
                </a:solidFill>
              </a:rPr>
              <a:t>Características, estructura y sistema operativo de la Raspberry Pi</a:t>
            </a:r>
            <a:endParaRPr lang="es-ES" sz="2400" b="1" dirty="0">
              <a:solidFill>
                <a:srgbClr val="5B9BD5">
                  <a:lumMod val="75000"/>
                </a:srgbClr>
              </a:solidFill>
            </a:endParaRPr>
          </a:p>
        </p:txBody>
      </p:sp>
      <p:pic>
        <p:nvPicPr>
          <p:cNvPr id="7" name="6 Imagen" descr="http://tech.scargill.net/wp-content/uploads/2016/03/Raspberry-Pi-3.jpg"/>
          <p:cNvPicPr/>
          <p:nvPr/>
        </p:nvPicPr>
        <p:blipFill>
          <a:blip r:embed="rId5">
            <a:extLst>
              <a:ext uri="{28A0092B-C50C-407E-A947-70E740481C1C}">
                <a14:useLocalDpi xmlns:a14="http://schemas.microsoft.com/office/drawing/2010/main" val="0"/>
              </a:ext>
            </a:extLst>
          </a:blip>
          <a:srcRect/>
          <a:stretch>
            <a:fillRect/>
          </a:stretch>
        </p:blipFill>
        <p:spPr bwMode="auto">
          <a:xfrm>
            <a:off x="386992" y="3713646"/>
            <a:ext cx="4684395" cy="2615565"/>
          </a:xfrm>
          <a:prstGeom prst="rect">
            <a:avLst/>
          </a:prstGeom>
          <a:noFill/>
          <a:ln w="19050">
            <a:solidFill>
              <a:schemeClr val="tx1"/>
            </a:solidFill>
          </a:ln>
        </p:spPr>
      </p:pic>
      <p:sp>
        <p:nvSpPr>
          <p:cNvPr id="11" name="10 Rectángulo redondeado"/>
          <p:cNvSpPr/>
          <p:nvPr/>
        </p:nvSpPr>
        <p:spPr>
          <a:xfrm>
            <a:off x="10178824"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Consumo</a:t>
            </a:r>
          </a:p>
          <a:p>
            <a:pPr algn="ctr"/>
            <a:r>
              <a:rPr lang="es-ES_tradnl" sz="1400" b="1" dirty="0" smtClean="0">
                <a:solidFill>
                  <a:schemeClr val="bg1"/>
                </a:solidFill>
              </a:rPr>
              <a:t>0,75 A – 0,85 A</a:t>
            </a:r>
            <a:endParaRPr lang="es-ES_tradnl" sz="1400" b="1" dirty="0">
              <a:solidFill>
                <a:schemeClr val="bg1"/>
              </a:solidFill>
            </a:endParaRPr>
          </a:p>
        </p:txBody>
      </p:sp>
      <p:sp>
        <p:nvSpPr>
          <p:cNvPr id="14" name="13 Rectángulo redondeado"/>
          <p:cNvSpPr/>
          <p:nvPr/>
        </p:nvSpPr>
        <p:spPr>
          <a:xfrm>
            <a:off x="354469"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Procesador ARM </a:t>
            </a:r>
            <a:r>
              <a:rPr lang="es-ES_tradnl" sz="1400" b="1" dirty="0" err="1" smtClean="0">
                <a:solidFill>
                  <a:schemeClr val="bg1"/>
                </a:solidFill>
              </a:rPr>
              <a:t>Cortex</a:t>
            </a:r>
            <a:r>
              <a:rPr lang="es-ES_tradnl" sz="1400" b="1" dirty="0" smtClean="0">
                <a:solidFill>
                  <a:schemeClr val="bg1"/>
                </a:solidFill>
              </a:rPr>
              <a:t> A53, 4 núcleos a 1,2 GHZ</a:t>
            </a:r>
            <a:endParaRPr lang="es-ES_tradnl" sz="1400" b="1" dirty="0">
              <a:solidFill>
                <a:schemeClr val="bg1"/>
              </a:solidFill>
            </a:endParaRPr>
          </a:p>
        </p:txBody>
      </p:sp>
      <p:sp>
        <p:nvSpPr>
          <p:cNvPr id="17" name="16 Rectángulo redondeado"/>
          <p:cNvSpPr/>
          <p:nvPr/>
        </p:nvSpPr>
        <p:spPr>
          <a:xfrm>
            <a:off x="4284211"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Procesamiento 64 bits</a:t>
            </a:r>
            <a:endParaRPr lang="es-ES_tradnl" sz="1400" b="1" dirty="0">
              <a:solidFill>
                <a:schemeClr val="bg1"/>
              </a:solidFill>
            </a:endParaRPr>
          </a:p>
        </p:txBody>
      </p:sp>
      <p:sp>
        <p:nvSpPr>
          <p:cNvPr id="18" name="17 Rectángulo redondeado"/>
          <p:cNvSpPr/>
          <p:nvPr/>
        </p:nvSpPr>
        <p:spPr>
          <a:xfrm>
            <a:off x="2319340"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4 puertos USB</a:t>
            </a:r>
            <a:endParaRPr lang="es-ES_tradnl" sz="1400" b="1" dirty="0">
              <a:solidFill>
                <a:schemeClr val="bg1"/>
              </a:solidFill>
            </a:endParaRPr>
          </a:p>
        </p:txBody>
      </p:sp>
      <p:sp>
        <p:nvSpPr>
          <p:cNvPr id="19" name="18 Rectángulo redondeado"/>
          <p:cNvSpPr/>
          <p:nvPr/>
        </p:nvSpPr>
        <p:spPr>
          <a:xfrm>
            <a:off x="6249082"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bg1"/>
                </a:solidFill>
              </a:rPr>
              <a:t>Conectividad </a:t>
            </a:r>
            <a:r>
              <a:rPr lang="es-ES_tradnl" sz="1400" b="1" dirty="0" err="1">
                <a:solidFill>
                  <a:schemeClr val="bg1"/>
                </a:solidFill>
              </a:rPr>
              <a:t>Wifi</a:t>
            </a:r>
            <a:r>
              <a:rPr lang="es-ES_tradnl" sz="1400" b="1" dirty="0">
                <a:solidFill>
                  <a:schemeClr val="bg1"/>
                </a:solidFill>
              </a:rPr>
              <a:t> y Bluetooth incorporada</a:t>
            </a:r>
          </a:p>
        </p:txBody>
      </p:sp>
      <p:sp>
        <p:nvSpPr>
          <p:cNvPr id="20" name="19 Rectángulo redondeado"/>
          <p:cNvSpPr/>
          <p:nvPr/>
        </p:nvSpPr>
        <p:spPr>
          <a:xfrm>
            <a:off x="8213953" y="2079824"/>
            <a:ext cx="1562100" cy="69532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bg1"/>
                </a:solidFill>
              </a:rPr>
              <a:t>Puerto Ethernet 10/100</a:t>
            </a:r>
            <a:endParaRPr lang="es-ES_tradnl" sz="1400" b="1" dirty="0">
              <a:solidFill>
                <a:schemeClr val="bg1"/>
              </a:solidFill>
            </a:endParaRPr>
          </a:p>
        </p:txBody>
      </p:sp>
      <p:sp>
        <p:nvSpPr>
          <p:cNvPr id="13" name="12 Rectángulo redondeado"/>
          <p:cNvSpPr/>
          <p:nvPr/>
        </p:nvSpPr>
        <p:spPr>
          <a:xfrm>
            <a:off x="3562350" y="1420660"/>
            <a:ext cx="5067300" cy="3401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Características principales</a:t>
            </a:r>
            <a:endParaRPr lang="es-ES_tradnl" dirty="0"/>
          </a:p>
        </p:txBody>
      </p:sp>
      <p:cxnSp>
        <p:nvCxnSpPr>
          <p:cNvPr id="22" name="21 Conector recto"/>
          <p:cNvCxnSpPr/>
          <p:nvPr/>
        </p:nvCxnSpPr>
        <p:spPr>
          <a:xfrm flipV="1">
            <a:off x="6096000" y="1760764"/>
            <a:ext cx="0" cy="1214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1135519" y="1897518"/>
            <a:ext cx="9824355" cy="13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1137696" y="1889354"/>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flipV="1">
            <a:off x="3108693" y="1889353"/>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065261" y="1898849"/>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flipV="1">
            <a:off x="6972982" y="1897518"/>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V="1">
            <a:off x="8976635" y="1898849"/>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flipV="1">
            <a:off x="10959874" y="1889352"/>
            <a:ext cx="0" cy="180975"/>
          </a:xfrm>
          <a:prstGeom prst="line">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40 Rectángulo redondeado"/>
          <p:cNvSpPr/>
          <p:nvPr/>
        </p:nvSpPr>
        <p:spPr>
          <a:xfrm>
            <a:off x="1200021" y="3232740"/>
            <a:ext cx="3010582" cy="3401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Estructura</a:t>
            </a:r>
            <a:endParaRPr lang="es-ES_tradnl" dirty="0"/>
          </a:p>
        </p:txBody>
      </p:sp>
      <p:cxnSp>
        <p:nvCxnSpPr>
          <p:cNvPr id="42" name="41 Conector recto"/>
          <p:cNvCxnSpPr/>
          <p:nvPr/>
        </p:nvCxnSpPr>
        <p:spPr>
          <a:xfrm flipV="1">
            <a:off x="2731911" y="3572842"/>
            <a:ext cx="0" cy="121442"/>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26" name="Picture 2" descr="http://blog.jorgeivanmeza.com/wp-content/uploads/2014/05/raspbi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5985" y="4142868"/>
            <a:ext cx="1985562" cy="1676356"/>
          </a:xfrm>
          <a:prstGeom prst="rect">
            <a:avLst/>
          </a:prstGeom>
          <a:noFill/>
          <a:extLst>
            <a:ext uri="{909E8E84-426E-40DD-AFC4-6F175D3DCCD1}">
              <a14:hiddenFill xmlns:a14="http://schemas.microsoft.com/office/drawing/2010/main">
                <a:solidFill>
                  <a:srgbClr val="FFFFFF"/>
                </a:solidFill>
              </a14:hiddenFill>
            </a:ext>
          </a:extLst>
        </p:spPr>
      </p:pic>
      <p:pic>
        <p:nvPicPr>
          <p:cNvPr id="45" name="44 Imagen"/>
          <p:cNvPicPr/>
          <p:nvPr/>
        </p:nvPicPr>
        <p:blipFill rotWithShape="1">
          <a:blip r:embed="rId7"/>
          <a:srcRect l="6102" t="3324" r="12795" b="8026"/>
          <a:stretch/>
        </p:blipFill>
        <p:spPr bwMode="auto">
          <a:xfrm>
            <a:off x="8730468" y="4142868"/>
            <a:ext cx="2662638" cy="1737296"/>
          </a:xfrm>
          <a:prstGeom prst="rect">
            <a:avLst/>
          </a:prstGeom>
          <a:ln>
            <a:noFill/>
          </a:ln>
          <a:extLst>
            <a:ext uri="{53640926-AAD7-44D8-BBD7-CCE9431645EC}">
              <a14:shadowObscured xmlns:a14="http://schemas.microsoft.com/office/drawing/2010/main"/>
            </a:ext>
          </a:extLst>
        </p:spPr>
      </p:pic>
      <p:sp>
        <p:nvSpPr>
          <p:cNvPr id="44" name="43 Rectángulo redondeado"/>
          <p:cNvSpPr/>
          <p:nvPr/>
        </p:nvSpPr>
        <p:spPr>
          <a:xfrm>
            <a:off x="6586528" y="3876359"/>
            <a:ext cx="4942114" cy="229013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46 Rectángulo redondeado"/>
          <p:cNvSpPr/>
          <p:nvPr/>
        </p:nvSpPr>
        <p:spPr>
          <a:xfrm>
            <a:off x="7658766" y="3413360"/>
            <a:ext cx="3010582" cy="3401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Sistema operativo</a:t>
            </a:r>
            <a:endParaRPr lang="es-ES_tradnl" dirty="0"/>
          </a:p>
        </p:txBody>
      </p:sp>
      <p:cxnSp>
        <p:nvCxnSpPr>
          <p:cNvPr id="48" name="47 Conector recto"/>
          <p:cNvCxnSpPr/>
          <p:nvPr/>
        </p:nvCxnSpPr>
        <p:spPr>
          <a:xfrm flipV="1">
            <a:off x="9190656" y="3753462"/>
            <a:ext cx="0" cy="12144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45 CuadroTexto"/>
          <p:cNvSpPr txBox="1"/>
          <p:nvPr/>
        </p:nvSpPr>
        <p:spPr>
          <a:xfrm>
            <a:off x="7765987" y="5857549"/>
            <a:ext cx="2849337" cy="369332"/>
          </a:xfrm>
          <a:prstGeom prst="rect">
            <a:avLst/>
          </a:prstGeom>
          <a:noFill/>
        </p:spPr>
        <p:txBody>
          <a:bodyPr wrap="square" rtlCol="0">
            <a:spAutoFit/>
          </a:bodyPr>
          <a:lstStyle/>
          <a:p>
            <a:r>
              <a:rPr lang="es-ES_tradnl" dirty="0" smtClean="0"/>
              <a:t>Instalación mediante NOBS</a:t>
            </a:r>
            <a:endParaRPr lang="es-ES_tradnl" dirty="0"/>
          </a:p>
        </p:txBody>
      </p:sp>
      <p:pic>
        <p:nvPicPr>
          <p:cNvPr id="3"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31324" y="54942"/>
            <a:ext cx="609600" cy="609600"/>
          </a:xfrm>
          <a:prstGeom prst="rect">
            <a:avLst/>
          </a:prstGeom>
        </p:spPr>
      </p:pic>
    </p:spTree>
    <p:extLst>
      <p:ext uri="{BB962C8B-B14F-4D97-AF65-F5344CB8AC3E}">
        <p14:creationId xmlns:p14="http://schemas.microsoft.com/office/powerpoint/2010/main" val="1205971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728" y="99787"/>
            <a:ext cx="10515600" cy="633680"/>
          </a:xfrm>
        </p:spPr>
        <p:txBody>
          <a:bodyPr>
            <a:normAutofit fontScale="90000"/>
          </a:bodyPr>
          <a:lstStyle/>
          <a:p>
            <a:r>
              <a:rPr lang="es-ES" sz="6000" b="1" dirty="0" smtClean="0">
                <a:solidFill>
                  <a:schemeClr val="accent1">
                    <a:lumMod val="50000"/>
                  </a:schemeClr>
                </a:solidFill>
                <a:latin typeface="+mn-lt"/>
                <a:ea typeface="+mn-ea"/>
                <a:cs typeface="+mn-cs"/>
              </a:rPr>
              <a:t>La Raspberry Pi 3</a:t>
            </a:r>
            <a:endParaRPr lang="es-ES" sz="6000" b="1" dirty="0">
              <a:solidFill>
                <a:schemeClr val="accent1">
                  <a:lumMod val="50000"/>
                </a:schemeClr>
              </a:solidFill>
              <a:latin typeface="+mn-lt"/>
              <a:ea typeface="+mn-ea"/>
              <a:cs typeface="+mn-cs"/>
            </a:endParaRPr>
          </a:p>
        </p:txBody>
      </p:sp>
      <p:sp>
        <p:nvSpPr>
          <p:cNvPr id="16" name="Rectángulo 6"/>
          <p:cNvSpPr/>
          <p:nvPr/>
        </p:nvSpPr>
        <p:spPr>
          <a:xfrm>
            <a:off x="254454" y="817482"/>
            <a:ext cx="1888850" cy="461665"/>
          </a:xfrm>
          <a:prstGeom prst="rect">
            <a:avLst/>
          </a:prstGeom>
        </p:spPr>
        <p:txBody>
          <a:bodyPr wrap="none">
            <a:spAutoFit/>
          </a:bodyPr>
          <a:lstStyle/>
          <a:p>
            <a:r>
              <a:rPr lang="es-ES" sz="2400" b="1" dirty="0" smtClean="0">
                <a:solidFill>
                  <a:srgbClr val="5B9BD5">
                    <a:lumMod val="75000"/>
                  </a:srgbClr>
                </a:solidFill>
              </a:rPr>
              <a:t>Puertos GPIO</a:t>
            </a:r>
            <a:endParaRPr lang="es-ES" sz="2400" b="1" dirty="0">
              <a:solidFill>
                <a:srgbClr val="5B9BD5">
                  <a:lumMod val="75000"/>
                </a:srgbClr>
              </a:solidFill>
            </a:endParaRPr>
          </a:p>
        </p:txBody>
      </p:sp>
      <p:pic>
        <p:nvPicPr>
          <p:cNvPr id="31" name="30 Imagen" descr="RPi2 Pin Header"/>
          <p:cNvPicPr/>
          <p:nvPr/>
        </p:nvPicPr>
        <p:blipFill rotWithShape="1">
          <a:blip r:embed="rId5" cstate="print">
            <a:extLst>
              <a:ext uri="{28A0092B-C50C-407E-A947-70E740481C1C}">
                <a14:useLocalDpi xmlns:a14="http://schemas.microsoft.com/office/drawing/2010/main" val="0"/>
              </a:ext>
            </a:extLst>
          </a:blip>
          <a:srcRect l="-353"/>
          <a:stretch/>
        </p:blipFill>
        <p:spPr bwMode="auto">
          <a:xfrm>
            <a:off x="6098714" y="3647046"/>
            <a:ext cx="5198904" cy="2675573"/>
          </a:xfrm>
          <a:prstGeom prst="rect">
            <a:avLst/>
          </a:prstGeom>
          <a:noFill/>
          <a:ln>
            <a:noFill/>
          </a:ln>
          <a:extLst>
            <a:ext uri="{53640926-AAD7-44D8-BBD7-CCE9431645EC}">
              <a14:shadowObscured xmlns:a14="http://schemas.microsoft.com/office/drawing/2010/main"/>
            </a:ext>
          </a:extLst>
        </p:spPr>
      </p:pic>
      <p:sp>
        <p:nvSpPr>
          <p:cNvPr id="40" name="39 Rectángulo"/>
          <p:cNvSpPr/>
          <p:nvPr/>
        </p:nvSpPr>
        <p:spPr>
          <a:xfrm>
            <a:off x="10060757" y="5168157"/>
            <a:ext cx="1236861" cy="308029"/>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42 Rectángulo"/>
          <p:cNvSpPr/>
          <p:nvPr/>
        </p:nvSpPr>
        <p:spPr>
          <a:xfrm>
            <a:off x="8396990" y="4958103"/>
            <a:ext cx="1236861" cy="420111"/>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2 Rectángulo"/>
          <p:cNvSpPr/>
          <p:nvPr/>
        </p:nvSpPr>
        <p:spPr>
          <a:xfrm>
            <a:off x="8046179" y="6443201"/>
            <a:ext cx="1565417" cy="313820"/>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b="1"/>
          </a:p>
        </p:txBody>
      </p:sp>
      <p:sp>
        <p:nvSpPr>
          <p:cNvPr id="5" name="4 CuadroTexto"/>
          <p:cNvSpPr txBox="1"/>
          <p:nvPr/>
        </p:nvSpPr>
        <p:spPr>
          <a:xfrm>
            <a:off x="8020263" y="6426576"/>
            <a:ext cx="1591333" cy="276999"/>
          </a:xfrm>
          <a:prstGeom prst="rect">
            <a:avLst/>
          </a:prstGeom>
          <a:noFill/>
        </p:spPr>
        <p:txBody>
          <a:bodyPr wrap="none" rtlCol="0">
            <a:spAutoFit/>
          </a:bodyPr>
          <a:lstStyle/>
          <a:p>
            <a:r>
              <a:rPr lang="es-ES_tradnl" sz="1200" b="1" dirty="0" smtClean="0"/>
              <a:t>Puertos dedicados SPI</a:t>
            </a:r>
            <a:endParaRPr lang="es-ES_tradnl" sz="1200" b="1" dirty="0"/>
          </a:p>
        </p:txBody>
      </p:sp>
      <p:sp>
        <p:nvSpPr>
          <p:cNvPr id="54" name="53 Rectángulo"/>
          <p:cNvSpPr/>
          <p:nvPr/>
        </p:nvSpPr>
        <p:spPr>
          <a:xfrm>
            <a:off x="9801499" y="6440400"/>
            <a:ext cx="1565418" cy="31382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b="1"/>
          </a:p>
        </p:txBody>
      </p:sp>
      <p:sp>
        <p:nvSpPr>
          <p:cNvPr id="55" name="54 CuadroTexto"/>
          <p:cNvSpPr txBox="1"/>
          <p:nvPr/>
        </p:nvSpPr>
        <p:spPr>
          <a:xfrm>
            <a:off x="9796508" y="6426873"/>
            <a:ext cx="2316710" cy="276999"/>
          </a:xfrm>
          <a:prstGeom prst="rect">
            <a:avLst/>
          </a:prstGeom>
          <a:noFill/>
        </p:spPr>
        <p:txBody>
          <a:bodyPr wrap="square" rtlCol="0">
            <a:spAutoFit/>
          </a:bodyPr>
          <a:lstStyle/>
          <a:p>
            <a:r>
              <a:rPr lang="es-ES_tradnl" sz="1200" b="1" dirty="0" smtClean="0"/>
              <a:t>Puertos dedicados I2C</a:t>
            </a:r>
            <a:endParaRPr lang="es-ES_tradnl" sz="1200" b="1" dirty="0"/>
          </a:p>
        </p:txBody>
      </p:sp>
      <p:sp>
        <p:nvSpPr>
          <p:cNvPr id="57" name="56 Rectángulo redondeado"/>
          <p:cNvSpPr/>
          <p:nvPr/>
        </p:nvSpPr>
        <p:spPr>
          <a:xfrm>
            <a:off x="6160611" y="2095602"/>
            <a:ext cx="1883412" cy="3401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smtClean="0"/>
              <a:t>Tipos Pines GPIO</a:t>
            </a:r>
            <a:endParaRPr lang="es-ES_tradnl" dirty="0"/>
          </a:p>
        </p:txBody>
      </p:sp>
      <p:sp>
        <p:nvSpPr>
          <p:cNvPr id="58" name="57 Rectángulo redondeado"/>
          <p:cNvSpPr/>
          <p:nvPr/>
        </p:nvSpPr>
        <p:spPr>
          <a:xfrm>
            <a:off x="8368372" y="1291793"/>
            <a:ext cx="2176460" cy="39037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Pines de alimentación</a:t>
            </a:r>
            <a:endParaRPr lang="es-ES_tradnl" sz="1400" b="1" dirty="0">
              <a:solidFill>
                <a:schemeClr val="bg1"/>
              </a:solidFill>
            </a:endParaRPr>
          </a:p>
        </p:txBody>
      </p:sp>
      <p:sp>
        <p:nvSpPr>
          <p:cNvPr id="59" name="58 Rectángulo redondeado"/>
          <p:cNvSpPr/>
          <p:nvPr/>
        </p:nvSpPr>
        <p:spPr>
          <a:xfrm>
            <a:off x="8368372" y="1783913"/>
            <a:ext cx="2176460" cy="39037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DNC (Do </a:t>
            </a:r>
            <a:r>
              <a:rPr lang="es-ES_tradnl" sz="1400" b="1" dirty="0" err="1"/>
              <a:t>Not</a:t>
            </a:r>
            <a:r>
              <a:rPr lang="es-ES_tradnl" sz="1400" b="1" dirty="0"/>
              <a:t> </a:t>
            </a:r>
            <a:r>
              <a:rPr lang="es-ES_tradnl" sz="1400" b="1" dirty="0" err="1"/>
              <a:t>Conected</a:t>
            </a:r>
            <a:r>
              <a:rPr lang="es-ES_tradnl" sz="1400" b="1" dirty="0" smtClean="0"/>
              <a:t>)</a:t>
            </a:r>
            <a:endParaRPr lang="es-ES_tradnl" sz="1400" b="1" dirty="0">
              <a:solidFill>
                <a:schemeClr val="bg1"/>
              </a:solidFill>
            </a:endParaRPr>
          </a:p>
        </p:txBody>
      </p:sp>
      <p:sp>
        <p:nvSpPr>
          <p:cNvPr id="60" name="59 Rectángulo redondeado"/>
          <p:cNvSpPr/>
          <p:nvPr/>
        </p:nvSpPr>
        <p:spPr>
          <a:xfrm>
            <a:off x="8368372" y="2281336"/>
            <a:ext cx="2176460" cy="39037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GPIO normales</a:t>
            </a:r>
            <a:endParaRPr lang="es-ES_tradnl" sz="1400" b="1" dirty="0">
              <a:solidFill>
                <a:schemeClr val="bg1"/>
              </a:solidFill>
            </a:endParaRPr>
          </a:p>
        </p:txBody>
      </p:sp>
      <p:sp>
        <p:nvSpPr>
          <p:cNvPr id="61" name="60 Rectángulo redondeado"/>
          <p:cNvSpPr/>
          <p:nvPr/>
        </p:nvSpPr>
        <p:spPr>
          <a:xfrm>
            <a:off x="8368372" y="2824113"/>
            <a:ext cx="2176460" cy="39037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t>GPIO especiales</a:t>
            </a:r>
            <a:endParaRPr lang="es-ES_tradnl" sz="1400" b="1" dirty="0">
              <a:solidFill>
                <a:schemeClr val="bg1"/>
              </a:solidFill>
            </a:endParaRPr>
          </a:p>
        </p:txBody>
      </p:sp>
      <p:sp>
        <p:nvSpPr>
          <p:cNvPr id="8" name="7 Abrir llave"/>
          <p:cNvSpPr/>
          <p:nvPr/>
        </p:nvSpPr>
        <p:spPr>
          <a:xfrm>
            <a:off x="8103707" y="1145069"/>
            <a:ext cx="208182" cy="219577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2" name="61 Rectángulo"/>
          <p:cNvSpPr/>
          <p:nvPr/>
        </p:nvSpPr>
        <p:spPr>
          <a:xfrm>
            <a:off x="8368372" y="5868253"/>
            <a:ext cx="1236861" cy="210055"/>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62 Rectángulo"/>
          <p:cNvSpPr/>
          <p:nvPr/>
        </p:nvSpPr>
        <p:spPr>
          <a:xfrm>
            <a:off x="10060757" y="5890369"/>
            <a:ext cx="1236861" cy="379886"/>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039" name="1038 Grupo"/>
          <p:cNvGrpSpPr/>
          <p:nvPr/>
        </p:nvGrpSpPr>
        <p:grpSpPr>
          <a:xfrm>
            <a:off x="492082" y="3769506"/>
            <a:ext cx="4871854" cy="2863733"/>
            <a:chOff x="198167" y="3647046"/>
            <a:chExt cx="4871854" cy="2863733"/>
          </a:xfrm>
        </p:grpSpPr>
        <p:pic>
          <p:nvPicPr>
            <p:cNvPr id="56" name="55 Imagen" descr="Raspberry Pi circuit"/>
            <p:cNvPicPr/>
            <p:nvPr/>
          </p:nvPicPr>
          <p:blipFill>
            <a:blip r:embed="rId6">
              <a:extLst>
                <a:ext uri="{28A0092B-C50C-407E-A947-70E740481C1C}">
                  <a14:useLocalDpi xmlns:a14="http://schemas.microsoft.com/office/drawing/2010/main" val="0"/>
                </a:ext>
              </a:extLst>
            </a:blip>
            <a:srcRect/>
            <a:stretch>
              <a:fillRect/>
            </a:stretch>
          </p:blipFill>
          <p:spPr bwMode="auto">
            <a:xfrm>
              <a:off x="198167" y="3647046"/>
              <a:ext cx="3533775" cy="2863733"/>
            </a:xfrm>
            <a:prstGeom prst="rect">
              <a:avLst/>
            </a:prstGeom>
            <a:noFill/>
            <a:ln>
              <a:noFill/>
            </a:ln>
          </p:spPr>
        </p:pic>
        <p:cxnSp>
          <p:nvCxnSpPr>
            <p:cNvPr id="24" name="23 Conector recto"/>
            <p:cNvCxnSpPr/>
            <p:nvPr/>
          </p:nvCxnSpPr>
          <p:spPr>
            <a:xfrm>
              <a:off x="1690007" y="5608864"/>
              <a:ext cx="0" cy="469444"/>
            </a:xfrm>
            <a:prstGeom prst="line">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flipH="1">
              <a:off x="1264191" y="6078308"/>
              <a:ext cx="425816"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4" name="1023 Conector recto"/>
            <p:cNvCxnSpPr/>
            <p:nvPr/>
          </p:nvCxnSpPr>
          <p:spPr>
            <a:xfrm flipV="1">
              <a:off x="1264191" y="4890407"/>
              <a:ext cx="0" cy="118990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rot="5400000">
              <a:off x="1029469" y="4658454"/>
              <a:ext cx="0" cy="469444"/>
            </a:xfrm>
            <a:prstGeom prst="line">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flipH="1">
              <a:off x="3548256" y="5872739"/>
              <a:ext cx="1325830" cy="1"/>
            </a:xfrm>
            <a:prstGeom prst="line">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8" name="1027 CuadroTexto"/>
            <p:cNvSpPr txBox="1"/>
            <p:nvPr/>
          </p:nvSpPr>
          <p:spPr>
            <a:xfrm>
              <a:off x="3500134" y="5288159"/>
              <a:ext cx="1471878" cy="307777"/>
            </a:xfrm>
            <a:prstGeom prst="rect">
              <a:avLst/>
            </a:prstGeom>
            <a:noFill/>
          </p:spPr>
          <p:txBody>
            <a:bodyPr wrap="none" rtlCol="0">
              <a:spAutoFit/>
            </a:bodyPr>
            <a:lstStyle/>
            <a:p>
              <a:r>
                <a:rPr lang="es-ES_tradnl" sz="1400" b="1" u="sng" dirty="0" smtClean="0"/>
                <a:t>Sentido corriente</a:t>
              </a:r>
              <a:endParaRPr lang="es-ES_tradnl" sz="1400" b="1" u="sng" dirty="0"/>
            </a:p>
          </p:txBody>
        </p:sp>
        <p:sp>
          <p:nvSpPr>
            <p:cNvPr id="1030" name="1029 CuadroTexto"/>
            <p:cNvSpPr txBox="1"/>
            <p:nvPr/>
          </p:nvSpPr>
          <p:spPr>
            <a:xfrm>
              <a:off x="3675856" y="5571957"/>
              <a:ext cx="1095172" cy="307777"/>
            </a:xfrm>
            <a:prstGeom prst="rect">
              <a:avLst/>
            </a:prstGeom>
            <a:noFill/>
          </p:spPr>
          <p:txBody>
            <a:bodyPr wrap="none" rtlCol="0">
              <a:spAutoFit/>
            </a:bodyPr>
            <a:lstStyle/>
            <a:p>
              <a:r>
                <a:rPr lang="es-ES_tradnl" sz="1400" dirty="0" smtClean="0"/>
                <a:t>GPIO output</a:t>
              </a:r>
              <a:endParaRPr lang="es-ES_tradnl" sz="1400" dirty="0"/>
            </a:p>
          </p:txBody>
        </p:sp>
        <p:cxnSp>
          <p:nvCxnSpPr>
            <p:cNvPr id="73" name="72 Conector recto"/>
            <p:cNvCxnSpPr/>
            <p:nvPr/>
          </p:nvCxnSpPr>
          <p:spPr>
            <a:xfrm flipH="1">
              <a:off x="794747" y="5053788"/>
              <a:ext cx="404132" cy="0"/>
            </a:xfrm>
            <a:prstGeom prst="line">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flipV="1">
              <a:off x="1194884" y="5042807"/>
              <a:ext cx="0" cy="11062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flipH="1">
              <a:off x="1203683" y="6149065"/>
              <a:ext cx="4863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flipV="1">
              <a:off x="1690007" y="6149065"/>
              <a:ext cx="0" cy="277511"/>
            </a:xfrm>
            <a:prstGeom prst="line">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80 CuadroTexto"/>
            <p:cNvSpPr txBox="1"/>
            <p:nvPr/>
          </p:nvSpPr>
          <p:spPr>
            <a:xfrm>
              <a:off x="3731942" y="5974022"/>
              <a:ext cx="981359" cy="307777"/>
            </a:xfrm>
            <a:prstGeom prst="rect">
              <a:avLst/>
            </a:prstGeom>
            <a:noFill/>
          </p:spPr>
          <p:txBody>
            <a:bodyPr wrap="none" rtlCol="0">
              <a:spAutoFit/>
            </a:bodyPr>
            <a:lstStyle/>
            <a:p>
              <a:r>
                <a:rPr lang="es-ES_tradnl" sz="1400" dirty="0" smtClean="0"/>
                <a:t>GPIO input</a:t>
              </a:r>
              <a:endParaRPr lang="es-ES_tradnl" sz="1400" dirty="0"/>
            </a:p>
          </p:txBody>
        </p:sp>
        <p:cxnSp>
          <p:nvCxnSpPr>
            <p:cNvPr id="82" name="81 Conector recto"/>
            <p:cNvCxnSpPr/>
            <p:nvPr/>
          </p:nvCxnSpPr>
          <p:spPr>
            <a:xfrm flipH="1">
              <a:off x="3548256" y="6285266"/>
              <a:ext cx="1325830" cy="0"/>
            </a:xfrm>
            <a:prstGeom prst="line">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37" name="1036 Rectángulo"/>
            <p:cNvSpPr/>
            <p:nvPr/>
          </p:nvSpPr>
          <p:spPr>
            <a:xfrm>
              <a:off x="3377635" y="5288159"/>
              <a:ext cx="1692386" cy="11522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1038" name="1037 CuadroTexto"/>
          <p:cNvSpPr txBox="1"/>
          <p:nvPr/>
        </p:nvSpPr>
        <p:spPr>
          <a:xfrm>
            <a:off x="523876" y="1245223"/>
            <a:ext cx="5045529" cy="2308324"/>
          </a:xfrm>
          <a:prstGeom prst="rect">
            <a:avLst/>
          </a:prstGeom>
          <a:noFill/>
          <a:ln>
            <a:solidFill>
              <a:schemeClr val="tx1"/>
            </a:solidFill>
          </a:ln>
        </p:spPr>
        <p:txBody>
          <a:bodyPr wrap="square" rtlCol="0">
            <a:spAutoFit/>
          </a:bodyPr>
          <a:lstStyle/>
          <a:p>
            <a:r>
              <a:rPr lang="es-ES_tradnl" b="1" u="sng" dirty="0" smtClean="0"/>
              <a:t>Características principales:</a:t>
            </a:r>
          </a:p>
          <a:p>
            <a:pPr marL="285750" indent="-285750">
              <a:buFont typeface="Arial" panose="020B0604020202020204" pitchFamily="34" charset="0"/>
              <a:buChar char="•"/>
            </a:pPr>
            <a:r>
              <a:rPr lang="es-ES_tradnl" dirty="0" smtClean="0"/>
              <a:t>40 pines.</a:t>
            </a:r>
          </a:p>
          <a:p>
            <a:pPr marL="285750" indent="-285750">
              <a:buFont typeface="Arial" panose="020B0604020202020204" pitchFamily="34" charset="0"/>
              <a:buChar char="•"/>
            </a:pPr>
            <a:r>
              <a:rPr lang="es-ES_tradnl" dirty="0" smtClean="0"/>
              <a:t>Puertos “</a:t>
            </a:r>
            <a:r>
              <a:rPr lang="es-ES_tradnl" dirty="0" err="1" smtClean="0"/>
              <a:t>unbuffered</a:t>
            </a:r>
            <a:r>
              <a:rPr lang="es-ES_tradnl" dirty="0" smtClean="0"/>
              <a:t>” (sin protección) máximo voltaje soportado 3,3 V y no hacer cortocircuito.</a:t>
            </a:r>
            <a:endParaRPr lang="es-ES_tradnl" dirty="0"/>
          </a:p>
          <a:p>
            <a:pPr marL="285750" indent="-285750">
              <a:buFont typeface="Arial" panose="020B0604020202020204" pitchFamily="34" charset="0"/>
              <a:buChar char="•"/>
            </a:pPr>
            <a:r>
              <a:rPr lang="es-ES_tradnl" dirty="0" smtClean="0"/>
              <a:t>Puertos completamente digitales:</a:t>
            </a:r>
          </a:p>
          <a:p>
            <a:pPr marL="742950" lvl="1" indent="-285750">
              <a:buFont typeface="Wingdings" panose="05000000000000000000" pitchFamily="2" charset="2"/>
              <a:buChar char="ü"/>
            </a:pPr>
            <a:r>
              <a:rPr lang="es-ES_tradnl" dirty="0" smtClean="0"/>
              <a:t>Nivel alto entre 2,31 V y 3,3 V</a:t>
            </a:r>
          </a:p>
          <a:p>
            <a:pPr marL="742950" lvl="1" indent="-285750">
              <a:buFont typeface="Wingdings" panose="05000000000000000000" pitchFamily="2" charset="2"/>
              <a:buChar char="ü"/>
            </a:pPr>
            <a:r>
              <a:rPr lang="es-ES_tradnl" dirty="0" smtClean="0"/>
              <a:t>Nivel bajo entre 0 V y 1,65 V</a:t>
            </a:r>
          </a:p>
          <a:p>
            <a:pPr marL="285750" indent="-285750">
              <a:buFont typeface="Arial" panose="020B0604020202020204" pitchFamily="34" charset="0"/>
              <a:buChar char="•"/>
            </a:pPr>
            <a:r>
              <a:rPr lang="es-ES_tradnl" dirty="0" smtClean="0"/>
              <a:t>Corriente alimentación limitada 50 </a:t>
            </a:r>
            <a:r>
              <a:rPr lang="es-ES_tradnl" dirty="0" err="1" smtClean="0"/>
              <a:t>mA</a:t>
            </a:r>
            <a:endParaRPr lang="es-ES_tradnl" dirty="0" smtClean="0"/>
          </a:p>
        </p:txBody>
      </p:sp>
      <p:pic>
        <p:nvPicPr>
          <p:cNvPr id="4" nam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195182"/>
            <a:ext cx="609600" cy="609600"/>
          </a:xfrm>
          <a:prstGeom prst="rect">
            <a:avLst/>
          </a:prstGeom>
        </p:spPr>
      </p:pic>
    </p:spTree>
    <p:extLst>
      <p:ext uri="{BB962C8B-B14F-4D97-AF65-F5344CB8AC3E}">
        <p14:creationId xmlns:p14="http://schemas.microsoft.com/office/powerpoint/2010/main" val="1501803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1642</Words>
  <Application>Microsoft Office PowerPoint</Application>
  <PresentationFormat>Personalizado</PresentationFormat>
  <Paragraphs>387</Paragraphs>
  <Slides>39</Slides>
  <Notes>39</Notes>
  <HiddenSlides>0</HiddenSlides>
  <MMClips>38</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39</vt:i4>
      </vt:variant>
    </vt:vector>
  </HeadingPairs>
  <TitlesOfParts>
    <vt:vector size="43" baseType="lpstr">
      <vt:lpstr>Tema de Office</vt:lpstr>
      <vt:lpstr>1_Tema de Office</vt:lpstr>
      <vt:lpstr>AutoCAD.Drawing.18</vt:lpstr>
      <vt:lpstr>AutoCAD.Drawing.19</vt:lpstr>
      <vt:lpstr>Diseño e implementación de una estación meteorológica con Raspberry Pi</vt:lpstr>
      <vt:lpstr>Presentación de PowerPoint</vt:lpstr>
      <vt:lpstr>Presentación de PowerPoint</vt:lpstr>
      <vt:lpstr>Introducción</vt:lpstr>
      <vt:lpstr>Introducción</vt:lpstr>
      <vt:lpstr>Introducción</vt:lpstr>
      <vt:lpstr>Presentación de PowerPoint</vt:lpstr>
      <vt:lpstr>La Raspberry Pi 3</vt:lpstr>
      <vt:lpstr>La Raspberry Pi 3</vt:lpstr>
      <vt:lpstr>Presentación de PowerPoint</vt:lpstr>
      <vt:lpstr>Sensores</vt:lpstr>
      <vt:lpstr>Sensores</vt:lpstr>
      <vt:lpstr>Sensores</vt:lpstr>
      <vt:lpstr>Presentación de PowerPoint</vt:lpstr>
      <vt:lpstr>Diseño electrónico</vt:lpstr>
      <vt:lpstr>Diseño electrónico</vt:lpstr>
      <vt:lpstr>Diseño electrónico</vt:lpstr>
      <vt:lpstr>Diseño electrónico</vt:lpstr>
      <vt:lpstr>Diseño electrónico</vt:lpstr>
      <vt:lpstr>Diseño electrónico</vt:lpstr>
      <vt:lpstr>Presentación de PowerPoint</vt:lpstr>
      <vt:lpstr>Diseño de software</vt:lpstr>
      <vt:lpstr>Diseño de software</vt:lpstr>
      <vt:lpstr>Diseño de software</vt:lpstr>
      <vt:lpstr>Diseño de software</vt:lpstr>
      <vt:lpstr>Presentación de PowerPoint</vt:lpstr>
      <vt:lpstr>Diseño Página web</vt:lpstr>
      <vt:lpstr>Diseño Página web</vt:lpstr>
      <vt:lpstr>Presentación de PowerPoint</vt:lpstr>
      <vt:lpstr>Ensamblaje estación meteorológica</vt:lpstr>
      <vt:lpstr>Ensamblaje estación meteorológica</vt:lpstr>
      <vt:lpstr>Ensamblaje estación meteorológica</vt:lpstr>
      <vt:lpstr>Presentación de PowerPoint</vt:lpstr>
      <vt:lpstr>Alimentación mediante paneles solares</vt:lpstr>
      <vt:lpstr>Alimentación mediante paneles solares</vt:lpstr>
      <vt:lpstr>Alimentación mediante paneles solares</vt:lpstr>
      <vt:lpstr>Presentación de PowerPoint</vt:lpstr>
      <vt:lpstr>Conclusiones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implentación de una estacion meteorologica con Raspberry Pi</dc:title>
  <dc:creator>Alberto Tobajas Garcia</dc:creator>
  <cp:lastModifiedBy>Alberto</cp:lastModifiedBy>
  <cp:revision>126</cp:revision>
  <cp:lastPrinted>2015-12-29T04:00:12Z</cp:lastPrinted>
  <dcterms:created xsi:type="dcterms:W3CDTF">2015-12-27T12:10:07Z</dcterms:created>
  <dcterms:modified xsi:type="dcterms:W3CDTF">2016-06-22T22:38:12Z</dcterms:modified>
</cp:coreProperties>
</file>