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A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EB0A-E14D-4D6C-9FAB-DFA971CDCDDE}" type="datetimeFigureOut">
              <a:rPr lang="ca-ES" smtClean="0"/>
              <a:t>23/06/2016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CB4E-D0D0-4CA2-8E56-21C46D58D873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921E5-B87A-48AF-9A68-7509B831645D}" type="datetimeFigureOut">
              <a:rPr lang="ca-ES" smtClean="0"/>
              <a:t>23/06/2016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F74B4-6521-4EAB-97F5-5FC1E8CD3F99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2000"/>
            <a:lum/>
          </a:blip>
          <a:srcRect/>
          <a:stretch>
            <a:fillRect l="-4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23/06/2016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5239-8189-4C2C-A87E-4540CF0C98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pifincasa.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chatinc.com/blog/customer-is-not-always-right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2.0/deed.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/deed.en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google.es/url?sa=i&amp;rct=j&amp;q=&amp;esrc=s&amp;source=imgres&amp;cd=&amp;cad=rja&amp;uact=8&amp;ved=0ahUKEwjUw7_tu77NAhUkDMAKHXNhBKYQjB0IBg&amp;url=https%3A%2F%2Fen.wikipedia.org%2Fwiki%2FAFC_Ajax&amp;psig=AFQjCNHE0Kl0cK89gJBtu0UwZqEFhK9S_g&amp;ust=146678225805825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26469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78A18"/>
                </a:solidFill>
                <a:latin typeface="Century Gothic" pitchFamily="34" charset="0"/>
              </a:rPr>
              <a:t>Anàlisi</a:t>
            </a:r>
            <a:r>
              <a:rPr lang="en-US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i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d’un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lloc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web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presencial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amb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BD </a:t>
            </a:r>
            <a:r>
              <a:rPr lang="en-US" i="1" dirty="0">
                <a:solidFill>
                  <a:srgbClr val="778A18"/>
                </a:solidFill>
                <a:latin typeface="Century Gothic" pitchFamily="34" charset="0"/>
              </a:rPr>
              <a:t>low cost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adaptada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a les </a:t>
            </a:r>
            <a:r>
              <a:rPr lang="en-US" dirty="0" err="1">
                <a:solidFill>
                  <a:srgbClr val="778A18"/>
                </a:solidFill>
                <a:latin typeface="Century Gothic" pitchFamily="34" charset="0"/>
              </a:rPr>
              <a:t>necessitats</a:t>
            </a:r>
            <a:r>
              <a:rPr lang="en-US" dirty="0">
                <a:solidFill>
                  <a:srgbClr val="778A18"/>
                </a:solidFill>
                <a:latin typeface="Century Gothic" pitchFamily="34" charset="0"/>
              </a:rPr>
              <a:t> de les petites </a:t>
            </a:r>
            <a:r>
              <a:rPr lang="en-US" dirty="0" err="1" smtClean="0">
                <a:solidFill>
                  <a:srgbClr val="778A18"/>
                </a:solidFill>
                <a:latin typeface="Century Gothic" pitchFamily="34" charset="0"/>
              </a:rPr>
              <a:t>empreses</a:t>
            </a:r>
            <a:r>
              <a:rPr lang="es-ES" b="1" dirty="0" smtClean="0">
                <a:latin typeface="Century Gothic" pitchFamily="34" charset="0"/>
              </a:rPr>
              <a:t/>
            </a:r>
            <a:br>
              <a:rPr lang="es-ES" b="1" dirty="0" smtClean="0">
                <a:latin typeface="Century Gothic" pitchFamily="34" charset="0"/>
              </a:rPr>
            </a:br>
            <a:r>
              <a:rPr lang="es-ES" b="1" dirty="0" smtClean="0">
                <a:latin typeface="Century Gothic" pitchFamily="34" charset="0"/>
              </a:rPr>
              <a:t/>
            </a:r>
            <a:br>
              <a:rPr lang="es-ES" b="1" dirty="0" smtClean="0">
                <a:latin typeface="Century Gothic" pitchFamily="34" charset="0"/>
              </a:rPr>
            </a:br>
            <a:r>
              <a:rPr lang="es-ES" b="1" dirty="0">
                <a:latin typeface="Century Gothic" pitchFamily="34" charset="0"/>
              </a:rPr>
              <a:t/>
            </a:r>
            <a:br>
              <a:rPr lang="es-ES" b="1" dirty="0">
                <a:latin typeface="Century Gothic" pitchFamily="34" charset="0"/>
              </a:rPr>
            </a:br>
            <a:r>
              <a:rPr lang="ca-ES" sz="2200" dirty="0" smtClean="0">
                <a:latin typeface="Century Gothic" pitchFamily="34" charset="0"/>
              </a:rPr>
              <a:t>Presentació del </a:t>
            </a:r>
            <a:r>
              <a:rPr lang="ca-ES" sz="2200" dirty="0">
                <a:latin typeface="Century Gothic" pitchFamily="34" charset="0"/>
              </a:rPr>
              <a:t>Projecte Final de </a:t>
            </a:r>
            <a:r>
              <a:rPr lang="ca-ES" sz="2200" dirty="0" smtClean="0">
                <a:latin typeface="Century Gothic" pitchFamily="34" charset="0"/>
              </a:rPr>
              <a:t>Grau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b="1" dirty="0">
                <a:latin typeface="Century Gothic" pitchFamily="34" charset="0"/>
              </a:rPr>
              <a:t>Grau Multimèdia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dirty="0">
                <a:latin typeface="Century Gothic" pitchFamily="34" charset="0"/>
              </a:rPr>
              <a:t>Enginyeria web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b="1" dirty="0">
                <a:latin typeface="Century Gothic" pitchFamily="34" charset="0"/>
              </a:rPr>
              <a:t>Autor: Joan Agustí Vilar Fibla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b="1" dirty="0">
                <a:latin typeface="Century Gothic" pitchFamily="34" charset="0"/>
              </a:rPr>
              <a:t> 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dirty="0">
                <a:latin typeface="Century Gothic" pitchFamily="34" charset="0"/>
              </a:rPr>
              <a:t>Consultor: Ignasi </a:t>
            </a:r>
            <a:r>
              <a:rPr lang="ca-ES" sz="2200" dirty="0" err="1">
                <a:latin typeface="Century Gothic" pitchFamily="34" charset="0"/>
              </a:rPr>
              <a:t>Lorente</a:t>
            </a:r>
            <a:r>
              <a:rPr lang="ca-ES" sz="2200" dirty="0">
                <a:latin typeface="Century Gothic" pitchFamily="34" charset="0"/>
              </a:rPr>
              <a:t> </a:t>
            </a:r>
            <a:r>
              <a:rPr lang="ca-ES" sz="2200" dirty="0" err="1">
                <a:latin typeface="Century Gothic" pitchFamily="34" charset="0"/>
              </a:rPr>
              <a:t>Puchades</a:t>
            </a:r>
            <a:r>
              <a:rPr lang="es-ES" sz="2200" dirty="0">
                <a:latin typeface="Century Gothic" pitchFamily="34" charset="0"/>
              </a:rPr>
              <a:t/>
            </a:r>
            <a:br>
              <a:rPr lang="es-ES" sz="2200" dirty="0">
                <a:latin typeface="Century Gothic" pitchFamily="34" charset="0"/>
              </a:rPr>
            </a:br>
            <a:r>
              <a:rPr lang="ca-ES" sz="2200" dirty="0">
                <a:latin typeface="Century Gothic" pitchFamily="34" charset="0"/>
              </a:rPr>
              <a:t>Professor: Carlos Casado </a:t>
            </a:r>
            <a:r>
              <a:rPr lang="ca-ES" sz="2200" dirty="0" err="1" smtClean="0">
                <a:latin typeface="Century Gothic" pitchFamily="34" charset="0"/>
              </a:rPr>
              <a:t>Martinez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Extractes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interna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Inici de sessió</a:t>
            </a:r>
          </a:p>
          <a:p>
            <a:endParaRPr lang="ca-ES" sz="2000" dirty="0">
              <a:latin typeface="Century Gothic" pitchFamily="34" charset="0"/>
            </a:endParaRPr>
          </a:p>
          <a:p>
            <a:endParaRPr lang="ca-ES" sz="2000" dirty="0" smtClean="0">
              <a:latin typeface="Century Gothic" pitchFamily="34" charset="0"/>
            </a:endParaRPr>
          </a:p>
          <a:p>
            <a:pPr>
              <a:buNone/>
            </a:pPr>
            <a:endParaRPr lang="ca-ES" sz="1300" dirty="0" smtClean="0">
              <a:latin typeface="Century Gothic" pitchFamily="34" charset="0"/>
            </a:endParaRPr>
          </a:p>
          <a:p>
            <a:endParaRPr lang="ca-ES" sz="1300" dirty="0" smtClean="0">
              <a:latin typeface="Century Gothic" pitchFamily="34" charset="0"/>
            </a:endParaRPr>
          </a:p>
          <a:p>
            <a:endParaRPr lang="ca-ES" sz="1300" dirty="0" smtClean="0">
              <a:latin typeface="Century Gothic" pitchFamily="34" charset="0"/>
            </a:endParaRPr>
          </a:p>
          <a:p>
            <a:endParaRPr lang="ca-ES" sz="1300" dirty="0" smtClean="0">
              <a:latin typeface="Century Gothic" pitchFamily="34" charset="0"/>
            </a:endParaRPr>
          </a:p>
          <a:p>
            <a:endParaRPr lang="ca-ES" sz="1300" dirty="0" smtClean="0">
              <a:latin typeface="Century Gothic" pitchFamily="34" charset="0"/>
            </a:endParaRPr>
          </a:p>
          <a:p>
            <a:endParaRPr lang="ca-ES" sz="2000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Gestió de sessió</a:t>
            </a:r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5059050"/>
            <a:ext cx="8136904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session_start</a:t>
            </a:r>
            <a:r>
              <a:rPr lang="en-U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//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ini_set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('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display_errors','on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');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$_SESSION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logged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"ok"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9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die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'&lt;p&gt;No tienes permisos para ver esta página y/o ha caducado la sesión.&lt;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/&gt;&lt;a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href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="../index.php"&gt;Volver a inicio&lt;/a&gt;&lt;/p&gt;'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exit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2494344"/>
            <a:ext cx="8136904" cy="24468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session_start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();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s-ES" sz="900" dirty="0" err="1" smtClean="0">
                <a:solidFill>
                  <a:srgbClr val="000000"/>
                </a:solidFill>
                <a:latin typeface="Courier New"/>
              </a:rPr>
              <a:t>ini_set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display_errors'</a:t>
            </a:r>
            <a:r>
              <a:rPr lang="es-ES" sz="900" dirty="0" err="1" smtClean="0">
                <a:solidFill>
                  <a:srgbClr val="8000FF"/>
                </a:solidFill>
                <a:latin typeface="Courier New"/>
              </a:rPr>
              <a:t>,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'off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);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008000"/>
                </a:solidFill>
                <a:latin typeface="Courier New"/>
              </a:rPr>
              <a:t>//MOSTRA ERRORS</a:t>
            </a:r>
            <a:endParaRPr lang="es-ES" sz="900" dirty="0">
              <a:solidFill>
                <a:srgbClr val="000000"/>
              </a:solidFill>
              <a:latin typeface="Courier New"/>
            </a:endParaRPr>
          </a:p>
          <a:p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$_SESSION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logged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]=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"no“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;</a:t>
            </a:r>
          </a:p>
          <a:p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conexion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mysql_connect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localhost"</a:t>
            </a:r>
            <a:r>
              <a:rPr lang="es-ES" sz="900" dirty="0" err="1" smtClean="0">
                <a:solidFill>
                  <a:srgbClr val="8000FF"/>
                </a:solidFill>
                <a:latin typeface="Courier New"/>
              </a:rPr>
              <a:t>,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"db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,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“***"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or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smtClean="0">
                <a:solidFill>
                  <a:srgbClr val="0000FF"/>
                </a:solidFill>
                <a:latin typeface="Courier New"/>
              </a:rPr>
              <a:t>die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"Problemas en la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conexion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);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mysql_select_db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db"</a:t>
            </a:r>
            <a:r>
              <a:rPr lang="es-ES" sz="900" dirty="0" err="1" smtClean="0">
                <a:solidFill>
                  <a:srgbClr val="8000FF"/>
                </a:solidFill>
                <a:latin typeface="Courier New"/>
              </a:rPr>
              <a:t>,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$conexion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or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smtClean="0">
                <a:solidFill>
                  <a:srgbClr val="0000FF"/>
                </a:solidFill>
                <a:latin typeface="Courier New"/>
              </a:rPr>
              <a:t>die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"Problemas en la selección en la base de datos"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);</a:t>
            </a:r>
          </a:p>
          <a:p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$registros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mysql_query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select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 *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from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 usuarios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where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login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 = '"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.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$_POST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'login1'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].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"'"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,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conexion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or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b="1" dirty="0" smtClean="0">
                <a:solidFill>
                  <a:srgbClr val="0000FF"/>
                </a:solidFill>
                <a:latin typeface="Courier New"/>
              </a:rPr>
              <a:t>die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"Problemas en el 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select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:"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.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mysql_error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());</a:t>
            </a:r>
            <a:endParaRPr lang="es-ES" sz="900" dirty="0">
              <a:solidFill>
                <a:srgbClr val="000000"/>
              </a:solidFill>
              <a:latin typeface="Courier New"/>
            </a:endParaRPr>
          </a:p>
          <a:p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mysql_fetch_array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$registros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)){</a:t>
            </a:r>
          </a:p>
          <a:p>
            <a:r>
              <a:rPr lang="es-ES" sz="900" b="1" dirty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(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$_POST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'login2'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]==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reg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password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]){</a:t>
            </a:r>
          </a:p>
          <a:p>
            <a:r>
              <a:rPr lang="es-ES" sz="900" dirty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$_SESSION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logged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]=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"ok"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;</a:t>
            </a:r>
            <a:endParaRPr lang="es-ES" sz="900" dirty="0">
              <a:solidFill>
                <a:srgbClr val="000000"/>
              </a:solidFill>
              <a:latin typeface="Courier New"/>
            </a:endParaRPr>
          </a:p>
          <a:p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welcome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"Bienvenido/a!&lt;</a:t>
            </a:r>
            <a:r>
              <a:rPr lang="es-ES" sz="900" dirty="0" err="1" smtClean="0">
                <a:solidFill>
                  <a:srgbClr val="808080"/>
                </a:solidFill>
                <a:latin typeface="Courier New"/>
              </a:rPr>
              <a:t>br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&gt;“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;</a:t>
            </a:r>
          </a:p>
          <a:p>
            <a:r>
              <a:rPr lang="es-ES" sz="900" dirty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}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else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{</a:t>
            </a:r>
          </a:p>
          <a:p>
            <a:r>
              <a:rPr lang="es-ES" sz="900" dirty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welcome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"Contraseña incorrecta para el usuario: 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.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$_POST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'login1'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];</a:t>
            </a:r>
            <a:endParaRPr lang="es-ES" sz="900" dirty="0">
              <a:solidFill>
                <a:srgbClr val="000000"/>
              </a:solidFill>
              <a:latin typeface="Courier New"/>
            </a:endParaRPr>
          </a:p>
          <a:p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}</a:t>
            </a:r>
          </a:p>
          <a:p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}</a:t>
            </a:r>
            <a:r>
              <a:rPr lang="es-ES" sz="900" b="1" dirty="0" err="1" smtClean="0">
                <a:solidFill>
                  <a:srgbClr val="0000FF"/>
                </a:solidFill>
                <a:latin typeface="Courier New"/>
              </a:rPr>
              <a:t>else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{</a:t>
            </a:r>
            <a:endParaRPr lang="es-ES" sz="900" dirty="0">
              <a:solidFill>
                <a:srgbClr val="000000"/>
              </a:solidFill>
              <a:latin typeface="Courier New"/>
            </a:endParaRPr>
          </a:p>
          <a:p>
            <a:r>
              <a:rPr lang="es-ES" sz="9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</a:t>
            </a:r>
            <a:r>
              <a:rPr lang="es-ES" sz="900" dirty="0" err="1" smtClean="0">
                <a:solidFill>
                  <a:srgbClr val="000080"/>
                </a:solidFill>
                <a:latin typeface="Courier New"/>
              </a:rPr>
              <a:t>welcome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=</a:t>
            </a:r>
            <a:r>
              <a:rPr lang="es-ES" sz="9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"No existe el usuario: "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.</a:t>
            </a:r>
            <a:r>
              <a:rPr lang="es-ES" sz="900" dirty="0" smtClean="0">
                <a:solidFill>
                  <a:srgbClr val="000080"/>
                </a:solidFill>
                <a:latin typeface="Courier New"/>
              </a:rPr>
              <a:t>$_POST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[</a:t>
            </a:r>
            <a:r>
              <a:rPr lang="es-ES" sz="900" dirty="0" smtClean="0">
                <a:solidFill>
                  <a:srgbClr val="808080"/>
                </a:solidFill>
                <a:latin typeface="Courier New"/>
              </a:rPr>
              <a:t>'login1'</a:t>
            </a:r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];</a:t>
            </a:r>
          </a:p>
          <a:p>
            <a:r>
              <a:rPr lang="es-ES" sz="900" dirty="0" smtClean="0">
                <a:solidFill>
                  <a:srgbClr val="8000FF"/>
                </a:solidFill>
                <a:latin typeface="Courier New"/>
              </a:rPr>
              <a:t>}</a:t>
            </a:r>
            <a:endParaRPr lang="es-E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Extractes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interna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Confirmació de eliminació de registre, </a:t>
            </a:r>
            <a:r>
              <a:rPr lang="ca-ES" sz="2000" dirty="0" err="1" smtClean="0">
                <a:latin typeface="Century Gothic" pitchFamily="34" charset="0"/>
              </a:rPr>
              <a:t>redireccions</a:t>
            </a:r>
            <a:r>
              <a:rPr lang="ca-ES" sz="2000" dirty="0" smtClean="0">
                <a:latin typeface="Century Gothic" pitchFamily="34" charset="0"/>
              </a:rPr>
              <a:t> i </a:t>
            </a:r>
            <a:r>
              <a:rPr lang="ca-ES" sz="2000" dirty="0" err="1" smtClean="0">
                <a:latin typeface="Century Gothic" pitchFamily="34" charset="0"/>
              </a:rPr>
              <a:t>apertura</a:t>
            </a:r>
            <a:r>
              <a:rPr lang="ca-ES" sz="2000" dirty="0" smtClean="0">
                <a:latin typeface="Century Gothic" pitchFamily="34" charset="0"/>
              </a:rPr>
              <a:t> de introducció de nou registre a pantalla completa</a:t>
            </a: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852936"/>
            <a:ext cx="8136904" cy="38263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&lt;script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"text/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javascript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800" b="1" i="1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function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Borrar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800" b="1" i="1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confirm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"Estas seguro de borrar la propiedad?"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))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document.getElementById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ifrm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action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"delete.php"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document.getElementById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ifrm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submit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function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Guardar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document.getElementById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ifrm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action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'save.php'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document.getElementById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ifrm</a:t>
            </a:r>
            <a:r>
              <a:rPr lang="es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submit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800" b="1" i="1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var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Nprop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s-E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false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800" b="1" i="1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function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s-E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NuevaPropiedad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b="1" i="1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typeof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Nprop.document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"object"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Nprop.close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window.onload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maxWindow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Nprop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window.open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"new.php"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""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"scrollbars=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yes,menubars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no,statusbar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NO,status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NO,resizable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NO,location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=NO"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function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maxWindow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window.moveTo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document.all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top.window.resizeTo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screen.availWidth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screen.availHeight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else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document.layers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||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document.getElementById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top.window.outerHeight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&lt;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screen.availHeight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||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top.window.outerWidth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&lt;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screen.availWidth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top.window.outerHeight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screen.availHeight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top.window.outerWidth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screen.availWidth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s-E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s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E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&lt;/script&gt;</a:t>
            </a:r>
            <a:endParaRPr lang="es-ES" sz="800" dirty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Extractes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interna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Menú de navegació de productes</a:t>
            </a: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92897"/>
            <a:ext cx="8136904" cy="43396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a-E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ca-E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ca-E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totales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</a:t>
            </a:r>
            <a:r>
              <a:rPr lang="ca-E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_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query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select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* 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from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fincas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ORDER BY 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referencia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;"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ca-E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$con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ca-E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or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die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Problemas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en el </a:t>
            </a:r>
            <a:r>
              <a:rPr lang="ca-E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select</a:t>
            </a:r>
            <a:r>
              <a:rPr lang="ca-E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:"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</a:t>
            </a:r>
            <a:r>
              <a:rPr lang="ca-E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_error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());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ca-E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ca-E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ca-E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ca-E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ca-E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nummax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</a:t>
            </a:r>
            <a:r>
              <a:rPr lang="ca-E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_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num</a:t>
            </a:r>
            <a:r>
              <a:rPr lang="ca-E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_</a:t>
            </a:r>
            <a:r>
              <a:rPr lang="ca-E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rows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ca-E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ca-E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totales</a:t>
            </a:r>
            <a:r>
              <a:rPr lang="ca-E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   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(!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isset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)){</a:t>
            </a:r>
            <a:r>
              <a:rPr lang="ca-E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//GOTO-&gt;1by1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$_REQUEST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+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'ac'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&lt;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++;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elseif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&gt;=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nummax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$nummax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-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1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isset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$_GET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val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])){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//GOTO-&gt;VAL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$stop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while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(!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$stop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mysql_data_seek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totales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reg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mysql_fetch_assoc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totales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reg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referencia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]==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$_GET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val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$stop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1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else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++;}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botones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&lt;table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cellpadding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"0"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cellspacing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"0"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&gt;&lt;</a:t>
            </a:r>
            <a:r>
              <a:rPr lang="en-US" sz="8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tr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&gt;&lt;td&gt;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echo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"&lt;b&gt;&amp;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nbspRegistro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+</a:t>
            </a:r>
            <a:r>
              <a:rPr lang="en-US" sz="800" dirty="0" smtClean="0">
                <a:solidFill>
                  <a:srgbClr val="FF8000"/>
                </a:solidFill>
                <a:latin typeface="Courier New"/>
                <a:ea typeface="Times New Roman"/>
                <a:cs typeface="Times New Roman"/>
              </a:rPr>
              <a:t>1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de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nummax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"&lt;/b&gt;"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&lt;/td&gt;&lt;td&gt;</a:t>
            </a:r>
            <a:r>
              <a:rPr lang="en-US" sz="800" i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&amp;</a:t>
            </a:r>
            <a:r>
              <a:rPr lang="en-US" sz="800" i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nbsp</a:t>
            </a:r>
            <a:r>
              <a:rPr lang="en-US" sz="800" i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&lt;/td&gt;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&lt;td&gt;&lt;form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method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"post"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action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"submit"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"before"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"&lt;"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"ac"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"-1"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php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echo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&lt;/form&gt;&lt;/td&gt;&lt;td&gt;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&lt;form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method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"post"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action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"submit"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"next"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"&gt;"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"ac"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"1"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php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echo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&lt;/form&gt;&lt;/td&gt;&lt;td&gt;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&lt;form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method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"post"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action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"submit"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"finish"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"&gt;|"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"ac"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php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echo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nummax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"hidden"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php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echo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</a:t>
            </a:r>
            <a:r>
              <a:rPr lang="en-US" sz="800" dirty="0" err="1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numact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&lt;/form&gt;</a:t>
            </a:r>
            <a:r>
              <a:rPr lang="es-E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</a:t>
            </a:r>
            <a:r>
              <a:rPr lang="es-ES" sz="8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table</a:t>
            </a:r>
            <a:r>
              <a:rPr lang="es-E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&gt;&lt;/</a:t>
            </a:r>
            <a:r>
              <a:rPr lang="es-ES" sz="8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div</a:t>
            </a:r>
            <a:r>
              <a:rPr lang="es-ES" sz="8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Extractes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4095070"/>
            <a:ext cx="8136904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&lt;?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php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'busca3'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&amp;&amp;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'busca4'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&amp;&amp;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$search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mysql_query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"select * from 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fincas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WHERE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'bcat1'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busca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 AND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 AND (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precio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BETWEEN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'busca3'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AND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'busca4'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");"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$con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elseif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'busca3'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&amp;&amp;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'busca4'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$search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mysql_query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"select * from 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fincas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WHERE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'bcat1'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busca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 AND (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precio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BETWEEN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'busca3'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AND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'busca4'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");"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$con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elseif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]!=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$search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mysql_query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"select * from 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fincas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WHERE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'bcat1'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busca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 AND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'busca2'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"%';"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$con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else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{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    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$search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800" b="1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mysql_query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"select * from 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fincas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 WHERE 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'bcat1'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 LIKE '%"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.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$_POST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busca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].</a:t>
            </a:r>
            <a:r>
              <a:rPr lang="en-US" sz="8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"%';"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800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$con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);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800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}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8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?&gt;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ES" sz="800" dirty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00" t="8612" r="50875" b="66499"/>
          <a:stretch>
            <a:fillRect/>
          </a:stretch>
        </p:blipFill>
        <p:spPr bwMode="auto">
          <a:xfrm>
            <a:off x="1835696" y="2564904"/>
            <a:ext cx="55806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Pàgina interna</a:t>
            </a:r>
            <a:endParaRPr kumimoji="0" lang="ca-E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a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Cerca</a:t>
            </a:r>
            <a:r>
              <a:rPr kumimoji="0" lang="ca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personalitzada de productes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Demostració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l’aplicació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000" dirty="0" smtClean="0">
                <a:solidFill>
                  <a:srgbClr val="778A18"/>
                </a:solidFill>
                <a:latin typeface="Century Gothic" pitchFamily="34" charset="0"/>
              </a:rPr>
              <a:t>Factura final i apreciació del pressupost</a:t>
            </a:r>
            <a:endParaRPr lang="ca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a-ES" sz="2400" dirty="0">
                <a:latin typeface="Century Gothic" pitchFamily="34" charset="0"/>
              </a:rPr>
              <a:t>Costos detallats del projecte. </a:t>
            </a:r>
            <a:r>
              <a:rPr lang="ca-ES" sz="2400" dirty="0" smtClean="0">
                <a:latin typeface="Century Gothic" pitchFamily="34" charset="0"/>
              </a:rPr>
              <a:t>incloent:</a:t>
            </a:r>
          </a:p>
          <a:p>
            <a:pPr lvl="1">
              <a:buFont typeface="Arial" pitchFamily="34" charset="0"/>
              <a:buChar char="•"/>
            </a:pPr>
            <a:r>
              <a:rPr lang="ca-ES" sz="2400" dirty="0" smtClean="0">
                <a:latin typeface="Century Gothic" pitchFamily="34" charset="0"/>
              </a:rPr>
              <a:t>Equip </a:t>
            </a:r>
            <a:r>
              <a:rPr lang="ca-ES" sz="2400" dirty="0">
                <a:latin typeface="Century Gothic" pitchFamily="34" charset="0"/>
              </a:rPr>
              <a:t>humà: Programador (10€/h</a:t>
            </a:r>
            <a:r>
              <a:rPr lang="ca-ES" sz="2400" dirty="0" smtClean="0">
                <a:latin typeface="Century Gothic" pitchFamily="34" charset="0"/>
              </a:rPr>
              <a:t>.)x200h=2000€</a:t>
            </a:r>
          </a:p>
          <a:p>
            <a:pPr lvl="1">
              <a:buFont typeface="Arial" pitchFamily="34" charset="0"/>
              <a:buChar char="•"/>
            </a:pPr>
            <a:r>
              <a:rPr lang="ca-ES" sz="2400" dirty="0" smtClean="0">
                <a:latin typeface="Century Gothic" pitchFamily="34" charset="0"/>
              </a:rPr>
              <a:t>Servidor </a:t>
            </a:r>
            <a:r>
              <a:rPr lang="ca-ES" sz="2400" dirty="0">
                <a:latin typeface="Century Gothic" pitchFamily="34" charset="0"/>
              </a:rPr>
              <a:t>de </a:t>
            </a:r>
            <a:r>
              <a:rPr lang="ca-ES" sz="2400" i="1" dirty="0" err="1" smtClean="0">
                <a:latin typeface="Century Gothic" pitchFamily="34" charset="0"/>
              </a:rPr>
              <a:t>hosting</a:t>
            </a:r>
            <a:r>
              <a:rPr lang="ca-ES" sz="2400" dirty="0" smtClean="0">
                <a:latin typeface="Century Gothic" pitchFamily="34" charset="0"/>
              </a:rPr>
              <a:t> </a:t>
            </a:r>
            <a:r>
              <a:rPr lang="ca-ES" sz="2400" dirty="0" err="1" smtClean="0">
                <a:latin typeface="Century Gothic" pitchFamily="34" charset="0"/>
              </a:rPr>
              <a:t>plesk</a:t>
            </a:r>
            <a:r>
              <a:rPr lang="ca-ES" sz="2400" dirty="0" smtClean="0">
                <a:latin typeface="Century Gothic" pitchFamily="34" charset="0"/>
              </a:rPr>
              <a:t> amb copies de seguretat programades i correu amb domini propi 60</a:t>
            </a:r>
            <a:r>
              <a:rPr lang="ca-ES" sz="2400" dirty="0">
                <a:latin typeface="Century Gothic" pitchFamily="34" charset="0"/>
              </a:rPr>
              <a:t>€/</a:t>
            </a:r>
            <a:r>
              <a:rPr lang="ca-ES" sz="2400" dirty="0" smtClean="0">
                <a:latin typeface="Century Gothic" pitchFamily="34" charset="0"/>
              </a:rPr>
              <a:t>any</a:t>
            </a:r>
          </a:p>
          <a:p>
            <a:pPr lvl="1">
              <a:buFont typeface="Arial" pitchFamily="34" charset="0"/>
              <a:buChar char="•"/>
            </a:pPr>
            <a:r>
              <a:rPr lang="ca-ES" sz="2400" dirty="0" smtClean="0">
                <a:latin typeface="Century Gothic" pitchFamily="34" charset="0"/>
              </a:rPr>
              <a:t>Domini </a:t>
            </a:r>
            <a:r>
              <a:rPr lang="ca-ES" sz="2400" dirty="0" err="1" smtClean="0">
                <a:latin typeface="Century Gothic" pitchFamily="34" charset="0"/>
                <a:hlinkClick r:id="rId2"/>
              </a:rPr>
              <a:t>www.pepifincasa.es</a:t>
            </a:r>
            <a:r>
              <a:rPr lang="ca-ES" sz="2400" dirty="0" smtClean="0">
                <a:latin typeface="Century Gothic" pitchFamily="34" charset="0"/>
              </a:rPr>
              <a:t> 10€/any</a:t>
            </a:r>
          </a:p>
          <a:p>
            <a:pPr lvl="1">
              <a:buFont typeface="Arial" pitchFamily="34" charset="0"/>
              <a:buChar char="•"/>
            </a:pPr>
            <a:r>
              <a:rPr lang="ca-ES" sz="2400" dirty="0" smtClean="0">
                <a:latin typeface="Century Gothic" pitchFamily="34" charset="0"/>
              </a:rPr>
              <a:t>Altres </a:t>
            </a:r>
            <a:r>
              <a:rPr lang="ca-ES" sz="2400" dirty="0">
                <a:latin typeface="Century Gothic" pitchFamily="34" charset="0"/>
              </a:rPr>
              <a:t>recursos: Llenguatges de programació, bases de dades, </a:t>
            </a:r>
            <a:r>
              <a:rPr lang="ca-ES" sz="2400" i="1" dirty="0" err="1">
                <a:latin typeface="Century Gothic" pitchFamily="34" charset="0"/>
              </a:rPr>
              <a:t>API’s</a:t>
            </a:r>
            <a:r>
              <a:rPr lang="ca-ES" sz="2400" dirty="0">
                <a:latin typeface="Century Gothic" pitchFamily="34" charset="0"/>
              </a:rPr>
              <a:t> externes, etc. </a:t>
            </a:r>
            <a:r>
              <a:rPr lang="ca-ES" sz="2400" dirty="0" smtClean="0">
                <a:latin typeface="Century Gothic" pitchFamily="34" charset="0"/>
              </a:rPr>
              <a:t>Programes </a:t>
            </a:r>
            <a:r>
              <a:rPr lang="ca-ES" sz="2400" dirty="0">
                <a:latin typeface="Century Gothic" pitchFamily="34" charset="0"/>
              </a:rPr>
              <a:t>i software de codi obert (0€</a:t>
            </a:r>
            <a:r>
              <a:rPr lang="ca-ES" sz="2400" dirty="0" smtClean="0">
                <a:latin typeface="Century Gothic" pitchFamily="34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endParaRPr lang="ca-ES" sz="2400" dirty="0">
              <a:latin typeface="Century Gothic" pitchFamily="34" charset="0"/>
            </a:endParaRPr>
          </a:p>
          <a:p>
            <a:pPr lvl="0"/>
            <a:r>
              <a:rPr lang="ca-ES" sz="2400" dirty="0" smtClean="0">
                <a:latin typeface="Century Gothic" pitchFamily="34" charset="0"/>
              </a:rPr>
              <a:t>Total 2070€ el primer any i posteriorment 70€/any</a:t>
            </a:r>
            <a:endParaRPr lang="ca-E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Conclusions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Customer-is-not-always-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67500" cy="455295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971600" y="6248345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/>
              <a:t>Font: </a:t>
            </a:r>
            <a:r>
              <a:rPr lang="ca-ES" sz="1200" dirty="0" smtClean="0">
                <a:hlinkClick r:id="rId3"/>
              </a:rPr>
              <a:t>https://www.livechatinc.com/blog/customer-is-not-always-right/</a:t>
            </a:r>
            <a:r>
              <a:rPr lang="ca-ES" sz="1200" dirty="0" smtClean="0"/>
              <a:t> </a:t>
            </a:r>
            <a:r>
              <a:rPr lang="es-ES" sz="1200" dirty="0" err="1" smtClean="0"/>
              <a:t>Creative</a:t>
            </a:r>
            <a:r>
              <a:rPr lang="es-ES" sz="1200" dirty="0" smtClean="0"/>
              <a:t> </a:t>
            </a:r>
            <a:r>
              <a:rPr lang="es-ES" sz="1200" dirty="0" err="1" smtClean="0"/>
              <a:t>commons</a:t>
            </a:r>
            <a:r>
              <a:rPr lang="es-ES" sz="1200" dirty="0" smtClean="0"/>
              <a:t> </a:t>
            </a:r>
            <a:r>
              <a:rPr lang="es-ES" sz="1200" dirty="0" err="1" smtClean="0">
                <a:hlinkClick r:id="rId4"/>
              </a:rPr>
              <a:t>atribution</a:t>
            </a:r>
            <a:endParaRPr lang="ca-E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Introducció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a-ES" b="1" dirty="0" smtClean="0">
                <a:latin typeface="Century Gothic" pitchFamily="34" charset="0"/>
              </a:rPr>
              <a:t>Situació de l’empresa:</a:t>
            </a:r>
          </a:p>
          <a:p>
            <a:pPr algn="ctr">
              <a:buNone/>
            </a:pPr>
            <a:endParaRPr lang="ca-ES" b="1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Renovar la presencia a la WWW de cara </a:t>
            </a:r>
            <a:r>
              <a:rPr lang="ca-ES" dirty="0" err="1" smtClean="0">
                <a:latin typeface="Century Gothic" pitchFamily="34" charset="0"/>
              </a:rPr>
              <a:t>l’extranger</a:t>
            </a:r>
            <a:endParaRPr lang="ca-ES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Classificar, ordenar i controlar els seus productes (propietats)</a:t>
            </a:r>
          </a:p>
          <a:p>
            <a:r>
              <a:rPr lang="ca-ES" dirty="0" smtClean="0">
                <a:latin typeface="Century Gothic" pitchFamily="34" charset="0"/>
              </a:rPr>
              <a:t>Baix pressupost</a:t>
            </a:r>
          </a:p>
          <a:p>
            <a:endParaRPr lang="es-ES" dirty="0" smtClean="0">
              <a:latin typeface="Century Gothic" pitchFamily="34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Introducció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a-ES" b="1" dirty="0" smtClean="0">
                <a:latin typeface="Century Gothic" pitchFamily="34" charset="0"/>
              </a:rPr>
              <a:t>Solució del programador:</a:t>
            </a:r>
          </a:p>
          <a:p>
            <a:pPr algn="ctr">
              <a:buNone/>
            </a:pPr>
            <a:endParaRPr lang="ca-ES" b="1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Pàgina presencial multilingüe ,atractiva, usable i fàcil d’actualitzar</a:t>
            </a:r>
          </a:p>
          <a:p>
            <a:r>
              <a:rPr lang="ca-ES" dirty="0" smtClean="0">
                <a:latin typeface="Century Gothic" pitchFamily="34" charset="0"/>
              </a:rPr>
              <a:t>Base de dades a mesura, adaptada a les seves necessitats</a:t>
            </a:r>
          </a:p>
          <a:p>
            <a:r>
              <a:rPr lang="ca-ES" dirty="0" smtClean="0">
                <a:latin typeface="Century Gothic" pitchFamily="34" charset="0"/>
              </a:rPr>
              <a:t>Solució de baix pressupost basada en programari lliure</a:t>
            </a:r>
          </a:p>
          <a:p>
            <a:r>
              <a:rPr lang="ca-ES" dirty="0" smtClean="0">
                <a:latin typeface="Century Gothic" pitchFamily="34" charset="0"/>
              </a:rPr>
              <a:t>Sinèrgia entre la base de dades i la web presencial per tal de poder presentar els productes als clients</a:t>
            </a:r>
          </a:p>
          <a:p>
            <a:endParaRPr lang="es-ES" dirty="0" smtClean="0">
              <a:latin typeface="Century Gothic" pitchFamily="34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Arquitectura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l’aplicació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Cal diferenciar doncs dos grans apartats del que representa el projecte:</a:t>
            </a:r>
          </a:p>
          <a:p>
            <a:pPr algn="ctr">
              <a:buNone/>
            </a:pPr>
            <a:endParaRPr lang="ca-ES" b="1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Pàgina presencial</a:t>
            </a:r>
          </a:p>
          <a:p>
            <a:r>
              <a:rPr lang="ca-ES" dirty="0" smtClean="0">
                <a:latin typeface="Century Gothic" pitchFamily="34" charset="0"/>
              </a:rPr>
              <a:t>Pàgina interna orientada a la gestió de productes</a:t>
            </a:r>
            <a:endParaRPr lang="es-ES" dirty="0" smtClean="0">
              <a:latin typeface="Century Gothic" pitchFamily="34" charset="0"/>
            </a:endParaRPr>
          </a:p>
          <a:p>
            <a:endParaRPr lang="es-E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Plataforma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El projecte sencer es realitzarà amb tecnologia AJAX</a:t>
            </a:r>
            <a:endParaRPr lang="ca-ES" b="1" dirty="0" smtClean="0">
              <a:latin typeface="Century Gothic" pitchFamily="34" charset="0"/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lvl="7">
              <a:buNone/>
            </a:pPr>
            <a:r>
              <a:rPr lang="ca-ES" dirty="0" err="1" smtClean="0"/>
              <a:t>Acrónim</a:t>
            </a:r>
            <a:r>
              <a:rPr lang="ca-ES" dirty="0" smtClean="0"/>
              <a:t> de </a:t>
            </a:r>
            <a:r>
              <a:rPr lang="ca-ES" b="1" i="1" dirty="0" err="1" smtClean="0"/>
              <a:t>A</a:t>
            </a:r>
            <a:r>
              <a:rPr lang="ca-ES" i="1" dirty="0" err="1" smtClean="0"/>
              <a:t>synchronous</a:t>
            </a:r>
            <a:r>
              <a:rPr lang="ca-ES" i="1" dirty="0" smtClean="0"/>
              <a:t> </a:t>
            </a:r>
            <a:r>
              <a:rPr lang="ca-ES" b="1" i="1" dirty="0" err="1" smtClean="0"/>
              <a:t>J</a:t>
            </a:r>
            <a:r>
              <a:rPr lang="ca-ES" i="1" dirty="0" err="1" smtClean="0"/>
              <a:t>avaScript</a:t>
            </a:r>
            <a:r>
              <a:rPr lang="ca-ES" i="1" dirty="0" smtClean="0"/>
              <a:t> </a:t>
            </a:r>
            <a:r>
              <a:rPr lang="ca-ES" b="1" i="1" dirty="0" smtClean="0"/>
              <a:t>A</a:t>
            </a:r>
            <a:r>
              <a:rPr lang="ca-ES" i="1" dirty="0" smtClean="0"/>
              <a:t>nd </a:t>
            </a:r>
            <a:r>
              <a:rPr lang="ca-ES" b="1" i="1" dirty="0" smtClean="0"/>
              <a:t>X</a:t>
            </a:r>
            <a:r>
              <a:rPr lang="ca-ES" i="1" dirty="0" smtClean="0"/>
              <a:t>ML</a:t>
            </a:r>
          </a:p>
          <a:p>
            <a:pPr lvl="7">
              <a:buNone/>
            </a:pPr>
            <a:endParaRPr lang="ca-ES" i="1" dirty="0" smtClean="0"/>
          </a:p>
          <a:p>
            <a:pPr lvl="7" algn="r">
              <a:buNone/>
            </a:pPr>
            <a:r>
              <a:rPr lang="ca-ES" sz="1050" i="1" dirty="0" smtClean="0"/>
              <a:t>Font: </a:t>
            </a:r>
            <a:r>
              <a:rPr lang="es-ES" sz="1050" dirty="0" smtClean="0">
                <a:hlinkClick r:id="rId2"/>
              </a:rPr>
              <a:t>en.wikipedia.org</a:t>
            </a:r>
            <a:r>
              <a:rPr lang="es-ES" sz="1050" dirty="0" smtClean="0"/>
              <a:t> </a:t>
            </a:r>
            <a:r>
              <a:rPr lang="es-ES" sz="1050" dirty="0" err="1" smtClean="0"/>
              <a:t>Creative</a:t>
            </a:r>
            <a:r>
              <a:rPr lang="es-ES" sz="1050" dirty="0" smtClean="0"/>
              <a:t> </a:t>
            </a:r>
            <a:r>
              <a:rPr lang="es-ES" sz="1050" dirty="0" err="1" smtClean="0"/>
              <a:t>commons</a:t>
            </a:r>
            <a:r>
              <a:rPr lang="es-ES" sz="1050" dirty="0" smtClean="0"/>
              <a:t> </a:t>
            </a:r>
            <a:r>
              <a:rPr lang="es-ES" sz="1050" dirty="0" err="1" smtClean="0">
                <a:hlinkClick r:id="rId3"/>
              </a:rPr>
              <a:t>atribution</a:t>
            </a:r>
            <a:endParaRPr lang="ca-ES" sz="1050" dirty="0" smtClean="0"/>
          </a:p>
        </p:txBody>
      </p:sp>
      <p:pic>
        <p:nvPicPr>
          <p:cNvPr id="4" name="3 Imagen" descr="acp-149_1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811921"/>
            <a:ext cx="990134" cy="1985231"/>
          </a:xfrm>
          <a:prstGeom prst="rect">
            <a:avLst/>
          </a:prstGeom>
        </p:spPr>
      </p:pic>
      <p:pic>
        <p:nvPicPr>
          <p:cNvPr id="5" name="4 Imagen" descr="AJAX_logo_by_gengns.svg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048" y="4797152"/>
            <a:ext cx="3053848" cy="1465847"/>
          </a:xfrm>
          <a:prstGeom prst="rect">
            <a:avLst/>
          </a:prstGeom>
        </p:spPr>
      </p:pic>
      <p:pic>
        <p:nvPicPr>
          <p:cNvPr id="6" name="5 Imagen" descr="Ajax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2883929"/>
            <a:ext cx="1772905" cy="1742338"/>
          </a:xfrm>
          <a:prstGeom prst="rect">
            <a:avLst/>
          </a:prstGeom>
        </p:spPr>
      </p:pic>
      <p:pic>
        <p:nvPicPr>
          <p:cNvPr id="7" name="6 Imagen" descr="Deadpool_volume_01_issue_17_1997Jun_(cover)_lowResoluti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955937"/>
            <a:ext cx="1076657" cy="1632213"/>
          </a:xfrm>
          <a:prstGeom prst="rect">
            <a:avLst/>
          </a:prstGeom>
        </p:spPr>
      </p:pic>
      <p:sp>
        <p:nvSpPr>
          <p:cNvPr id="11" name="10 Multiplicar"/>
          <p:cNvSpPr/>
          <p:nvPr/>
        </p:nvSpPr>
        <p:spPr>
          <a:xfrm>
            <a:off x="395536" y="2348880"/>
            <a:ext cx="8164778" cy="2664296"/>
          </a:xfrm>
          <a:prstGeom prst="mathMultiply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Plataforma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Amb el recolzament de </a:t>
            </a:r>
            <a:r>
              <a:rPr lang="ca-ES" dirty="0" err="1" smtClean="0">
                <a:latin typeface="Century Gothic" pitchFamily="34" charset="0"/>
              </a:rPr>
              <a:t>WordPress</a:t>
            </a:r>
            <a:endParaRPr lang="ca-ES" b="1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Baix cost d’implantació</a:t>
            </a:r>
          </a:p>
          <a:p>
            <a:r>
              <a:rPr lang="ca-ES" dirty="0" smtClean="0">
                <a:latin typeface="Century Gothic" pitchFamily="34" charset="0"/>
              </a:rPr>
              <a:t>Fàcilment </a:t>
            </a:r>
            <a:r>
              <a:rPr lang="ca-ES" dirty="0" err="1" smtClean="0">
                <a:latin typeface="Century Gothic" pitchFamily="34" charset="0"/>
              </a:rPr>
              <a:t>personalitzable</a:t>
            </a:r>
            <a:endParaRPr lang="ca-ES" dirty="0" smtClean="0">
              <a:latin typeface="Century Gothic" pitchFamily="34" charset="0"/>
            </a:endParaRPr>
          </a:p>
          <a:p>
            <a:r>
              <a:rPr lang="ca-ES" dirty="0" smtClean="0">
                <a:latin typeface="Century Gothic" pitchFamily="34" charset="0"/>
              </a:rPr>
              <a:t>Ofereix la possibilitat d’inserir-hi modificacions per a la sinergia amb la zona privada</a:t>
            </a:r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1026" name="Picture 2" descr="C:\Users\House Party\Desktop\word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08853"/>
            <a:ext cx="5040560" cy="168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extern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4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presencial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err="1" smtClean="0">
                <a:latin typeface="Century Gothic" pitchFamily="34" charset="0"/>
              </a:rPr>
              <a:t>Publicitar</a:t>
            </a:r>
            <a:r>
              <a:rPr lang="ca-ES" sz="2000" dirty="0" smtClean="0">
                <a:latin typeface="Century Gothic" pitchFamily="34" charset="0"/>
              </a:rPr>
              <a:t> i emfatitzar la zona mitjançant una passarel·la d’imatges on hi són la majoria de productes mitjançant el </a:t>
            </a:r>
            <a:r>
              <a:rPr lang="ca-ES" sz="2000" dirty="0" err="1" smtClean="0">
                <a:latin typeface="Century Gothic" pitchFamily="34" charset="0"/>
              </a:rPr>
              <a:t>Pixedelic</a:t>
            </a:r>
            <a:r>
              <a:rPr lang="ca-ES" sz="2000" dirty="0">
                <a:latin typeface="Century Gothic" pitchFamily="34" charset="0"/>
              </a:rPr>
              <a:t> </a:t>
            </a:r>
            <a:r>
              <a:rPr lang="ca-ES" sz="2000" dirty="0" smtClean="0">
                <a:latin typeface="Century Gothic" pitchFamily="34" charset="0"/>
              </a:rPr>
              <a:t>(desenvolupat pel Manuel Masia):</a:t>
            </a:r>
            <a:endParaRPr lang="ca-ES" sz="3600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3212977"/>
            <a:ext cx="8136904" cy="324035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&lt;script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"text/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javascript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jQuery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function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(){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	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jQuery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'#camera_wrap_1'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camera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({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		thumbnails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true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		height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'400px'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		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opacityOnGrid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true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	});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 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	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jQuery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'#camera_wrap_2'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camera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({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	          height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'400px'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	          loader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'bar'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	          pagination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false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	          thumbnails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true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   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});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});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&lt;/script&gt;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href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"http://www.pixedelic.com/plugins/camera/"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camera_wrap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camera_azure_skin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id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"camera_wrap_1"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data-thumb=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"../slide/timg3.jpg"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data-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src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"../slide/img3.jpg"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camera_caption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fadeFromBottom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align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"center"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Cala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Foradada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(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Vinarós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&lt;p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style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"font-size:8px;"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Autor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&lt;a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href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"http://www.boxvot.es/Sugerencias/Cala-Foradada/Vinaroz"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target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"_blank"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Boxvot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&lt;/a&gt;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Creative commons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&lt;a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href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"http://creativecommons.org/licenses/by/2.0/deed.en"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target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"_blank"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atribution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&lt;/a&gt;&lt;/p&gt;&lt;/div&gt;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&lt;/div&gt;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</a:t>
            </a:r>
            <a:r>
              <a:rPr lang="es-E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div</a:t>
            </a:r>
            <a:r>
              <a:rPr lang="es-E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9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extern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presencial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Oferir una traducció lingüística automàtica de la pàgina gràcies al </a:t>
            </a:r>
            <a:r>
              <a:rPr lang="ca-ES" sz="2000" dirty="0" err="1" smtClean="0">
                <a:latin typeface="Century Gothic" pitchFamily="34" charset="0"/>
              </a:rPr>
              <a:t>qTranslate</a:t>
            </a:r>
            <a:r>
              <a:rPr lang="ca-ES" sz="2000" dirty="0" smtClean="0">
                <a:latin typeface="Century Gothic" pitchFamily="34" charset="0"/>
              </a:rPr>
              <a:t>, una API per </a:t>
            </a:r>
            <a:r>
              <a:rPr lang="ca-ES" sz="2000" dirty="0" err="1" smtClean="0">
                <a:latin typeface="Century Gothic" pitchFamily="34" charset="0"/>
              </a:rPr>
              <a:t>WordPress</a:t>
            </a:r>
            <a:r>
              <a:rPr lang="ca-ES" sz="2000" dirty="0" smtClean="0">
                <a:latin typeface="Century Gothic" pitchFamily="34" charset="0"/>
              </a:rPr>
              <a:t> desenvolupada pel </a:t>
            </a:r>
            <a:r>
              <a:rPr lang="ca-ES" sz="2000" dirty="0" err="1" smtClean="0">
                <a:latin typeface="Century Gothic" pitchFamily="34" charset="0"/>
              </a:rPr>
              <a:t>Qian</a:t>
            </a:r>
            <a:r>
              <a:rPr lang="ca-ES" sz="2000" dirty="0" smtClean="0">
                <a:latin typeface="Century Gothic" pitchFamily="34" charset="0"/>
              </a:rPr>
              <a:t> </a:t>
            </a:r>
            <a:r>
              <a:rPr lang="ca-ES" sz="2000" dirty="0" err="1" smtClean="0">
                <a:latin typeface="Century Gothic" pitchFamily="34" charset="0"/>
              </a:rPr>
              <a:t>Qin</a:t>
            </a:r>
            <a:endParaRPr lang="ca-ES" sz="2000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A més s’ha afegit un menú on forçava la traducció mitjançant selectors d’idioma, un botó per cadascun.</a:t>
            </a:r>
          </a:p>
          <a:p>
            <a:endParaRPr lang="ca-ES" dirty="0" smtClean="0">
              <a:latin typeface="Century Gothic" pitchFamily="34" charset="0"/>
            </a:endParaRP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212977"/>
            <a:ext cx="8136904" cy="3351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s-ES" sz="1200" dirty="0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&lt;!--:es--&gt;Inicio&lt;!--:--&gt;&lt;!--:</a:t>
            </a:r>
            <a:r>
              <a:rPr lang="es-ES" sz="1200" dirty="0" err="1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fr</a:t>
            </a:r>
            <a:r>
              <a:rPr lang="es-ES" sz="1200" dirty="0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--&gt;</a:t>
            </a:r>
            <a:r>
              <a:rPr lang="es-ES" sz="1200" dirty="0" err="1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Accueil</a:t>
            </a:r>
            <a:r>
              <a:rPr lang="es-ES" sz="1200" dirty="0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&lt;!--:--&gt;&lt;!--:en--&gt;</a:t>
            </a:r>
            <a:r>
              <a:rPr lang="es-ES" sz="1200" dirty="0" err="1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Index</a:t>
            </a:r>
            <a:r>
              <a:rPr lang="es-ES" sz="1200" dirty="0" smtClean="0">
                <a:solidFill>
                  <a:srgbClr val="00000A"/>
                </a:solidFill>
                <a:latin typeface="Arial"/>
                <a:ea typeface="Times New Roman"/>
                <a:cs typeface="Times New Roman"/>
              </a:rPr>
              <a:t>&lt;!--:--&gt;</a:t>
            </a:r>
          </a:p>
        </p:txBody>
      </p:sp>
      <p:pic>
        <p:nvPicPr>
          <p:cNvPr id="5" name="4 Imagen" descr="c2b.png"/>
          <p:cNvPicPr>
            <a:picLocks noChangeAspect="1"/>
          </p:cNvPicPr>
          <p:nvPr/>
        </p:nvPicPr>
        <p:blipFill>
          <a:blip r:embed="rId2" cstate="print"/>
          <a:srcRect l="84407" t="19381" r="4255" b="51546"/>
          <a:stretch>
            <a:fillRect/>
          </a:stretch>
        </p:blipFill>
        <p:spPr>
          <a:xfrm>
            <a:off x="3779912" y="4509120"/>
            <a:ext cx="1152128" cy="3840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Extractes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codi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utilitzat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en el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procés</a:t>
            </a:r>
            <a:r>
              <a:rPr lang="es-ES" sz="4000" dirty="0" smtClean="0">
                <a:solidFill>
                  <a:srgbClr val="778A18"/>
                </a:solidFill>
                <a:latin typeface="Century Gothic" pitchFamily="34" charset="0"/>
              </a:rPr>
              <a:t> de </a:t>
            </a:r>
            <a:r>
              <a:rPr lang="es-ES" sz="4000" dirty="0" err="1" smtClean="0">
                <a:solidFill>
                  <a:srgbClr val="778A18"/>
                </a:solidFill>
                <a:latin typeface="Century Gothic" pitchFamily="34" charset="0"/>
              </a:rPr>
              <a:t>desenvolupament</a:t>
            </a:r>
            <a:endParaRPr lang="es-ES" sz="4000" dirty="0">
              <a:solidFill>
                <a:srgbClr val="778A18"/>
              </a:solidFill>
              <a:latin typeface="Century Gothic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a-ES" dirty="0" smtClean="0">
                <a:latin typeface="Century Gothic" pitchFamily="34" charset="0"/>
              </a:rPr>
              <a:t>Pàgina presencial</a:t>
            </a:r>
            <a:endParaRPr lang="ca-ES" b="1" dirty="0" smtClean="0">
              <a:latin typeface="Century Gothic" pitchFamily="34" charset="0"/>
            </a:endParaRPr>
          </a:p>
          <a:p>
            <a:r>
              <a:rPr lang="ca-ES" sz="2000" dirty="0" smtClean="0">
                <a:latin typeface="Century Gothic" pitchFamily="34" charset="0"/>
              </a:rPr>
              <a:t>Gestionar el formulari de cerca de productes amb un formulari senzill i agradable visualment com el </a:t>
            </a:r>
            <a:r>
              <a:rPr lang="ca-ES" sz="2000" dirty="0" err="1" smtClean="0">
                <a:latin typeface="Century Gothic" pitchFamily="34" charset="0"/>
              </a:rPr>
              <a:t>jslider</a:t>
            </a:r>
            <a:endParaRPr lang="ca-ES" sz="2000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ca-ES" dirty="0" smtClean="0">
              <a:latin typeface="Century Gothic" pitchFamily="34" charset="0"/>
            </a:endParaRPr>
          </a:p>
          <a:p>
            <a:endParaRPr lang="es-ES" dirty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212977"/>
            <a:ext cx="8136904" cy="35283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&lt;form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"pure-form"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id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"info"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accept-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charset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"UTF-8"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action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"info.php"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method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"post“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"layout-slider"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style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"width: 100%"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es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--&gt;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Indica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el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rango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de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presupuesto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fr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--&gt;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Indique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budget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souhaité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&lt;!--:en--&gt;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Choose your budget range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</a:t>
            </a:r>
            <a:r>
              <a:rPr lang="en-U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/&gt;&lt;</a:t>
            </a:r>
            <a:r>
              <a:rPr lang="en-U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/&gt;&lt;</a:t>
            </a:r>
            <a:r>
              <a:rPr lang="en-U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/&gt;&lt;span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style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"display: inline-block; width: 400px; padding: 0 5px;"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&gt;&lt;input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id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"Slider1"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"slider"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"price"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"30000.5;100000"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/&gt;&lt;/span&gt;</a:t>
            </a:r>
            <a:endParaRPr lang="en-US" sz="900" b="1" dirty="0">
              <a:solidFill>
                <a:srgbClr val="000000"/>
              </a:solidFill>
              <a:latin typeface="Courier New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&lt;/div&gt;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&lt;script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"text/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javascript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charset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"utf-8"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jQuery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"#Slider1"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slider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({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from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to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500000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step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500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smooth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true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round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dimension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"&amp;</a:t>
            </a:r>
            <a:r>
              <a:rPr lang="en-U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nbsp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;€"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skin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"classic"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});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&lt;/script&gt;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&lt;div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class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"layout-slider"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style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"width: 70%"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es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--&gt;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Indica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la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superficie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de la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propiedad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que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deseas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</a:t>
            </a:r>
            <a:r>
              <a:rPr lang="en-US" sz="900" dirty="0" err="1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fr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--&gt;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Indique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le surface </a:t>
            </a:r>
            <a:r>
              <a:rPr lang="en-US" sz="900" b="1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souhaitée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&lt;!--:en--&gt;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Choose the area of </a:t>
            </a:r>
            <a:r>
              <a:rPr lang="en-US" sz="900" b="1" dirty="0" smtClean="0">
                <a:solidFill>
                  <a:srgbClr val="000000"/>
                </a:solidFill>
                <a:latin typeface="Cambria Math"/>
                <a:ea typeface="Times New Roman"/>
                <a:cs typeface="Cambria Math"/>
              </a:rPr>
              <a:t>​​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the property that you want:</a:t>
            </a:r>
            <a:r>
              <a:rPr lang="en-US" sz="900" dirty="0" smtClean="0">
                <a:solidFill>
                  <a:srgbClr val="008000"/>
                </a:solidFill>
                <a:latin typeface="Courier New"/>
                <a:ea typeface="Times New Roman"/>
                <a:cs typeface="Times New Roman"/>
              </a:rPr>
              <a:t>&lt;!--:--&gt;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</a:t>
            </a:r>
            <a:r>
              <a:rPr lang="en-U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/&gt;&lt;</a:t>
            </a:r>
            <a:r>
              <a:rPr lang="en-US" sz="900" dirty="0" err="1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br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</a:t>
            </a:r>
            <a:endParaRPr lang="es-ES" sz="800" dirty="0" smtClean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&lt;input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id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"Slider3"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"slider"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name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"area"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value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"25;75"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/&gt;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&lt;/div&gt;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&lt;script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type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"text/</a:t>
            </a:r>
            <a:r>
              <a:rPr lang="en-US" sz="900" b="1" dirty="0" err="1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javascript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err="1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charset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=</a:t>
            </a:r>
            <a:r>
              <a:rPr lang="en-US" sz="900" b="1" dirty="0" smtClean="0">
                <a:solidFill>
                  <a:srgbClr val="8000FF"/>
                </a:solidFill>
                <a:latin typeface="Courier New"/>
                <a:ea typeface="Times New Roman"/>
                <a:cs typeface="Times New Roman"/>
              </a:rPr>
              <a:t>"utf-8"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&gt;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  </a:t>
            </a:r>
            <a:r>
              <a:rPr lang="en-US" sz="900" dirty="0" err="1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jQuery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"#Slider3"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).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slider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({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from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to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100000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heterogeneity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'50/100'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'75/250'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],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scale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[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50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'100'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250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500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10000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50000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'|'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100000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],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limits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i="1" dirty="0" smtClean="0">
                <a:solidFill>
                  <a:srgbClr val="000080"/>
                </a:solidFill>
                <a:latin typeface="Courier New"/>
                <a:ea typeface="Times New Roman"/>
                <a:cs typeface="Times New Roman"/>
              </a:rPr>
              <a:t>false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step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1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dimension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'&amp;</a:t>
            </a:r>
            <a:r>
              <a:rPr lang="en-U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nbsp;m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&lt;small&gt;2&lt;/small&gt;'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,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skin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: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err="1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round_plastic</a:t>
            </a:r>
            <a:r>
              <a:rPr lang="en-US" sz="900" dirty="0" smtClean="0">
                <a:solidFill>
                  <a:srgbClr val="808080"/>
                </a:solidFill>
                <a:latin typeface="Courier New"/>
                <a:ea typeface="Times New Roman"/>
                <a:cs typeface="Times New Roman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</a:t>
            </a:r>
            <a:r>
              <a:rPr lang="en-US" sz="900" b="1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});</a:t>
            </a:r>
            <a:r>
              <a:rPr lang="en-US" sz="900" dirty="0" smtClean="0">
                <a:solidFill>
                  <a:srgbClr val="000000"/>
                </a:solidFill>
                <a:latin typeface="Courier New"/>
                <a:ea typeface="Times New Roman"/>
                <a:cs typeface="Times New Roman"/>
              </a:rPr>
              <a:t>   </a:t>
            </a:r>
            <a:r>
              <a:rPr lang="en-US" sz="900" dirty="0" smtClean="0">
                <a:solidFill>
                  <a:srgbClr val="0000FF"/>
                </a:solidFill>
                <a:latin typeface="Courier New"/>
                <a:ea typeface="Times New Roman"/>
                <a:cs typeface="Times New Roman"/>
              </a:rPr>
              <a:t>&lt;/script&gt;</a:t>
            </a:r>
            <a:endParaRPr lang="es-ES" sz="800" dirty="0">
              <a:solidFill>
                <a:srgbClr val="00000A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1706</Words>
  <Application>Microsoft Office PowerPoint</Application>
  <PresentationFormat>Presentación en pantalla (4:3)</PresentationFormat>
  <Paragraphs>228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Anàlisi i desenvolupament d’un lloc web presencial amb BD low cost adaptada a les necessitats de les petites empreses   Presentació del Projecte Final de Grau Grau Multimèdia Enginyeria web Autor: Joan Agustí Vilar Fibla   Consultor: Ignasi Lorente Puchades Professor: Carlos Casado Martinez</vt:lpstr>
      <vt:lpstr>Introducció</vt:lpstr>
      <vt:lpstr>Introducció</vt:lpstr>
      <vt:lpstr>Arquitectura de l’aplicació</vt:lpstr>
      <vt:lpstr>Plataforma de desenvolupament</vt:lpstr>
      <vt:lpstr>Plataforma de desenvolupament</vt:lpstr>
      <vt:lpstr>Codi extern utilitzat en el procés de desenvolupament</vt:lpstr>
      <vt:lpstr>Codi extern utilitzat en el procés de desenvolupament</vt:lpstr>
      <vt:lpstr>Extractes de codi utilitzat en el procés de desenvolupament</vt:lpstr>
      <vt:lpstr>Extractes de codi utilitzat en el procés de desenvolupament</vt:lpstr>
      <vt:lpstr>Extractes de codi utilitzat en el procés de desenvolupament</vt:lpstr>
      <vt:lpstr>Extractes de codi utilitzat en el procés de desenvolupament</vt:lpstr>
      <vt:lpstr>Extractes de codi utilitzat en el procés de desenvolupament</vt:lpstr>
      <vt:lpstr>Demostració de l’aplicació</vt:lpstr>
      <vt:lpstr>Factura final i apreciació del pressupost</vt:lpstr>
      <vt:lpstr>Conclusions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Anàlisi i desenvolupament d’un lloc web presencial amb BD low cost adaptada a les necessitats de les petites empreses   Presentació del Projecte Final de Grau Grau Multimèdia Enginyeria web Autor: Joan Agustí Vilar Fibla   Consultor: Ignasi Lorente Puchades Professor: Carlos Casado Martinez</dc:title>
  <dc:creator>House Party</dc:creator>
  <cp:lastModifiedBy>House Party</cp:lastModifiedBy>
  <cp:revision>38</cp:revision>
  <dcterms:created xsi:type="dcterms:W3CDTF">2016-06-23T14:39:53Z</dcterms:created>
  <dcterms:modified xsi:type="dcterms:W3CDTF">2016-06-23T23:28:16Z</dcterms:modified>
</cp:coreProperties>
</file>