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ov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4" r:id="rId9"/>
    <p:sldId id="262" r:id="rId10"/>
    <p:sldId id="265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6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22/6/16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22/6/16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‹Nr.›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MengTo/Spr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00331" y="3296509"/>
            <a:ext cx="7772400" cy="1762980"/>
          </a:xfrm>
        </p:spPr>
        <p:txBody>
          <a:bodyPr/>
          <a:lstStyle/>
          <a:p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6000" dirty="0"/>
              <a:t/>
            </a:r>
            <a:br>
              <a:rPr lang="es-ES_tradnl" sz="6000" dirty="0"/>
            </a:br>
            <a:r>
              <a:rPr lang="es-ES_tradnl" dirty="0" err="1" smtClean="0">
                <a:latin typeface="Avenir Next Demi Bold"/>
                <a:cs typeface="Avenir Next Demi Bold"/>
              </a:rPr>
              <a:t>iDashBoardApp</a:t>
            </a:r>
            <a:r>
              <a:rPr lang="es-ES_tradnl" sz="6000" dirty="0" smtClean="0"/>
              <a:t/>
            </a:r>
            <a:br>
              <a:rPr lang="es-ES_tradnl" sz="6000" dirty="0" smtClean="0"/>
            </a:br>
            <a:r>
              <a:rPr lang="es-ES_tradnl" sz="2800" dirty="0" smtClean="0"/>
              <a:t>Cuadro de Mando Operacional</a:t>
            </a:r>
            <a:r>
              <a:rPr lang="es-ES" sz="6000" dirty="0"/>
              <a:t/>
            </a:r>
            <a:br>
              <a:rPr lang="es-ES" sz="6000" dirty="0"/>
            </a:br>
            <a:endParaRPr lang="es-ES" sz="6000" dirty="0"/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887087" y="5362447"/>
            <a:ext cx="6153582" cy="1165201"/>
          </a:xfrm>
        </p:spPr>
        <p:txBody>
          <a:bodyPr>
            <a:normAutofit fontScale="70000" lnSpcReduction="20000"/>
          </a:bodyPr>
          <a:lstStyle/>
          <a:p>
            <a:endParaRPr lang="es-ES_tradnl" dirty="0"/>
          </a:p>
          <a:p>
            <a:pPr algn="l"/>
            <a:r>
              <a:rPr lang="es-ES_tradnl" dirty="0" smtClean="0">
                <a:latin typeface="Avenir Next Demi Bold"/>
                <a:cs typeface="Avenir Next Demi Bold"/>
              </a:rPr>
              <a:t>Ángel </a:t>
            </a:r>
            <a:r>
              <a:rPr lang="es-ES_tradnl" dirty="0">
                <a:latin typeface="Avenir Next Demi Bold"/>
                <a:cs typeface="Avenir Next Demi Bold"/>
              </a:rPr>
              <a:t>Luis </a:t>
            </a:r>
            <a:r>
              <a:rPr lang="es-ES_tradnl" dirty="0" smtClean="0">
                <a:latin typeface="Avenir Next Demi Bold"/>
                <a:cs typeface="Avenir Next Demi Bold"/>
              </a:rPr>
              <a:t>Peñalosa </a:t>
            </a:r>
            <a:r>
              <a:rPr lang="es-ES_tradnl" dirty="0">
                <a:latin typeface="Avenir Next Demi Bold"/>
                <a:cs typeface="Avenir Next Demi Bold"/>
              </a:rPr>
              <a:t>Roiz </a:t>
            </a:r>
          </a:p>
          <a:p>
            <a:pPr algn="l"/>
            <a:r>
              <a:rPr lang="es-ES_tradnl" dirty="0" smtClean="0">
                <a:latin typeface="Avenir Next Demi Bold"/>
                <a:cs typeface="Avenir Next Demi Bold"/>
              </a:rPr>
              <a:t>Aplicaciones </a:t>
            </a:r>
            <a:r>
              <a:rPr lang="es-ES_tradnl" dirty="0">
                <a:latin typeface="Avenir Next Demi Bold"/>
                <a:cs typeface="Avenir Next Demi Bold"/>
              </a:rPr>
              <a:t>multimedia de nueva </a:t>
            </a:r>
            <a:r>
              <a:rPr lang="es-ES_tradnl" dirty="0" smtClean="0">
                <a:latin typeface="Avenir Next Demi Bold"/>
                <a:cs typeface="Avenir Next Demi Bold"/>
              </a:rPr>
              <a:t>generación </a:t>
            </a:r>
          </a:p>
          <a:p>
            <a:pPr algn="l"/>
            <a:r>
              <a:rPr lang="es-ES_tradnl" dirty="0" smtClean="0">
                <a:latin typeface="Avenir Next Demi Bold"/>
                <a:cs typeface="Avenir Next Demi Bold"/>
              </a:rPr>
              <a:t>ITT - Telemática</a:t>
            </a:r>
            <a:endParaRPr lang="es-ES_tradnl" dirty="0">
              <a:latin typeface="Avenir Next Demi Bold"/>
              <a:cs typeface="Avenir Next Demi Bold"/>
            </a:endParaRPr>
          </a:p>
          <a:p>
            <a:endParaRPr lang="es-ES_tradnl" dirty="0"/>
          </a:p>
          <a:p>
            <a:endParaRPr lang="es-ES" dirty="0"/>
          </a:p>
        </p:txBody>
      </p:sp>
      <p:pic>
        <p:nvPicPr>
          <p:cNvPr id="4" name="Imagen 3" descr="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378" y="5332566"/>
            <a:ext cx="1332844" cy="1332844"/>
          </a:xfrm>
          <a:prstGeom prst="rect">
            <a:avLst/>
          </a:prstGeom>
        </p:spPr>
      </p:pic>
      <p:pic>
        <p:nvPicPr>
          <p:cNvPr id="6" name="Imagen 5" descr="marca_UOC_blau_pap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3" y="127341"/>
            <a:ext cx="2089734" cy="15206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59014" y="3296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5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225861"/>
            <a:ext cx="3674035" cy="3907118"/>
          </a:xfrm>
        </p:spPr>
        <p:txBody>
          <a:bodyPr/>
          <a:lstStyle/>
          <a:p>
            <a:r>
              <a:rPr lang="es-ES" dirty="0" smtClean="0"/>
              <a:t>Screencas</a:t>
            </a:r>
            <a:r>
              <a:rPr lang="es-ES" dirty="0" smtClean="0"/>
              <a:t>t de </a:t>
            </a:r>
            <a:r>
              <a:rPr lang="es-ES" dirty="0" smtClean="0"/>
              <a:t>Navegabilidad</a:t>
            </a:r>
          </a:p>
          <a:p>
            <a:pPr marL="0" indent="0">
              <a:buNone/>
            </a:pPr>
            <a:r>
              <a:rPr lang="es-ES_tradnl" sz="1600" dirty="0"/>
              <a:t>	</a:t>
            </a:r>
            <a:endParaRPr lang="es-ES_tradnl" sz="1600" dirty="0" smtClean="0"/>
          </a:p>
          <a:p>
            <a:pPr marL="0" indent="0">
              <a:buNone/>
            </a:pPr>
            <a:r>
              <a:rPr lang="es-ES_tradnl" sz="1600" dirty="0" smtClean="0"/>
              <a:t>     [Visualizaci</a:t>
            </a:r>
            <a:r>
              <a:rPr lang="es-ES_tradnl" sz="1600" dirty="0" smtClean="0"/>
              <a:t>ón de Video]</a:t>
            </a:r>
            <a:endParaRPr lang="es-ES_tradnl" sz="1600" dirty="0"/>
          </a:p>
          <a:p>
            <a:pPr marL="0" indent="0">
              <a:buNone/>
            </a:pPr>
            <a:endParaRPr lang="es-ES_tradnl" sz="1600" dirty="0" smtClean="0"/>
          </a:p>
          <a:p>
            <a:pPr marL="0" indent="0">
              <a:buNone/>
            </a:pPr>
            <a:endParaRPr lang="es-ES_tradnl" sz="16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4" name="screencast (convert-video-online.com).mov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47882" y="469427"/>
            <a:ext cx="3550770" cy="60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8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Principales objetos </a:t>
            </a:r>
            <a:r>
              <a:rPr lang="es-ES_tradnl" dirty="0"/>
              <a:t>que controlan y configuran los </a:t>
            </a:r>
            <a:r>
              <a:rPr lang="es-ES_tradnl" dirty="0" smtClean="0"/>
              <a:t>rasgos </a:t>
            </a:r>
            <a:r>
              <a:rPr lang="es-ES_tradnl" dirty="0"/>
              <a:t>de la </a:t>
            </a:r>
            <a:r>
              <a:rPr lang="es-ES_tradnl" dirty="0" smtClean="0"/>
              <a:t>aplicación.</a:t>
            </a:r>
          </a:p>
          <a:p>
            <a:pPr marL="0" indent="0">
              <a:buNone/>
            </a:pPr>
            <a:endParaRPr lang="es-ES_tradnl" sz="1600" dirty="0" smtClean="0"/>
          </a:p>
          <a:p>
            <a:pPr>
              <a:buFont typeface="Courier New"/>
              <a:buChar char="o"/>
            </a:pPr>
            <a:r>
              <a:rPr lang="es-ES" sz="1600" dirty="0">
                <a:solidFill>
                  <a:srgbClr val="7F7F7F"/>
                </a:solidFill>
              </a:rPr>
              <a:t>AppDelegate.swift</a:t>
            </a:r>
            <a:r>
              <a:rPr lang="es-ES_tradnl" sz="1600" dirty="0">
                <a:solidFill>
                  <a:srgbClr val="7F7F7F"/>
                </a:solidFill>
              </a:rPr>
              <a:t> </a:t>
            </a:r>
          </a:p>
          <a:p>
            <a:pPr>
              <a:buFont typeface="Courier New"/>
              <a:buChar char="o"/>
            </a:pPr>
            <a:endParaRPr lang="es-ES_tradnl" sz="1200" dirty="0">
              <a:solidFill>
                <a:srgbClr val="7F7F7F"/>
              </a:solidFill>
            </a:endParaRPr>
          </a:p>
          <a:p>
            <a:pPr marL="457200" lvl="1" indent="0">
              <a:buNone/>
            </a:pP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Se especifica determinadas características y acciones que queremos estén presentes en el conjunto de la App. </a:t>
            </a:r>
          </a:p>
          <a:p>
            <a:pPr marL="457200" lvl="1" indent="0">
              <a:buNone/>
            </a:pP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1" indent="-342900">
              <a:buFont typeface="Courier New"/>
              <a:buChar char="o"/>
            </a:pPr>
            <a:r>
              <a:rPr lang="es-ES" dirty="0"/>
              <a:t>Visual Controllers (VC)</a:t>
            </a:r>
            <a:r>
              <a:rPr lang="es-ES_tradnl" dirty="0"/>
              <a:t> </a:t>
            </a:r>
            <a:r>
              <a:rPr lang="es-ES_tradnl" dirty="0">
                <a:solidFill>
                  <a:srgbClr val="7F7F7F"/>
                </a:solidFill>
              </a:rPr>
              <a:t> </a:t>
            </a:r>
          </a:p>
          <a:p>
            <a:pPr marL="342900" lvl="1" indent="-342900">
              <a:buFont typeface="Courier New"/>
              <a:buChar char="o"/>
            </a:pPr>
            <a:endParaRPr lang="es-ES_tradnl" sz="1200" dirty="0">
              <a:solidFill>
                <a:srgbClr val="7F7F7F"/>
              </a:solidFill>
            </a:endParaRPr>
          </a:p>
          <a:p>
            <a:pPr marL="457200" lvl="1" indent="0">
              <a:buNone/>
            </a:pP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Determinan el comportamiento de las clases que se configuran en la parte visual. Cada componente tiene su parte visual relacionada con su parte de código.</a:t>
            </a: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s-ES" sz="1200" dirty="0"/>
          </a:p>
          <a:p>
            <a:pPr marL="457200" lvl="1" indent="0">
              <a:buNone/>
            </a:pPr>
            <a:r>
              <a:rPr lang="es-ES" sz="1200" dirty="0"/>
              <a:t>MenuScreenViewController</a:t>
            </a:r>
            <a:r>
              <a:rPr lang="es-ES_tradnl" sz="1200" dirty="0"/>
              <a:t> 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 Es la pantalla del menú principal y cada elemento está definido dentro del correspondiente Storyboard.</a:t>
            </a:r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2251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342900" indent="-342900" algn="l">
              <a:buFont typeface="Wingdings" charset="2"/>
              <a:buChar char="²"/>
            </a:pPr>
            <a:r>
              <a:rPr lang="es-ES_tradnl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Implementación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92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32118"/>
            <a:ext cx="8229600" cy="5394046"/>
          </a:xfrm>
        </p:spPr>
        <p:txBody>
          <a:bodyPr>
            <a:normAutofit/>
          </a:bodyPr>
          <a:lstStyle/>
          <a:p>
            <a:pPr marL="285750" lvl="1"/>
            <a:r>
              <a:rPr lang="es-ES" dirty="0" smtClean="0"/>
              <a:t>Menu</a:t>
            </a:r>
            <a:r>
              <a:rPr lang="es-ES_tradnl" dirty="0" smtClean="0"/>
              <a:t>  (</a:t>
            </a:r>
            <a:r>
              <a:rPr lang="es-ES" dirty="0" smtClean="0"/>
              <a:t>MenuTableViewCell.swift)</a:t>
            </a:r>
          </a:p>
          <a:p>
            <a:pPr marL="342900" lvl="1" indent="-342900">
              <a:buFont typeface="Courier New"/>
              <a:buChar char="o"/>
            </a:pPr>
            <a:endParaRPr lang="es-ES_tradnl" sz="1200" dirty="0" smtClean="0"/>
          </a:p>
          <a:p>
            <a:pPr marL="457200" lvl="1" indent="0">
              <a:buNone/>
            </a:pP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Se utiliza para crear tablas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con un aspecto personalizado, que difiere del establecido por defecto en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iOS.</a:t>
            </a:r>
          </a:p>
          <a:p>
            <a:pPr marL="457200" lvl="1" indent="0">
              <a:buNone/>
            </a:pP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lvl="1"/>
            <a:r>
              <a:rPr lang="es-ES" dirty="0"/>
              <a:t>Situación (ViewController y PageViewController)</a:t>
            </a:r>
            <a:r>
              <a:rPr lang="es-ES_tradnl" dirty="0"/>
              <a:t> </a:t>
            </a:r>
            <a:endParaRPr lang="es-ES_tradnl" dirty="0" smtClean="0"/>
          </a:p>
          <a:p>
            <a:pPr marL="285750" lvl="1"/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Controla las vistas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interacción entre las paginaciones de las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vistas diaria, mensual y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anual.</a:t>
            </a:r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1"/>
            <a:r>
              <a:rPr lang="es-ES" dirty="0"/>
              <a:t>Parsing con NSXMLPARSE </a:t>
            </a:r>
          </a:p>
          <a:p>
            <a:pPr marL="457200" lvl="1" indent="0">
              <a:buNone/>
            </a:pP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Permite la lectura del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documento XML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, la clase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encargada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es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NSXMLParser de Swift. </a:t>
            </a: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Se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encarga de recorrer todos los elementos del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fichero.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Para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el almacenamiento de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datos se ha elaborado un algoritmo de control de los elementos </a:t>
            </a:r>
            <a:r>
              <a:rPr lang="es-ES_tradnl" sz="1200" dirty="0" err="1" smtClean="0">
                <a:solidFill>
                  <a:schemeClr val="bg1">
                    <a:lumMod val="65000"/>
                  </a:schemeClr>
                </a:solidFill>
              </a:rPr>
              <a:t>parseados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, estos serán cargados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sobre </a:t>
            </a:r>
            <a:r>
              <a:rPr lang="es-ES_tradnl" sz="1200" dirty="0" err="1">
                <a:solidFill>
                  <a:schemeClr val="bg1">
                    <a:lumMod val="65000"/>
                  </a:schemeClr>
                </a:solidFill>
              </a:rPr>
              <a:t>structs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 previamente definidos.</a:t>
            </a:r>
          </a:p>
          <a:p>
            <a:pPr marL="457200" lvl="1" indent="0">
              <a:buNone/>
            </a:pP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50" lvl="1"/>
            <a:r>
              <a:rPr lang="es-ES" dirty="0"/>
              <a:t>Refresco de Vistas</a:t>
            </a:r>
            <a:r>
              <a:rPr lang="es-ES_tradnl" dirty="0"/>
              <a:t> </a:t>
            </a:r>
            <a:endParaRPr lang="es-ES_tradnl" dirty="0" smtClean="0"/>
          </a:p>
          <a:p>
            <a:pPr marL="285750" lvl="1"/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El método viewDidLoad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se ejecuta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al cargarse una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vista, aqu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í se define el código necesario para refrescar los datos de una tabla realizando el gesto de deslizamiento hacía abajo, conocido como “pullToRefresh”.</a:t>
            </a: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8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32118"/>
            <a:ext cx="8229600" cy="5394045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es-ES" sz="1600" dirty="0"/>
              <a:t>Compartido (</a:t>
            </a:r>
            <a:r>
              <a:rPr lang="es-ES" sz="1600" dirty="0" err="1"/>
              <a:t>Shared</a:t>
            </a:r>
            <a:r>
              <a:rPr lang="es-ES" sz="1600" dirty="0" smtClean="0"/>
              <a:t>)</a:t>
            </a:r>
            <a:endParaRPr lang="es-ES_tradnl" sz="1600" dirty="0"/>
          </a:p>
          <a:p>
            <a:pPr>
              <a:buFont typeface="Courier New"/>
              <a:buChar char="o"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Las clases, Agencia, Campaña, Objetivo y UIColorExtension, son utilizadas a lo largo de la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App.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Son clases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compartidas que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definen las propiedades que tendrán los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objetos.</a:t>
            </a:r>
          </a:p>
          <a:p>
            <a:pPr marL="457200" lvl="1" indent="0">
              <a:buNone/>
            </a:pPr>
            <a:endParaRPr lang="es-ES" sz="1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Courier New"/>
              <a:buChar char="o"/>
            </a:pPr>
            <a:r>
              <a:rPr lang="es-ES" sz="1600" dirty="0" smtClean="0"/>
              <a:t>Storyboards</a:t>
            </a:r>
          </a:p>
          <a:p>
            <a:pPr marL="0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Se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define la interfaz visual de la aplicación, la parte correspondiente a la Vista dentro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del patrón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MVC utilizado a la hora de 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desarrollar una App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para iOS. </a:t>
            </a: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A través de </a:t>
            </a:r>
            <a:r>
              <a:rPr lang="es-ES" sz="1200" dirty="0" err="1">
                <a:solidFill>
                  <a:schemeClr val="bg1">
                    <a:lumMod val="65000"/>
                  </a:schemeClr>
                </a:solidFill>
              </a:rPr>
              <a:t>AutoLayout</a:t>
            </a:r>
            <a:r>
              <a:rPr lang="es-E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 nos facilita la adaptación de las interfaces a los diferentes tamaños de 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pantalla</a:t>
            </a:r>
            <a:r>
              <a:rPr lang="es-ES_tradnl" sz="1200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es-ES_tradnl" sz="12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Courier New"/>
              <a:buChar char="o"/>
            </a:pPr>
            <a:r>
              <a:rPr lang="es-ES" sz="1600" dirty="0" smtClean="0"/>
              <a:t>Assets</a:t>
            </a:r>
            <a:endParaRPr lang="es-ES" sz="1600" dirty="0"/>
          </a:p>
          <a:p>
            <a:pPr marL="0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Incluye todos los iconos, logotipos e imágenes que se vayan a incluir en el proyecto. Este cat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á</a:t>
            </a:r>
            <a:r>
              <a:rPr lang="es-ES_tradnl" sz="1200" dirty="0" smtClean="0">
                <a:solidFill>
                  <a:schemeClr val="bg1">
                    <a:lumMod val="65000"/>
                  </a:schemeClr>
                </a:solidFill>
              </a:rPr>
              <a:t>logo debe cubrir las diferentes resoluciones necesarias para el conjunto de dispositivos iOS, @1x, @2x, @3x.</a:t>
            </a:r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agen 4" descr="Core:Users:starkys:Desktop:Captura de pantalla 2016-05-20 a las 18.35.28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2" t="6381" r="28569" b="68965"/>
          <a:stretch/>
        </p:blipFill>
        <p:spPr bwMode="auto">
          <a:xfrm>
            <a:off x="3272118" y="4840942"/>
            <a:ext cx="1815353" cy="11430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8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3635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24648"/>
            <a:ext cx="8229600" cy="5401516"/>
          </a:xfrm>
        </p:spPr>
        <p:txBody>
          <a:bodyPr/>
          <a:lstStyle/>
          <a:p>
            <a:pPr marL="342900" lvl="1" indent="-342900">
              <a:buFont typeface="Courier New"/>
              <a:buChar char="o"/>
            </a:pPr>
            <a:r>
              <a:rPr lang="es-ES" dirty="0" smtClean="0"/>
              <a:t>Info.plist</a:t>
            </a:r>
            <a:endParaRPr lang="es-ES_tradnl" dirty="0"/>
          </a:p>
          <a:p>
            <a:pPr marL="0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 smtClean="0"/>
              <a:t>En este fichero se configura </a:t>
            </a:r>
            <a:r>
              <a:rPr lang="es-ES_tradnl" sz="1200" dirty="0"/>
              <a:t>partes importantes de la </a:t>
            </a:r>
            <a:r>
              <a:rPr lang="es-ES_tradnl" sz="1200" dirty="0" smtClean="0"/>
              <a:t>App, </a:t>
            </a:r>
            <a:r>
              <a:rPr lang="es-ES_tradnl" sz="1200" dirty="0"/>
              <a:t>como orientaciones soportadas, nombre del paquete de la </a:t>
            </a:r>
            <a:r>
              <a:rPr lang="es-ES_tradnl" sz="1200" dirty="0" smtClean="0"/>
              <a:t>App, </a:t>
            </a:r>
            <a:r>
              <a:rPr lang="es-ES_tradnl" sz="1200" dirty="0"/>
              <a:t>estilo de la barra de estado…etc.</a:t>
            </a:r>
            <a:r>
              <a:rPr lang="es-ES_tradnl" sz="1200" dirty="0"/>
              <a:t> </a:t>
            </a:r>
            <a:endParaRPr lang="es-ES_tradnl" sz="1200" dirty="0" smtClean="0"/>
          </a:p>
          <a:p>
            <a:pPr marL="457200" lvl="1" indent="0">
              <a:buNone/>
            </a:pPr>
            <a:endParaRPr lang="es-ES_tradnl" sz="12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1" indent="-342900">
              <a:buFont typeface="Courier New"/>
              <a:buChar char="o"/>
            </a:pPr>
            <a:r>
              <a:rPr lang="es-ES" dirty="0" smtClean="0"/>
              <a:t>Gradientes</a:t>
            </a:r>
            <a:endParaRPr lang="es-ES_tradnl" dirty="0"/>
          </a:p>
          <a:p>
            <a:pPr marL="0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/>
              <a:t>Los colores con estilo degradado no están incluidos por defecto dentro del SDK de iOS, por lo que hay que crearlos insertando una subcapa de tipo </a:t>
            </a:r>
            <a:r>
              <a:rPr lang="es-ES_tradnl" sz="1200" dirty="0" smtClean="0"/>
              <a:t>“</a:t>
            </a:r>
            <a:r>
              <a:rPr lang="es-ES_tradnl" sz="1200" dirty="0" err="1" smtClean="0"/>
              <a:t>CAGradientLayer</a:t>
            </a:r>
            <a:r>
              <a:rPr lang="es-ES_tradnl" sz="1200" dirty="0" smtClean="0"/>
              <a:t> “.</a:t>
            </a:r>
          </a:p>
          <a:p>
            <a:pPr marL="457200" lvl="1" indent="0">
              <a:buNone/>
            </a:pPr>
            <a:endParaRPr lang="es-ES_tradnl" sz="1200" dirty="0"/>
          </a:p>
          <a:p>
            <a:pPr marL="342900" lvl="1" indent="-342900">
              <a:buFont typeface="Courier New"/>
              <a:buChar char="o"/>
            </a:pPr>
            <a:r>
              <a:rPr lang="es-ES" dirty="0" smtClean="0"/>
              <a:t>Pods</a:t>
            </a:r>
            <a:endParaRPr lang="es-ES_tradnl" dirty="0"/>
          </a:p>
          <a:p>
            <a:pPr marL="0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 smtClean="0"/>
              <a:t>Librerías de terceros que permitir</a:t>
            </a:r>
            <a:r>
              <a:rPr lang="es-ES_tradnl" sz="1200" dirty="0" smtClean="0"/>
              <a:t>á dotar de animaciones a la App,  el más popular instalador de paquetes se llama </a:t>
            </a:r>
            <a:r>
              <a:rPr lang="es-ES_tradnl" sz="1200" dirty="0" err="1" smtClean="0"/>
              <a:t>Cocoapods</a:t>
            </a:r>
            <a:r>
              <a:rPr lang="es-ES_tradnl" sz="1200" dirty="0" smtClean="0"/>
              <a:t>.</a:t>
            </a:r>
          </a:p>
          <a:p>
            <a:pPr marL="457200" lvl="1" indent="0">
              <a:buNone/>
            </a:pPr>
            <a:endParaRPr lang="es-ES_tradnl" sz="1200" dirty="0"/>
          </a:p>
          <a:p>
            <a:pPr marL="457200" lvl="1" indent="0">
              <a:buNone/>
            </a:pPr>
            <a:r>
              <a:rPr lang="es-ES_tradnl" sz="1200" dirty="0"/>
              <a:t>L</a:t>
            </a:r>
            <a:r>
              <a:rPr lang="es-ES_tradnl" sz="1200" dirty="0" smtClean="0"/>
              <a:t>as </a:t>
            </a:r>
            <a:r>
              <a:rPr lang="es-ES_tradnl" sz="1200" dirty="0"/>
              <a:t>animaciones </a:t>
            </a:r>
            <a:r>
              <a:rPr lang="es-ES_tradnl" sz="1200" dirty="0" smtClean="0"/>
              <a:t>que se han utilizado son de </a:t>
            </a:r>
            <a:r>
              <a:rPr lang="es-ES_tradnl" sz="1200" dirty="0"/>
              <a:t>“Spring” (</a:t>
            </a:r>
            <a:r>
              <a:rPr lang="es-ES_tradnl" sz="1200" u="sng" dirty="0">
                <a:hlinkClick r:id="rId2"/>
              </a:rPr>
              <a:t>https://github.com/MengTo/Spring</a:t>
            </a:r>
            <a:r>
              <a:rPr lang="es-ES_tradnl" sz="1200" dirty="0"/>
              <a:t>) y en la propia web ya nos indica el texto a introducir dentro del </a:t>
            </a:r>
            <a:r>
              <a:rPr lang="es-ES_tradnl" sz="1200" dirty="0" err="1" smtClean="0"/>
              <a:t>Podfile</a:t>
            </a:r>
            <a:r>
              <a:rPr lang="es-ES_tradnl" sz="1200" dirty="0" smtClean="0"/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0411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Test y Mejoras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aplicaci</a:t>
            </a:r>
            <a:r>
              <a:rPr lang="es-ES" dirty="0" smtClean="0"/>
              <a:t>ón ha sido sometida a test reales</a:t>
            </a:r>
            <a:r>
              <a:rPr lang="es-ES" dirty="0"/>
              <a:t> </a:t>
            </a:r>
            <a:r>
              <a:rPr lang="es-ES" dirty="0" smtClean="0"/>
              <a:t>en dispositivos físicos de algun@s compañeros.</a:t>
            </a:r>
          </a:p>
          <a:p>
            <a:endParaRPr lang="es-ES" sz="1600" dirty="0" smtClean="0"/>
          </a:p>
          <a:p>
            <a:r>
              <a:rPr lang="es-ES" dirty="0" smtClean="0"/>
              <a:t>El resultado ha sido bastante satisfactorio pero se han identificado diferentes mejoras para un futuro.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Panel de configuración.</a:t>
            </a:r>
          </a:p>
          <a:p>
            <a:pPr lvl="1"/>
            <a:r>
              <a:rPr lang="es-ES" dirty="0" smtClean="0"/>
              <a:t>Parametrización de campos.</a:t>
            </a:r>
          </a:p>
          <a:p>
            <a:pPr lvl="1"/>
            <a:r>
              <a:rPr lang="es-ES" dirty="0" smtClean="0"/>
              <a:t>Login de usuario</a:t>
            </a:r>
          </a:p>
          <a:p>
            <a:pPr lvl="1"/>
            <a:r>
              <a:rPr lang="es-ES" dirty="0" smtClean="0"/>
              <a:t>Envío por correo electrónico de la información, así comunicar e interactuar con las tomas de decisiones sobre el negocio.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 smtClean="0"/>
          </a:p>
          <a:p>
            <a:pPr lvl="2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7927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L</a:t>
            </a:r>
            <a:r>
              <a:rPr lang="es-ES_tradnl" dirty="0" smtClean="0"/>
              <a:t>os </a:t>
            </a:r>
            <a:r>
              <a:rPr lang="es-ES_tradnl" dirty="0"/>
              <a:t>objetivos previstos inicialmente se han cumplido </a:t>
            </a:r>
            <a:r>
              <a:rPr lang="es-ES_tradnl" dirty="0" smtClean="0"/>
              <a:t>satisfactoriamente.</a:t>
            </a:r>
          </a:p>
          <a:p>
            <a:endParaRPr lang="es-ES_tradnl" dirty="0" smtClean="0"/>
          </a:p>
          <a:p>
            <a:r>
              <a:rPr lang="es-ES_tradnl" dirty="0"/>
              <a:t>La aplicación tiene muchas posibilidades de ampliación por lo que es escalable </a:t>
            </a:r>
            <a:endParaRPr lang="es-ES_tradnl" dirty="0" smtClean="0"/>
          </a:p>
          <a:p>
            <a:endParaRPr lang="es-ES_tradnl" dirty="0" smtClean="0"/>
          </a:p>
          <a:p>
            <a:r>
              <a:rPr lang="es-ES_tradnl" dirty="0"/>
              <a:t>M</a:t>
            </a:r>
            <a:r>
              <a:rPr lang="es-ES_tradnl" dirty="0" smtClean="0"/>
              <a:t>e </a:t>
            </a:r>
            <a:r>
              <a:rPr lang="es-ES_tradnl" dirty="0"/>
              <a:t>ha permitido </a:t>
            </a:r>
            <a:r>
              <a:rPr lang="es-ES_tradnl" dirty="0" smtClean="0"/>
              <a:t>entender </a:t>
            </a:r>
            <a:r>
              <a:rPr lang="es-ES_tradnl" dirty="0"/>
              <a:t>los procesos </a:t>
            </a:r>
            <a:r>
              <a:rPr lang="es-ES_tradnl" dirty="0" smtClean="0"/>
              <a:t>a desarrollar dentro de un proyecto.</a:t>
            </a:r>
          </a:p>
          <a:p>
            <a:endParaRPr lang="es-ES_tradnl" dirty="0"/>
          </a:p>
          <a:p>
            <a:r>
              <a:rPr lang="es-ES_tradnl" dirty="0" smtClean="0"/>
              <a:t>Aprender un nuevo lenguaje y poner en pr</a:t>
            </a:r>
            <a:r>
              <a:rPr lang="es-ES_tradnl" dirty="0" smtClean="0"/>
              <a:t>ácticas habilidades adquiridas en la carrera. </a:t>
            </a:r>
          </a:p>
          <a:p>
            <a:endParaRPr lang="es-ES_tradnl" dirty="0"/>
          </a:p>
          <a:p>
            <a:r>
              <a:rPr lang="es-ES_tradnl" dirty="0" smtClean="0"/>
              <a:t>Satisfacci</a:t>
            </a:r>
            <a:r>
              <a:rPr lang="es-ES_tradnl" dirty="0" smtClean="0"/>
              <a:t>ón de haber realizado un buen proyecto ante duras adversidades.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960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4000">
              <a:schemeClr val="bg1">
                <a:tint val="80000"/>
                <a:satMod val="250000"/>
              </a:schemeClr>
            </a:gs>
            <a:gs pos="3000">
              <a:schemeClr val="bg1">
                <a:tint val="90000"/>
                <a:shade val="90000"/>
                <a:satMod val="200000"/>
              </a:schemeClr>
            </a:gs>
            <a:gs pos="47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ashbo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4" y="1624106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11679"/>
            <a:ext cx="8229600" cy="4314484"/>
          </a:xfrm>
        </p:spPr>
        <p:txBody>
          <a:bodyPr>
            <a:normAutofit/>
          </a:bodyPr>
          <a:lstStyle/>
          <a:p>
            <a:r>
              <a:rPr lang="es-ES_tradnl" dirty="0" smtClean="0"/>
              <a:t>Se </a:t>
            </a:r>
            <a:r>
              <a:rPr lang="es-ES_tradnl" dirty="0"/>
              <a:t>pretende desarrollar una </a:t>
            </a:r>
            <a:r>
              <a:rPr lang="es-ES_tradnl" dirty="0" smtClean="0"/>
              <a:t>aplicación </a:t>
            </a:r>
            <a:r>
              <a:rPr lang="es-ES_tradnl" dirty="0"/>
              <a:t>Ad hoc para la plataforma iOS de </a:t>
            </a:r>
            <a:r>
              <a:rPr lang="es-ES_tradnl" dirty="0" smtClean="0"/>
              <a:t>Apple.</a:t>
            </a:r>
          </a:p>
          <a:p>
            <a:endParaRPr lang="es-ES_tradnl" dirty="0" smtClean="0"/>
          </a:p>
          <a:p>
            <a:r>
              <a:rPr lang="es-ES_tradnl" dirty="0"/>
              <a:t>U</a:t>
            </a:r>
            <a:r>
              <a:rPr lang="es-ES_tradnl" dirty="0" smtClean="0"/>
              <a:t>na </a:t>
            </a:r>
            <a:r>
              <a:rPr lang="es-ES_tradnl" dirty="0"/>
              <a:t>herramienta de control y </a:t>
            </a:r>
            <a:r>
              <a:rPr lang="es-ES_tradnl" dirty="0" smtClean="0"/>
              <a:t>gestión </a:t>
            </a:r>
            <a:r>
              <a:rPr lang="es-ES_tradnl" dirty="0"/>
              <a:t>bajo una interfaz </a:t>
            </a:r>
            <a:r>
              <a:rPr lang="es-ES_tradnl" dirty="0" smtClean="0"/>
              <a:t>grafica </a:t>
            </a:r>
            <a:r>
              <a:rPr lang="es-ES_tradnl" dirty="0"/>
              <a:t>de usuario, </a:t>
            </a:r>
            <a:r>
              <a:rPr lang="es-ES_tradnl" dirty="0" smtClean="0"/>
              <a:t>denominada </a:t>
            </a:r>
            <a:r>
              <a:rPr lang="es-ES_tradnl" dirty="0" smtClean="0"/>
              <a:t>cuadro </a:t>
            </a:r>
            <a:r>
              <a:rPr lang="es-ES_tradnl" dirty="0"/>
              <a:t>de </a:t>
            </a:r>
            <a:r>
              <a:rPr lang="es-ES_tradnl" dirty="0" smtClean="0"/>
              <a:t>mando. </a:t>
            </a:r>
          </a:p>
          <a:p>
            <a:pPr marL="0" indent="0">
              <a:buNone/>
            </a:pPr>
            <a:endParaRPr lang="es-ES_tradnl" dirty="0" smtClean="0"/>
          </a:p>
          <a:p>
            <a:r>
              <a:rPr lang="es-ES" dirty="0" smtClean="0"/>
              <a:t>Una </a:t>
            </a:r>
            <a:r>
              <a:rPr lang="es-ES_tradnl" dirty="0" smtClean="0"/>
              <a:t>solución </a:t>
            </a:r>
            <a:r>
              <a:rPr lang="es-ES_tradnl" dirty="0"/>
              <a:t>de visibilidad </a:t>
            </a:r>
            <a:r>
              <a:rPr lang="es-ES_tradnl" dirty="0" smtClean="0"/>
              <a:t>para </a:t>
            </a:r>
            <a:r>
              <a:rPr lang="es-ES_tradnl" dirty="0"/>
              <a:t>los datos del </a:t>
            </a:r>
            <a:r>
              <a:rPr lang="es-ES_tradnl" dirty="0" smtClean="0"/>
              <a:t>negocio accesible </a:t>
            </a:r>
            <a:r>
              <a:rPr lang="es-ES_tradnl" dirty="0"/>
              <a:t>desde cualquier lugar </a:t>
            </a:r>
            <a:r>
              <a:rPr lang="es-ES_tradnl" dirty="0" smtClean="0"/>
              <a:t>con conexión </a:t>
            </a:r>
            <a:r>
              <a:rPr lang="es-ES_tradnl" dirty="0"/>
              <a:t>a </a:t>
            </a:r>
            <a:r>
              <a:rPr lang="es-ES_tradnl" dirty="0" smtClean="0"/>
              <a:t>internet.</a:t>
            </a:r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9271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75118"/>
            <a:ext cx="8229600" cy="4251044"/>
          </a:xfrm>
        </p:spPr>
        <p:txBody>
          <a:bodyPr>
            <a:normAutofit fontScale="92500" lnSpcReduction="20000"/>
          </a:bodyPr>
          <a:lstStyle/>
          <a:p>
            <a:r>
              <a:rPr lang="es-ES_tradnl" dirty="0" smtClean="0"/>
              <a:t>Desarrollar </a:t>
            </a:r>
            <a:r>
              <a:rPr lang="es-ES_tradnl" dirty="0"/>
              <a:t>la </a:t>
            </a:r>
            <a:r>
              <a:rPr lang="es-ES_tradnl" dirty="0" smtClean="0"/>
              <a:t>aplicación en Swift, </a:t>
            </a:r>
            <a:r>
              <a:rPr lang="es-ES_tradnl" dirty="0"/>
              <a:t>el </a:t>
            </a:r>
            <a:r>
              <a:rPr lang="es-ES_tradnl" dirty="0" smtClean="0"/>
              <a:t>nuevo lenguaje programación para aplicaciones iOS de Apple. </a:t>
            </a:r>
          </a:p>
          <a:p>
            <a:endParaRPr lang="es-ES_tradnl" dirty="0"/>
          </a:p>
          <a:p>
            <a:r>
              <a:rPr lang="es-ES_tradnl" dirty="0" smtClean="0"/>
              <a:t>Diseñar </a:t>
            </a:r>
            <a:r>
              <a:rPr lang="es-ES_tradnl" dirty="0"/>
              <a:t>la </a:t>
            </a:r>
            <a:r>
              <a:rPr lang="es-ES_tradnl" dirty="0" smtClean="0"/>
              <a:t>aplicación con gráficos vectoriales realizados con Sketch y según </a:t>
            </a:r>
            <a:r>
              <a:rPr lang="es-ES_tradnl" dirty="0"/>
              <a:t>la </a:t>
            </a:r>
            <a:r>
              <a:rPr lang="es-ES_tradnl" dirty="0" err="1"/>
              <a:t>Graphical</a:t>
            </a:r>
            <a:r>
              <a:rPr lang="es-ES_tradnl" dirty="0"/>
              <a:t> </a:t>
            </a:r>
            <a:r>
              <a:rPr lang="es-ES_tradnl" dirty="0" err="1"/>
              <a:t>User</a:t>
            </a:r>
            <a:r>
              <a:rPr lang="es-ES_tradnl" dirty="0"/>
              <a:t> Interface predefinida por </a:t>
            </a:r>
            <a:r>
              <a:rPr lang="es-ES_tradnl" dirty="0" smtClean="0"/>
              <a:t>Apple.</a:t>
            </a:r>
          </a:p>
          <a:p>
            <a:endParaRPr lang="es-ES_tradnl" dirty="0" smtClean="0"/>
          </a:p>
          <a:p>
            <a:r>
              <a:rPr lang="es-ES_tradnl" dirty="0" smtClean="0"/>
              <a:t>Buscar flexibilidad con la carga de datos desde un fichero XML en la nube, desacoplándola de cualquier modelo de datos existente.</a:t>
            </a:r>
          </a:p>
          <a:p>
            <a:endParaRPr lang="es-ES_tradnl" dirty="0"/>
          </a:p>
          <a:p>
            <a:r>
              <a:rPr lang="es-ES_tradnl" dirty="0"/>
              <a:t>T</a:t>
            </a:r>
            <a:r>
              <a:rPr lang="es-ES_tradnl" dirty="0" smtClean="0"/>
              <a:t>ransformar </a:t>
            </a:r>
            <a:r>
              <a:rPr lang="es-ES_tradnl" dirty="0"/>
              <a:t>los datos en información y esta </a:t>
            </a:r>
            <a:r>
              <a:rPr lang="es-ES_tradnl" dirty="0" smtClean="0"/>
              <a:t>en conocimiento </a:t>
            </a:r>
            <a:r>
              <a:rPr lang="es-ES_tradnl" dirty="0"/>
              <a:t>para el </a:t>
            </a:r>
            <a:r>
              <a:rPr lang="es-ES_tradnl" dirty="0" smtClean="0"/>
              <a:t>negocio.</a:t>
            </a:r>
          </a:p>
        </p:txBody>
      </p:sp>
    </p:spTree>
    <p:extLst>
      <p:ext uri="{BB962C8B-B14F-4D97-AF65-F5344CB8AC3E}">
        <p14:creationId xmlns:p14="http://schemas.microsoft.com/office/powerpoint/2010/main" val="215957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e Implementación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837765"/>
            <a:ext cx="8229600" cy="4288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dirty="0" smtClean="0"/>
              <a:t>Las fases empleadas en el desarrollo de la aplicación han sido las siguientes:</a:t>
            </a:r>
          </a:p>
          <a:p>
            <a:pPr marL="0" indent="0">
              <a:buNone/>
            </a:pPr>
            <a:endParaRPr lang="es-ES_tradnl" dirty="0"/>
          </a:p>
          <a:p>
            <a:pPr>
              <a:buFont typeface="Wingdings" charset="2"/>
              <a:buChar char="²"/>
            </a:pPr>
            <a:r>
              <a:rPr lang="es-ES_tradnl" b="1" dirty="0" smtClean="0"/>
              <a:t>Estructura</a:t>
            </a:r>
            <a:r>
              <a:rPr lang="es-ES_tradnl" dirty="0" smtClean="0"/>
              <a:t>. Estructura </a:t>
            </a:r>
            <a:r>
              <a:rPr lang="es-ES_tradnl" dirty="0"/>
              <a:t>de los </a:t>
            </a:r>
            <a:r>
              <a:rPr lang="es-ES_tradnl" dirty="0" smtClean="0"/>
              <a:t>elementos y contenidos de la App, definición del fichero XML. </a:t>
            </a:r>
          </a:p>
          <a:p>
            <a:endParaRPr lang="es-ES_tradnl" dirty="0"/>
          </a:p>
          <a:p>
            <a:pPr>
              <a:buFont typeface="Wingdings" charset="2"/>
              <a:buChar char="²"/>
            </a:pPr>
            <a:r>
              <a:rPr lang="es-ES_tradnl" b="1" dirty="0" smtClean="0"/>
              <a:t>Diseño Interfaz</a:t>
            </a:r>
            <a:r>
              <a:rPr lang="es-ES_tradnl" dirty="0" smtClean="0"/>
              <a:t>. Diseño gráfico </a:t>
            </a:r>
            <a:r>
              <a:rPr lang="es-ES_tradnl" dirty="0"/>
              <a:t>de la </a:t>
            </a:r>
            <a:r>
              <a:rPr lang="es-ES_tradnl" dirty="0" smtClean="0"/>
              <a:t>aplicación y navegabilidad.</a:t>
            </a:r>
            <a:endParaRPr lang="es-ES_tradnl" b="1" dirty="0" smtClean="0"/>
          </a:p>
          <a:p>
            <a:endParaRPr lang="es-ES_tradnl" b="1" dirty="0" smtClean="0"/>
          </a:p>
          <a:p>
            <a:pPr>
              <a:buFont typeface="Wingdings" charset="2"/>
              <a:buChar char="²"/>
            </a:pPr>
            <a:r>
              <a:rPr lang="es-ES_tradnl" b="1" dirty="0" smtClean="0"/>
              <a:t>Implementación</a:t>
            </a:r>
            <a:r>
              <a:rPr lang="es-ES_tradnl" dirty="0" smtClean="0"/>
              <a:t>. </a:t>
            </a:r>
            <a:r>
              <a:rPr lang="es-ES_tradnl" dirty="0"/>
              <a:t>Desarrollo </a:t>
            </a:r>
            <a:r>
              <a:rPr lang="es-ES_tradnl" dirty="0" smtClean="0"/>
              <a:t>del código fuente de </a:t>
            </a:r>
            <a:r>
              <a:rPr lang="es-ES_tradnl" dirty="0"/>
              <a:t>la </a:t>
            </a:r>
            <a:r>
              <a:rPr lang="es-ES_tradnl" dirty="0" smtClean="0"/>
              <a:t>aplicación.</a:t>
            </a:r>
            <a:r>
              <a:rPr lang="es-ES_tradnl" dirty="0"/>
              <a:t>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2544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5176"/>
          </a:xfrm>
        </p:spPr>
        <p:txBody>
          <a:bodyPr/>
          <a:lstStyle/>
          <a:p>
            <a:pPr marL="342900" indent="-342900" algn="l">
              <a:buFont typeface="Wingdings" charset="2"/>
              <a:buChar char="²"/>
            </a:pP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Estructura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Organización de la aplicación partiendo de un entorno empresarial comercial, modelo Ad Hoc.</a:t>
            </a:r>
          </a:p>
          <a:p>
            <a:endParaRPr lang="es-ES" dirty="0" smtClean="0"/>
          </a:p>
          <a:p>
            <a:r>
              <a:rPr lang="es-ES" dirty="0" smtClean="0"/>
              <a:t>Está compuesta de los siguientes elementos.</a:t>
            </a:r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Campañas.  Selección de campañas comerciales lanzadas por la 		   empresa para captación de clientes.</a:t>
            </a:r>
          </a:p>
          <a:p>
            <a:pPr lvl="1"/>
            <a:endParaRPr lang="es-ES" dirty="0"/>
          </a:p>
          <a:p>
            <a:pPr lvl="1"/>
            <a:r>
              <a:rPr lang="es-ES" dirty="0" smtClean="0"/>
              <a:t>Agencias.  Selección de agencias comerciales que explotan    			comercialmente las campañas ofertadas.</a:t>
            </a:r>
          </a:p>
          <a:p>
            <a:pPr lvl="1"/>
            <a:endParaRPr lang="es-ES" dirty="0"/>
          </a:p>
          <a:p>
            <a:pPr lvl="1"/>
            <a:r>
              <a:rPr lang="es-ES" dirty="0" smtClean="0"/>
              <a:t>Cumplimiento.  Objetivos y cumplimientos de ventas por campaña.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296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0294" y="747059"/>
            <a:ext cx="79113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Esquema Arquitectura Global</a:t>
            </a:r>
          </a:p>
          <a:p>
            <a:pPr marL="800100" lvl="1" indent="-342900">
              <a:buFont typeface="Courier New"/>
              <a:buChar char="o"/>
            </a:pP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 proceso local generará un fichero de datos XML periódicamente que lo subirá a la nube.</a:t>
            </a:r>
          </a:p>
          <a:p>
            <a:pPr marL="800100" lvl="1" indent="-342900">
              <a:buFont typeface="Courier New"/>
              <a:buChar char="o"/>
            </a:pPr>
            <a:endParaRPr lang="es-E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marL="800100" lvl="1" indent="-342900">
              <a:buFont typeface="Courier New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 App consumirá del fichero para el tratamiento de la información.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3" name="Marcador de contenido 2" descr="Captura de pantalla 2016-05-15 a las 13.11.4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1" b="2998"/>
          <a:stretch/>
        </p:blipFill>
        <p:spPr>
          <a:xfrm>
            <a:off x="1561354" y="2798265"/>
            <a:ext cx="5931648" cy="3439667"/>
          </a:xfrm>
          <a:effectLst>
            <a:glow rad="101600">
              <a:schemeClr val="bg1">
                <a:lumMod val="75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2124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60294" y="747059"/>
            <a:ext cx="796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Esquema de carga y muestra de </a:t>
            </a: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datos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</p:txBody>
      </p:sp>
      <p:pic>
        <p:nvPicPr>
          <p:cNvPr id="5" name="Marcador de contenido 4" descr="Captura de pantalla 2016-06-21 a las 18.50.4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r="793"/>
          <a:stretch/>
        </p:blipFill>
        <p:spPr>
          <a:xfrm>
            <a:off x="298823" y="1398483"/>
            <a:ext cx="8523941" cy="4525963"/>
          </a:xfrm>
        </p:spPr>
      </p:pic>
    </p:spTree>
    <p:extLst>
      <p:ext uri="{BB962C8B-B14F-4D97-AF65-F5344CB8AC3E}">
        <p14:creationId xmlns:p14="http://schemas.microsoft.com/office/powerpoint/2010/main" val="3342273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re:Users:starkys:Desktop:Captura de pantalla 2016-05-20 a las 20.49.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90" y="2950886"/>
            <a:ext cx="4878298" cy="3501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560295" y="747059"/>
            <a:ext cx="504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Definición Datos App-XML</a:t>
            </a:r>
            <a:endParaRPr lang="es-ES" sz="24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202765" y="1319324"/>
            <a:ext cx="66562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 estar desacoplado de un modelo de datos especifico (bases de datos), el origen de datos se realiza mediante la carga de datos realizando un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parseo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del fichero XML definido por ambas partes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285750" indent="-285750">
              <a:buFont typeface="Courier New"/>
              <a:buChar char="o"/>
            </a:pPr>
            <a:endParaRPr lang="es-E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Se muestran los </a:t>
            </a:r>
            <a:r>
              <a:rPr lang="es-E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Structs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definidos para el tratamiento de datos.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421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7824"/>
          </a:xfrm>
        </p:spPr>
        <p:txBody>
          <a:bodyPr/>
          <a:lstStyle/>
          <a:p>
            <a:pPr marL="342900" indent="-342900" algn="l">
              <a:buFont typeface="Wingdings" charset="2"/>
              <a:buChar char="²"/>
            </a:pPr>
            <a:r>
              <a:rPr lang="es-ES_tradnl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Diseño Interfaz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5407212" cy="452596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 realiza un </a:t>
            </a:r>
            <a:r>
              <a:rPr lang="es-ES" dirty="0" err="1" smtClean="0"/>
              <a:t>skin</a:t>
            </a:r>
            <a:r>
              <a:rPr lang="es-ES" dirty="0" smtClean="0"/>
              <a:t> especifico a partir del editor de imágenes vectoriales Sketch.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es-ES_tradnl" dirty="0" smtClean="0"/>
              <a:t>Se emplean técnicas de navegabilidad mediante un menú principal y deslizamiento lateral en ambos sentidos.</a:t>
            </a:r>
          </a:p>
          <a:p>
            <a:endParaRPr lang="es-ES_tradnl" dirty="0"/>
          </a:p>
          <a:p>
            <a:r>
              <a:rPr lang="es-ES_tradnl" dirty="0" smtClean="0"/>
              <a:t>Interfaz limpia e intuitiva que permita visualizar la información rápidamente.</a:t>
            </a:r>
          </a:p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pt-BR" dirty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729941" y="1600200"/>
            <a:ext cx="295685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641353" y="2741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 descr="Captura de pantalla 2016-06-20 a las 20.17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412" y="1246082"/>
            <a:ext cx="2775005" cy="4947334"/>
          </a:xfrm>
          <a:prstGeom prst="rect">
            <a:avLst/>
          </a:prstGeom>
          <a:effectLst>
            <a:glow rad="101600">
              <a:schemeClr val="bg1">
                <a:lumMod val="75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42353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jecutivo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960</Words>
  <Application>Microsoft Macintosh PowerPoint</Application>
  <PresentationFormat>Presentación en pantalla (4:3)</PresentationFormat>
  <Paragraphs>139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Ejecutivo</vt:lpstr>
      <vt:lpstr>    iDashBoardApp Cuadro de Mando Operacional </vt:lpstr>
      <vt:lpstr>Introducción</vt:lpstr>
      <vt:lpstr>Objetivos</vt:lpstr>
      <vt:lpstr>Diseño e Implementación</vt:lpstr>
      <vt:lpstr>Estructura</vt:lpstr>
      <vt:lpstr>Presentación de PowerPoint</vt:lpstr>
      <vt:lpstr>Presentación de PowerPoint</vt:lpstr>
      <vt:lpstr>Presentación de PowerPoint</vt:lpstr>
      <vt:lpstr>Diseño Interfaz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Test y Mejoras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</dc:title>
  <dc:creator>starkys</dc:creator>
  <cp:lastModifiedBy>starkys</cp:lastModifiedBy>
  <cp:revision>57</cp:revision>
  <dcterms:created xsi:type="dcterms:W3CDTF">2016-06-19T16:16:59Z</dcterms:created>
  <dcterms:modified xsi:type="dcterms:W3CDTF">2016-06-22T20:12:51Z</dcterms:modified>
</cp:coreProperties>
</file>