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304"/>
    <p:restoredTop sz="50000"/>
  </p:normalViewPr>
  <p:slideViewPr>
    <p:cSldViewPr snapToGrid="0" snapToObjects="1">
      <p:cViewPr>
        <p:scale>
          <a:sx n="60" d="100"/>
          <a:sy n="60" d="100"/>
        </p:scale>
        <p:origin x="75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BA977-A69F-F24A-8C62-0B0AFF4BC492}" type="datetimeFigureOut">
              <a:rPr lang="es-ES" smtClean="0"/>
              <a:t>20/6/16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4B802-9230-AE41-B672-F40ECEF5100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el uso de la aplicación, se conseguirá mejorar la comunicación entre las personas que conforman un proceso tan importante, como es la educación de un niño. Gracias a ella, en el momento en el que el alumno tenga cualquier duda, podrá consultar con su profesor de forma directa esté donde esté.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proceso de aprendizaje será continuo, ya que el profesor podrá comunicarse con sus alumnos y asignar tareas en cualquier momento. 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mejorará la eficiencia en cuanto al tiempo, como por ejemplo puede ser, mantener una conversación padres y profesores, ya sea para concertar una cita personal, o para informar de algún problema sin necesidad de desplazarse físicamente.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Visualización en tiempo real de los resultados de exámenes o ejercicios didácticos.	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aplicación e-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teaching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basa en un sistema de arquitectura cliente-servidor.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aplicación ha sido desarrollada con Microsoft Visual Studio 2015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código está estructurado diferenciándose cada una de las vistas de la aplicación. Estas contienen un código XAML (la vista de diseño) y un código .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lenguaje C#, que implementa la funcionalidad de la vista correspondiente.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parte de cada una de las vistas con su implementación, se dispone de la parte de modelo de datos, donde se define cada una de las entidades. 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finalmente, un fichero de recursos (en castellano), para su posible expansión a otras lenguas.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ha utilizado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Azure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Mobile </a:t>
            </a:r>
            <a:r>
              <a:rPr lang="es-ES_trad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Services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parte servidor. Esto proporciona una base de datos SQL y unos servicios web de tipo API REST para establecer la comunicación con la parte cliente.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perfil de profesor consta de diversas funciones: 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Edición de información de perfil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Vinculación de alumnos a su perfil, y con esto, la posibilidad de: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Enviar mensajes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Recibir mensajes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Asignación de tareas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Gestión de expediente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perfil de alumno consta de diversas funciones: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Edición de la información de perfil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Envío de mensajes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Recepción de mensajes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Consultar tareas asignadas por su profesor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 de expediente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perfil de padre / madre / tutor consta de diversas funciones: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Edición de la información de perfil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Envío de mensajes a los profesores que su hijo o tutelado tiene asignados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Recepción de mensajes de los profesores que su hijo o tutelado tiene asignados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Consultar el expediente de su hijo o tutelado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B802-9230-AE41-B672-F40ECEF5100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6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6/20/16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tiff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jpeg"/><Relationship Id="rId6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8.jpeg"/><Relationship Id="rId6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9.jpeg"/><Relationship Id="rId6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E-</a:t>
            </a:r>
            <a:r>
              <a:rPr lang="es-ES" dirty="0" err="1" smtClean="0"/>
              <a:t>teaching</a:t>
            </a:r>
            <a:endParaRPr lang="es-ES" dirty="0"/>
          </a:p>
        </p:txBody>
      </p:sp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Autor: </a:t>
            </a:r>
            <a:r>
              <a:rPr lang="es-ES" dirty="0"/>
              <a:t>Luis </a:t>
            </a:r>
            <a:r>
              <a:rPr lang="es-ES" dirty="0" err="1"/>
              <a:t>Fern</a:t>
            </a:r>
            <a:r>
              <a:rPr lang="es-ES_tradnl" dirty="0" err="1"/>
              <a:t>ández</a:t>
            </a:r>
            <a:r>
              <a:rPr lang="es-ES_tradnl" dirty="0"/>
              <a:t> </a:t>
            </a:r>
            <a:r>
              <a:rPr lang="es-ES_tradnl" dirty="0" smtClean="0"/>
              <a:t>Celada</a:t>
            </a:r>
          </a:p>
          <a:p>
            <a:r>
              <a:rPr lang="es-ES_tradnl" dirty="0" smtClean="0"/>
              <a:t>Trabajo Fin de Grado – Aplicaciones Multimedia para e-</a:t>
            </a:r>
            <a:r>
              <a:rPr lang="es-ES_tradnl" dirty="0" err="1" smtClean="0"/>
              <a:t>learning</a:t>
            </a:r>
            <a:endParaRPr lang="es-ES" dirty="0"/>
          </a:p>
        </p:txBody>
      </p:sp>
      <p:pic>
        <p:nvPicPr>
          <p:cNvPr id="2" name="Sonid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42"/>
    </mc:Choice>
    <mc:Fallback>
      <p:transition spd="slow" advTm="14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DEMOSTRACI</a:t>
            </a:r>
            <a:r>
              <a:rPr lang="es-ES_tradnl" dirty="0" smtClean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Inicio de </a:t>
            </a:r>
            <a:r>
              <a:rPr lang="es-ES" dirty="0" err="1" smtClean="0"/>
              <a:t>sesi</a:t>
            </a:r>
            <a:r>
              <a:rPr lang="es-ES_tradnl" dirty="0" err="1" smtClean="0"/>
              <a:t>ón</a:t>
            </a:r>
            <a:r>
              <a:rPr lang="es-ES" dirty="0" smtClean="0"/>
              <a:t> y registro</a:t>
            </a:r>
            <a:endParaRPr lang="es-ES" dirty="0"/>
          </a:p>
        </p:txBody>
      </p:sp>
      <p:pic>
        <p:nvPicPr>
          <p:cNvPr id="4" name="Imagen 3" descr="../../../../Downloads/Diagramas%20e-teaching/capturas%20e-teaching/01-Login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0471"/>
            <a:ext cx="538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../../../../Downloads/Diagramas%20e-teaching/capturas%20e-teaching/02-altausuario.P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31" y="2970471"/>
            <a:ext cx="53975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17"/>
    </mc:Choice>
    <mc:Fallback>
      <p:transition spd="slow" advTm="4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profesor</a:t>
            </a:r>
            <a:endParaRPr lang="es-ES" dirty="0"/>
          </a:p>
        </p:txBody>
      </p:sp>
      <p:pic>
        <p:nvPicPr>
          <p:cNvPr id="4" name="Imagen 3" descr="../../../../Downloads/Diagramas%20e-teaching/capturas%20e-teaching/03-menuprofesor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6" y="3119885"/>
            <a:ext cx="53848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../../../../Downloads/Diagramas%20e-teaching/capturas%20e-teaching/05-visualizacionmensaje.P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692" y="3132585"/>
            <a:ext cx="538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42"/>
    </mc:Choice>
    <mc:Fallback>
      <p:transition spd="slow" advTm="7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profesor</a:t>
            </a:r>
            <a:endParaRPr lang="es-ES" dirty="0"/>
          </a:p>
        </p:txBody>
      </p:sp>
      <p:pic>
        <p:nvPicPr>
          <p:cNvPr id="6" name="Imagen 5" descr="../../../../Downloads/Diagramas%20e-teaching/capturas%20e-teaching/07-asignaciontarea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107185"/>
            <a:ext cx="5397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2"/>
    </mc:Choice>
    <mc:Fallback>
      <p:transition spd="slow" advTm="1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profesor</a:t>
            </a:r>
            <a:endParaRPr lang="es-ES" dirty="0"/>
          </a:p>
        </p:txBody>
      </p:sp>
      <p:pic>
        <p:nvPicPr>
          <p:cNvPr id="5" name="Imagen 4" descr="../../../../Downloads/Diagramas%20e-teaching/capturas%20e-teaching/09-visualizacionexpediente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132585"/>
            <a:ext cx="53975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../../../../Downloads/Diagramas%20e-teaching/capturas%20e-teaching/10-a§adirnota.P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62" y="3119885"/>
            <a:ext cx="53975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22"/>
    </mc:Choice>
    <mc:Fallback>
      <p:transition spd="slow" advTm="3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estudiante</a:t>
            </a:r>
            <a:endParaRPr lang="es-ES" dirty="0"/>
          </a:p>
        </p:txBody>
      </p:sp>
      <p:pic>
        <p:nvPicPr>
          <p:cNvPr id="6" name="Imagen 5" descr="../../../../Downloads/Diagramas%20e-teaching/capturas%20e-teaching/11-menuestudiante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32585"/>
            <a:ext cx="53848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../../../../Downloads/Diagramas%20e-teaching/capturas%20e-teaching/12-visualizaciontareas.P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36" y="3119885"/>
            <a:ext cx="53975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0"/>
    </mc:Choice>
    <mc:Fallback>
      <p:transition spd="slow" advTm="1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estudiante</a:t>
            </a:r>
            <a:endParaRPr lang="es-ES" dirty="0"/>
          </a:p>
        </p:txBody>
      </p:sp>
      <p:pic>
        <p:nvPicPr>
          <p:cNvPr id="7" name="Imagen 6" descr="../../../../Downloads/Diagramas%20e-teaching/capturas%20e-teaching/13-visualizacionexpediente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66" y="3119885"/>
            <a:ext cx="53975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3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2"/>
    </mc:Choice>
    <mc:Fallback>
      <p:transition spd="slow" advTm="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DEMOSTRACI</a:t>
            </a:r>
            <a:r>
              <a:rPr lang="es-ES_tradnl" dirty="0"/>
              <a:t>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Perfil de padre / madre / tutor</a:t>
            </a:r>
            <a:endParaRPr lang="es-ES" dirty="0"/>
          </a:p>
        </p:txBody>
      </p:sp>
      <p:pic>
        <p:nvPicPr>
          <p:cNvPr id="5" name="Imagen 4" descr="../../../../Downloads/Diagramas%20e-teaching/capturas%20e-teaching/14-menupadre.P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119885"/>
            <a:ext cx="53848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../../../../Downloads/Diagramas%20e-teaching/capturas%20e-teaching/15-visualizacionexpedientepadre.P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22" y="3119885"/>
            <a:ext cx="5397500" cy="30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8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0"/>
    </mc:Choice>
    <mc:Fallback>
      <p:transition spd="slow" advTm="15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3609" y="2848354"/>
            <a:ext cx="8610600" cy="1293028"/>
          </a:xfrm>
        </p:spPr>
        <p:txBody>
          <a:bodyPr/>
          <a:lstStyle/>
          <a:p>
            <a:pPr algn="ctr"/>
            <a:r>
              <a:rPr lang="es-ES" dirty="0" smtClean="0"/>
              <a:t>gracias</a:t>
            </a:r>
            <a:endParaRPr lang="es-ES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9"/>
    </mc:Choice>
    <mc:Fallback>
      <p:transition spd="slow" advTm="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Tabla de contenidos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dirty="0" smtClean="0"/>
              <a:t>Objetivos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dirty="0" smtClean="0"/>
              <a:t>Arquitectura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/>
              <a:t>Desarrollo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800" dirty="0" smtClean="0"/>
              <a:t>Diseño</a:t>
            </a:r>
            <a:endParaRPr lang="es-ES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es-ES" sz="2800" dirty="0" smtClean="0"/>
              <a:t>Demostración</a:t>
            </a:r>
          </a:p>
          <a:p>
            <a:pPr marL="457200" indent="-457200">
              <a:buFont typeface="+mj-lt"/>
              <a:buAutoNum type="arabicPeriod"/>
            </a:pPr>
            <a:endParaRPr lang="es-ES" sz="2800" dirty="0" smtClean="0"/>
          </a:p>
          <a:p>
            <a:pPr marL="457200" indent="-457200">
              <a:buFont typeface="+mj-lt"/>
              <a:buAutoNum type="arabicPeriod"/>
            </a:pPr>
            <a:endParaRPr lang="es-ES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9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48"/>
    </mc:Choice>
    <mc:Fallback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Objetivos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Desarrollar una aplicación</a:t>
            </a:r>
            <a:r>
              <a:rPr lang="es-ES_tradnl" dirty="0" smtClean="0"/>
              <a:t> para el entorno educativo</a:t>
            </a:r>
          </a:p>
          <a:p>
            <a:r>
              <a:rPr lang="es-ES_tradnl" dirty="0" smtClean="0"/>
              <a:t>Mejorar la comunicación entre alumnos – profesores - padres</a:t>
            </a:r>
          </a:p>
          <a:p>
            <a:r>
              <a:rPr lang="es-ES" dirty="0" smtClean="0"/>
              <a:t>Hacer </a:t>
            </a:r>
            <a:r>
              <a:rPr lang="es-ES_tradnl" dirty="0" smtClean="0"/>
              <a:t>más fácil el aprendizaje</a:t>
            </a:r>
          </a:p>
          <a:p>
            <a:endParaRPr lang="es-ES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6"/>
    </mc:Choice>
    <mc:Fallback>
      <p:transition spd="slow" advTm="5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Tipo Cliente-Servidor</a:t>
            </a:r>
          </a:p>
          <a:p>
            <a:r>
              <a:rPr lang="es-ES" dirty="0" smtClean="0"/>
              <a:t>Uso de </a:t>
            </a:r>
            <a:r>
              <a:rPr lang="es-ES" dirty="0" err="1" smtClean="0"/>
              <a:t>Azure</a:t>
            </a:r>
            <a:r>
              <a:rPr lang="es-ES" dirty="0" smtClean="0"/>
              <a:t> Mobile </a:t>
            </a:r>
            <a:r>
              <a:rPr lang="es-ES" dirty="0" err="1" smtClean="0"/>
              <a:t>Services</a:t>
            </a:r>
            <a:r>
              <a:rPr lang="es-ES" dirty="0" smtClean="0"/>
              <a:t> en Servidor</a:t>
            </a:r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871870" y="3976577"/>
            <a:ext cx="1765005" cy="13184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Windows 10</a:t>
            </a:r>
          </a:p>
        </p:txBody>
      </p:sp>
      <p:sp>
        <p:nvSpPr>
          <p:cNvPr id="6" name="Nube 5"/>
          <p:cNvSpPr/>
          <p:nvPr/>
        </p:nvSpPr>
        <p:spPr>
          <a:xfrm>
            <a:off x="3453810" y="3900213"/>
            <a:ext cx="1637414" cy="127977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841705" y="3900213"/>
            <a:ext cx="1935126" cy="13184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REST API</a:t>
            </a:r>
            <a:endParaRPr lang="es-ES" dirty="0"/>
          </a:p>
        </p:txBody>
      </p:sp>
      <p:sp>
        <p:nvSpPr>
          <p:cNvPr id="8" name="Cilindro 7"/>
          <p:cNvSpPr/>
          <p:nvPr/>
        </p:nvSpPr>
        <p:spPr>
          <a:xfrm>
            <a:off x="8527312" y="3785191"/>
            <a:ext cx="1403498" cy="1509823"/>
          </a:xfrm>
          <a:prstGeom prst="ca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SQL </a:t>
            </a:r>
          </a:p>
          <a:p>
            <a:pPr algn="ctr"/>
            <a:r>
              <a:rPr lang="es-ES" dirty="0" smtClean="0"/>
              <a:t>Data Base</a:t>
            </a:r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2895600" y="4635795"/>
            <a:ext cx="35796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>
            <a:off x="5280836" y="4639340"/>
            <a:ext cx="35796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999229" y="4579088"/>
            <a:ext cx="35796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56"/>
    </mc:Choice>
    <mc:Fallback>
      <p:transition spd="slow" advTm="35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Desarrollo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Plataforma de desarrollo: Visual Studio 2015</a:t>
            </a:r>
          </a:p>
          <a:p>
            <a:r>
              <a:rPr lang="es-ES" dirty="0" smtClean="0"/>
              <a:t>Lenguaje de </a:t>
            </a:r>
            <a:r>
              <a:rPr lang="es-ES" dirty="0" err="1" smtClean="0"/>
              <a:t>programaci</a:t>
            </a:r>
            <a:r>
              <a:rPr lang="es-ES_tradnl" dirty="0" err="1" smtClean="0"/>
              <a:t>ón</a:t>
            </a:r>
            <a:r>
              <a:rPr lang="es-ES_tradnl" dirty="0" smtClean="0"/>
              <a:t>: C#</a:t>
            </a:r>
          </a:p>
          <a:p>
            <a:r>
              <a:rPr lang="es-ES_tradnl" dirty="0" smtClean="0"/>
              <a:t>Enfocado a tablets y ordenadores con Windows 10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>
          <a:blip r:embed="rId5"/>
          <a:stretch>
            <a:fillRect/>
          </a:stretch>
        </p:blipFill>
        <p:spPr>
          <a:xfrm>
            <a:off x="1030705" y="3569940"/>
            <a:ext cx="3729789" cy="2632011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5656" y="3566224"/>
            <a:ext cx="3252381" cy="2465607"/>
          </a:xfrm>
          <a:prstGeom prst="rect">
            <a:avLst/>
          </a:prstGeom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0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47"/>
    </mc:Choice>
    <mc:Fallback>
      <p:transition spd="slow" advTm="8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Desarrollo</a:t>
            </a:r>
            <a:endParaRPr lang="es-ES" dirty="0"/>
          </a:p>
        </p:txBody>
      </p:sp>
      <p:sp>
        <p:nvSpPr>
          <p:cNvPr id="7" name="Marcador de contenido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/>
          <a:lstStyle/>
          <a:p>
            <a:r>
              <a:rPr lang="es-ES" dirty="0" err="1" smtClean="0"/>
              <a:t>APIs</a:t>
            </a:r>
            <a:r>
              <a:rPr lang="es-ES" dirty="0" smtClean="0"/>
              <a:t>:</a:t>
            </a:r>
          </a:p>
          <a:p>
            <a:pPr lvl="1"/>
            <a:r>
              <a:rPr lang="es-ES" dirty="0" smtClean="0"/>
              <a:t>Microsoft </a:t>
            </a:r>
            <a:r>
              <a:rPr lang="es-ES" dirty="0" err="1" smtClean="0"/>
              <a:t>azure</a:t>
            </a:r>
            <a:endParaRPr lang="es-ES" dirty="0" smtClean="0"/>
          </a:p>
          <a:p>
            <a:pPr lvl="1"/>
            <a:endParaRPr lang="es-ES" dirty="0"/>
          </a:p>
          <a:p>
            <a:pPr lvl="2"/>
            <a:r>
              <a:rPr lang="es-ES" dirty="0" smtClean="0"/>
              <a:t>Uso de bases de datos SQL</a:t>
            </a:r>
          </a:p>
          <a:p>
            <a:pPr lvl="2"/>
            <a:r>
              <a:rPr lang="es-ES" dirty="0" smtClean="0"/>
              <a:t>Almacenamiento en la nube</a:t>
            </a:r>
          </a:p>
          <a:p>
            <a:pPr lvl="2"/>
            <a:r>
              <a:rPr lang="es-ES_tradnl" dirty="0" smtClean="0"/>
              <a:t>API REST</a:t>
            </a:r>
            <a:endParaRPr lang="es-ES" dirty="0"/>
          </a:p>
        </p:txBody>
      </p:sp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808" y="2865338"/>
            <a:ext cx="5998535" cy="21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99"/>
    </mc:Choice>
    <mc:Fallback>
      <p:transition spd="slow" advTm="2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Agentes de la </a:t>
            </a:r>
            <a:r>
              <a:rPr lang="es-ES" dirty="0" err="1" smtClean="0"/>
              <a:t>aplicaci</a:t>
            </a:r>
            <a:r>
              <a:rPr lang="es-ES_tradnl" dirty="0" err="1" smtClean="0"/>
              <a:t>ón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PROFESOR</a:t>
            </a:r>
            <a:endParaRPr lang="es-ES" dirty="0"/>
          </a:p>
        </p:txBody>
      </p:sp>
      <p:pic>
        <p:nvPicPr>
          <p:cNvPr id="4" name="Imagen 3" descr="Profeso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59" y="2587372"/>
            <a:ext cx="5397500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6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19"/>
    </mc:Choice>
    <mc:Fallback>
      <p:transition spd="slow" advTm="75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Agentes de la </a:t>
            </a:r>
            <a:r>
              <a:rPr lang="es-ES" dirty="0" err="1" smtClean="0"/>
              <a:t>aplicaci</a:t>
            </a:r>
            <a:r>
              <a:rPr lang="es-ES_tradnl" dirty="0" err="1" smtClean="0"/>
              <a:t>ón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ALUMNO</a:t>
            </a:r>
            <a:endParaRPr lang="es-ES" dirty="0"/>
          </a:p>
        </p:txBody>
      </p:sp>
      <p:pic>
        <p:nvPicPr>
          <p:cNvPr id="5" name="Imagen 4" descr="Alumn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55" y="2650872"/>
            <a:ext cx="5397500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02"/>
    </mc:Choice>
    <mc:Fallback>
      <p:transition spd="slow" advTm="34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Agentes de la </a:t>
            </a:r>
            <a:r>
              <a:rPr lang="es-ES" dirty="0" err="1" smtClean="0"/>
              <a:t>aplicaci</a:t>
            </a:r>
            <a:r>
              <a:rPr lang="es-ES_tradnl" dirty="0" err="1" smtClean="0"/>
              <a:t>ón</a:t>
            </a:r>
            <a:r>
              <a:rPr lang="es-ES_tradnl" dirty="0" smtClean="0"/>
              <a:t>:</a:t>
            </a:r>
          </a:p>
          <a:p>
            <a:pPr lvl="1"/>
            <a:r>
              <a:rPr lang="es-ES_tradnl" dirty="0" smtClean="0"/>
              <a:t>PADRE / MADRE / TUTOR</a:t>
            </a:r>
            <a:endParaRPr lang="es-ES" dirty="0"/>
          </a:p>
        </p:txBody>
      </p:sp>
      <p:pic>
        <p:nvPicPr>
          <p:cNvPr id="6" name="Imagen 5" descr="C:\Users\Luis\AppData\Local\Microsoft\Windows\INetCache\Content.Word\Padr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15" y="2687540"/>
            <a:ext cx="5400040" cy="327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85"/>
    </mc:Choice>
    <mc:Fallback>
      <p:transition spd="slow" advTm="4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513</Words>
  <Application>Microsoft Macintosh PowerPoint</Application>
  <PresentationFormat>Panorámica</PresentationFormat>
  <Paragraphs>94</Paragraphs>
  <Slides>17</Slides>
  <Notes>7</Notes>
  <HiddenSlides>0</HiddenSlides>
  <MMClips>17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Calibri</vt:lpstr>
      <vt:lpstr>Century Gothic</vt:lpstr>
      <vt:lpstr>Arial</vt:lpstr>
      <vt:lpstr>Estela de condensación</vt:lpstr>
      <vt:lpstr>E-teaching</vt:lpstr>
      <vt:lpstr>Tabla de contenidos</vt:lpstr>
      <vt:lpstr>Objetivos</vt:lpstr>
      <vt:lpstr>Arquitectura</vt:lpstr>
      <vt:lpstr>Desarrollo</vt:lpstr>
      <vt:lpstr>Desarrollo</vt:lpstr>
      <vt:lpstr>Diseño</vt:lpstr>
      <vt:lpstr>Diseño</vt:lpstr>
      <vt:lpstr>Diseño</vt:lpstr>
      <vt:lpstr>DEMOSTRACIÓN</vt:lpstr>
      <vt:lpstr>DEMOSTRACIÓN</vt:lpstr>
      <vt:lpstr>DEMOSTRACIÓN</vt:lpstr>
      <vt:lpstr>DEMOSTRACIÓN</vt:lpstr>
      <vt:lpstr>DEMOSTRACIÓN</vt:lpstr>
      <vt:lpstr>DEMOSTRACIÓN</vt:lpstr>
      <vt:lpstr>DEMOSTRACIÓN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E-teaching</dc:title>
  <dc:creator>Luis Fdez</dc:creator>
  <cp:lastModifiedBy>Luis Fdez</cp:lastModifiedBy>
  <cp:revision>12</cp:revision>
  <dcterms:created xsi:type="dcterms:W3CDTF">2016-06-19T09:31:16Z</dcterms:created>
  <dcterms:modified xsi:type="dcterms:W3CDTF">2016-06-20T17:43:00Z</dcterms:modified>
</cp:coreProperties>
</file>