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70" r:id="rId8"/>
    <p:sldId id="271" r:id="rId9"/>
    <p:sldId id="263" r:id="rId10"/>
    <p:sldId id="264" r:id="rId11"/>
    <p:sldId id="265" r:id="rId12"/>
    <p:sldId id="266" r:id="rId13"/>
    <p:sldId id="268" r:id="rId14"/>
    <p:sldId id="267" r:id="rId15"/>
    <p:sldId id="269" r:id="rId1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elmoad\Downloads\UOC\TFM\ABM_Anexo_1_CMM_ISO_27001_2013_Inicial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lmoad\Downloads\UOC\TFM\Anexo_2_CMM_ISO_27002_2013_Inicial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elmoad\Downloads\UOC\TFM\Anexo_2_CMM_ISO_27002_2013_Inicial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belmoad\Downloads\UOC\TFM\Anexo_2_CMM_ISO_27002_2013_Inicial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lmoad\Downloads\UOC\TFM\Anexo_2_CMM_ISO_27002_2013_Inicial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% de conformidad con ISO</a:t>
            </a:r>
            <a:r>
              <a:rPr lang="en-US" baseline="0"/>
              <a:t> </a:t>
            </a:r>
            <a:r>
              <a:rPr lang="en-US"/>
              <a:t>27001:2013</a:t>
            </a:r>
            <a:r>
              <a:rPr lang="en-US" baseline="0"/>
              <a:t> </a:t>
            </a:r>
          </a:p>
          <a:p>
            <a:pPr>
              <a:defRPr/>
            </a:pPr>
            <a:r>
              <a:rPr lang="en-US"/>
              <a:t>por requerimiento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20171372517829209"/>
          <c:y val="0.34037392384775433"/>
          <c:w val="0.3885265250934542"/>
          <c:h val="0.53871324907915918"/>
        </c:manualLayout>
      </c:layout>
      <c:radarChart>
        <c:radarStyle val="marker"/>
        <c:varyColors val="0"/>
        <c:ser>
          <c:idx val="0"/>
          <c:order val="0"/>
          <c:tx>
            <c:strRef>
              <c:f>Resumen!$E$3</c:f>
              <c:strCache>
                <c:ptCount val="1"/>
                <c:pt idx="0">
                  <c:v>% de conformidad</c:v>
                </c:pt>
              </c:strCache>
            </c:strRef>
          </c:tx>
          <c:marker>
            <c:symbol val="none"/>
          </c:marker>
          <c:cat>
            <c:strRef>
              <c:f>Resumen!$B$4:$D$10</c:f>
              <c:strCache>
                <c:ptCount val="7"/>
                <c:pt idx="0">
                  <c:v>Contexto de la organización</c:v>
                </c:pt>
                <c:pt idx="1">
                  <c:v>Liderazgo</c:v>
                </c:pt>
                <c:pt idx="2">
                  <c:v>Planificación</c:v>
                </c:pt>
                <c:pt idx="3">
                  <c:v>Soporte</c:v>
                </c:pt>
                <c:pt idx="4">
                  <c:v>Funcionamiento</c:v>
                </c:pt>
                <c:pt idx="5">
                  <c:v>Evaluación de Rendimiento</c:v>
                </c:pt>
                <c:pt idx="6">
                  <c:v>Proceso de mejora</c:v>
                </c:pt>
              </c:strCache>
            </c:strRef>
          </c:cat>
          <c:val>
            <c:numRef>
              <c:f>Resumen!$E$4:$E$10</c:f>
              <c:numCache>
                <c:formatCode>0%</c:formatCode>
                <c:ptCount val="7"/>
                <c:pt idx="0">
                  <c:v>0.05</c:v>
                </c:pt>
                <c:pt idx="1">
                  <c:v>5.263157894736842E-3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2340792"/>
        <c:axId val="152341184"/>
      </c:radarChart>
      <c:catAx>
        <c:axId val="152340792"/>
        <c:scaling>
          <c:orientation val="maxMin"/>
        </c:scaling>
        <c:delete val="0"/>
        <c:axPos val="b"/>
        <c:majorGridlines/>
        <c:numFmt formatCode="#,##0.00" sourceLinked="0"/>
        <c:majorTickMark val="none"/>
        <c:minorTickMark val="none"/>
        <c:tickLblPos val="nextTo"/>
        <c:txPr>
          <a:bodyPr rot="0" vert="horz"/>
          <a:lstStyle/>
          <a:p>
            <a:pPr>
              <a:defRPr sz="900" baseline="0"/>
            </a:pPr>
            <a:endParaRPr lang="es-ES"/>
          </a:p>
        </c:txPr>
        <c:crossAx val="152341184"/>
        <c:crossesAt val="0"/>
        <c:auto val="0"/>
        <c:lblAlgn val="ctr"/>
        <c:lblOffset val="100"/>
        <c:noMultiLvlLbl val="0"/>
      </c:catAx>
      <c:valAx>
        <c:axId val="152341184"/>
        <c:scaling>
          <c:orientation val="minMax"/>
          <c:max val="0.15000000000000002"/>
          <c:min val="0"/>
        </c:scaling>
        <c:delete val="0"/>
        <c:axPos val="r"/>
        <c:majorGridlines/>
        <c:numFmt formatCode="0%" sourceLinked="1"/>
        <c:majorTickMark val="none"/>
        <c:minorTickMark val="none"/>
        <c:tickLblPos val="nextTo"/>
        <c:spPr>
          <a:noFill/>
        </c:spPr>
        <c:txPr>
          <a:bodyPr rot="0" vert="horz"/>
          <a:lstStyle/>
          <a:p>
            <a:pPr>
              <a:defRPr/>
            </a:pPr>
            <a:endParaRPr lang="es-ES"/>
          </a:p>
        </c:txPr>
        <c:crossAx val="152340792"/>
        <c:crossesAt val="1"/>
        <c:crossBetween val="midCat"/>
      </c:valAx>
    </c:plotArea>
    <c:legend>
      <c:legendPos val="r"/>
      <c:layout>
        <c:manualLayout>
          <c:xMode val="edge"/>
          <c:yMode val="edge"/>
          <c:x val="0.6469371934568785"/>
          <c:y val="0.26840409654675518"/>
          <c:w val="0.33254094753307351"/>
          <c:h val="5.5811474630960103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>
                <a:effectLst/>
              </a:rPr>
              <a:t>% de conformidad con ISO 27002:2013 </a:t>
            </a:r>
            <a:endParaRPr lang="en-GB">
              <a:effectLst/>
            </a:endParaRPr>
          </a:p>
          <a:p>
            <a:pPr>
              <a:defRPr/>
            </a:pPr>
            <a:r>
              <a:rPr lang="en-US" sz="1800" b="1" i="0" baseline="0">
                <a:effectLst/>
              </a:rPr>
              <a:t>por dominios</a:t>
            </a:r>
            <a:endParaRPr lang="en-GB">
              <a:effectLst/>
            </a:endParaRPr>
          </a:p>
          <a:p>
            <a:pPr>
              <a:defRPr/>
            </a:pP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radarChart>
        <c:radarStyle val="marker"/>
        <c:varyColors val="0"/>
        <c:ser>
          <c:idx val="3"/>
          <c:order val="3"/>
          <c:tx>
            <c:strRef>
              <c:f>Resumen!$E$3</c:f>
              <c:strCache>
                <c:ptCount val="1"/>
                <c:pt idx="0">
                  <c:v>% de conformidad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Resumen!$A$4:$A$17</c:f>
              <c:strCache>
                <c:ptCount val="14"/>
                <c:pt idx="0">
                  <c:v>A.5</c:v>
                </c:pt>
                <c:pt idx="1">
                  <c:v>A.6</c:v>
                </c:pt>
                <c:pt idx="2">
                  <c:v>A.7</c:v>
                </c:pt>
                <c:pt idx="3">
                  <c:v>A.8</c:v>
                </c:pt>
                <c:pt idx="4">
                  <c:v>A.9</c:v>
                </c:pt>
                <c:pt idx="5">
                  <c:v>A.10</c:v>
                </c:pt>
                <c:pt idx="6">
                  <c:v>A.11</c:v>
                </c:pt>
                <c:pt idx="7">
                  <c:v>A.12</c:v>
                </c:pt>
                <c:pt idx="8">
                  <c:v>A.13</c:v>
                </c:pt>
                <c:pt idx="9">
                  <c:v>A.14</c:v>
                </c:pt>
                <c:pt idx="10">
                  <c:v>A.15</c:v>
                </c:pt>
                <c:pt idx="11">
                  <c:v>A.16</c:v>
                </c:pt>
                <c:pt idx="12">
                  <c:v>A.17</c:v>
                </c:pt>
                <c:pt idx="13">
                  <c:v>A.18</c:v>
                </c:pt>
              </c:strCache>
            </c:strRef>
          </c:cat>
          <c:val>
            <c:numRef>
              <c:f>Resumen!$E$4:$E$17</c:f>
              <c:numCache>
                <c:formatCode>0%</c:formatCode>
                <c:ptCount val="14"/>
                <c:pt idx="0">
                  <c:v>0</c:v>
                </c:pt>
                <c:pt idx="1">
                  <c:v>0.1</c:v>
                </c:pt>
                <c:pt idx="2">
                  <c:v>0.15</c:v>
                </c:pt>
                <c:pt idx="3">
                  <c:v>0</c:v>
                </c:pt>
                <c:pt idx="4">
                  <c:v>0.13750000000000001</c:v>
                </c:pt>
                <c:pt idx="5">
                  <c:v>0</c:v>
                </c:pt>
                <c:pt idx="6">
                  <c:v>0.2583333333333333</c:v>
                </c:pt>
                <c:pt idx="7">
                  <c:v>0.61875000000000002</c:v>
                </c:pt>
                <c:pt idx="8">
                  <c:v>9.9999999999999992E-2</c:v>
                </c:pt>
                <c:pt idx="9">
                  <c:v>0.72592592592592597</c:v>
                </c:pt>
                <c:pt idx="10">
                  <c:v>0.36249999999999999</c:v>
                </c:pt>
                <c:pt idx="11">
                  <c:v>0</c:v>
                </c:pt>
                <c:pt idx="12">
                  <c:v>0</c:v>
                </c:pt>
                <c:pt idx="13">
                  <c:v>0.625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2341968"/>
        <c:axId val="152342752"/>
        <c:extLst>
          <c:ext xmlns:c15="http://schemas.microsoft.com/office/drawing/2012/chart" uri="{02D57815-91ED-43cb-92C2-25804820EDAC}">
            <c15:filteredRad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Resumen!$B$3</c15:sqref>
                        </c15:formulaRef>
                      </c:ext>
                    </c:extLst>
                    <c:strCache>
                      <c:ptCount val="1"/>
                      <c:pt idx="0">
                        <c:v>Dominio</c:v>
                      </c:pt>
                    </c:strCache>
                  </c:strRef>
                </c:tx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>
                      <c:ext uri="{02D57815-91ED-43cb-92C2-25804820EDAC}">
                        <c15:formulaRef>
                          <c15:sqref>Resumen!$A$4:$A$17</c15:sqref>
                        </c15:formulaRef>
                      </c:ext>
                    </c:extLst>
                    <c:strCache>
                      <c:ptCount val="14"/>
                      <c:pt idx="0">
                        <c:v>A.5</c:v>
                      </c:pt>
                      <c:pt idx="1">
                        <c:v>A.6</c:v>
                      </c:pt>
                      <c:pt idx="2">
                        <c:v>A.7</c:v>
                      </c:pt>
                      <c:pt idx="3">
                        <c:v>A.8</c:v>
                      </c:pt>
                      <c:pt idx="4">
                        <c:v>A.9</c:v>
                      </c:pt>
                      <c:pt idx="5">
                        <c:v>A.10</c:v>
                      </c:pt>
                      <c:pt idx="6">
                        <c:v>A.11</c:v>
                      </c:pt>
                      <c:pt idx="7">
                        <c:v>A.12</c:v>
                      </c:pt>
                      <c:pt idx="8">
                        <c:v>A.13</c:v>
                      </c:pt>
                      <c:pt idx="9">
                        <c:v>A.14</c:v>
                      </c:pt>
                      <c:pt idx="10">
                        <c:v>A.15</c:v>
                      </c:pt>
                      <c:pt idx="11">
                        <c:v>A.16</c:v>
                      </c:pt>
                      <c:pt idx="12">
                        <c:v>A.17</c:v>
                      </c:pt>
                      <c:pt idx="13">
                        <c:v>A.18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Resumen!$B$4:$B$17</c15:sqref>
                        </c15:formulaRef>
                      </c:ext>
                    </c:extLst>
                    <c:numCache>
                      <c:formatCode>General</c:formatCode>
                      <c:ptCount val="14"/>
                      <c:pt idx="0">
                        <c:v>0</c:v>
                      </c:pt>
                      <c:pt idx="1">
                        <c:v>0</c:v>
                      </c:pt>
                      <c:pt idx="2">
                        <c:v>0</c:v>
                      </c:pt>
                      <c:pt idx="3">
                        <c:v>0</c:v>
                      </c:pt>
                      <c:pt idx="4">
                        <c:v>0</c:v>
                      </c:pt>
                      <c:pt idx="5">
                        <c:v>0</c:v>
                      </c:pt>
                      <c:pt idx="6">
                        <c:v>0</c:v>
                      </c:pt>
                      <c:pt idx="7">
                        <c:v>0</c:v>
                      </c:pt>
                      <c:pt idx="8">
                        <c:v>0</c:v>
                      </c:pt>
                      <c:pt idx="9">
                        <c:v>0</c:v>
                      </c:pt>
                      <c:pt idx="10">
                        <c:v>0</c:v>
                      </c:pt>
                      <c:pt idx="11">
                        <c:v>0</c:v>
                      </c:pt>
                      <c:pt idx="12">
                        <c:v>0</c:v>
                      </c:pt>
                      <c:pt idx="13">
                        <c:v>0</c:v>
                      </c:pt>
                    </c:numCache>
                  </c:numRef>
                </c:val>
              </c15:ser>
            </c15:filteredRadarSeries>
            <c15:filteredRadar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Resumen!$C$3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Resumen!$A$4:$A$17</c15:sqref>
                        </c15:formulaRef>
                      </c:ext>
                    </c:extLst>
                    <c:strCache>
                      <c:ptCount val="14"/>
                      <c:pt idx="0">
                        <c:v>A.5</c:v>
                      </c:pt>
                      <c:pt idx="1">
                        <c:v>A.6</c:v>
                      </c:pt>
                      <c:pt idx="2">
                        <c:v>A.7</c:v>
                      </c:pt>
                      <c:pt idx="3">
                        <c:v>A.8</c:v>
                      </c:pt>
                      <c:pt idx="4">
                        <c:v>A.9</c:v>
                      </c:pt>
                      <c:pt idx="5">
                        <c:v>A.10</c:v>
                      </c:pt>
                      <c:pt idx="6">
                        <c:v>A.11</c:v>
                      </c:pt>
                      <c:pt idx="7">
                        <c:v>A.12</c:v>
                      </c:pt>
                      <c:pt idx="8">
                        <c:v>A.13</c:v>
                      </c:pt>
                      <c:pt idx="9">
                        <c:v>A.14</c:v>
                      </c:pt>
                      <c:pt idx="10">
                        <c:v>A.15</c:v>
                      </c:pt>
                      <c:pt idx="11">
                        <c:v>A.16</c:v>
                      </c:pt>
                      <c:pt idx="12">
                        <c:v>A.17</c:v>
                      </c:pt>
                      <c:pt idx="13">
                        <c:v>A.18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Resumen!$C$4:$C$17</c15:sqref>
                        </c15:formulaRef>
                      </c:ext>
                    </c:extLst>
                    <c:numCache>
                      <c:formatCode>General</c:formatCode>
                      <c:ptCount val="14"/>
                    </c:numCache>
                  </c:numRef>
                </c:val>
              </c15:ser>
            </c15:filteredRadarSeries>
            <c15:filteredRad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Resumen!$D$3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ln w="28575" cap="rnd">
                    <a:solidFill>
                      <a:schemeClr val="accent3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Resumen!$A$4:$A$17</c15:sqref>
                        </c15:formulaRef>
                      </c:ext>
                    </c:extLst>
                    <c:strCache>
                      <c:ptCount val="14"/>
                      <c:pt idx="0">
                        <c:v>A.5</c:v>
                      </c:pt>
                      <c:pt idx="1">
                        <c:v>A.6</c:v>
                      </c:pt>
                      <c:pt idx="2">
                        <c:v>A.7</c:v>
                      </c:pt>
                      <c:pt idx="3">
                        <c:v>A.8</c:v>
                      </c:pt>
                      <c:pt idx="4">
                        <c:v>A.9</c:v>
                      </c:pt>
                      <c:pt idx="5">
                        <c:v>A.10</c:v>
                      </c:pt>
                      <c:pt idx="6">
                        <c:v>A.11</c:v>
                      </c:pt>
                      <c:pt idx="7">
                        <c:v>A.12</c:v>
                      </c:pt>
                      <c:pt idx="8">
                        <c:v>A.13</c:v>
                      </c:pt>
                      <c:pt idx="9">
                        <c:v>A.14</c:v>
                      </c:pt>
                      <c:pt idx="10">
                        <c:v>A.15</c:v>
                      </c:pt>
                      <c:pt idx="11">
                        <c:v>A.16</c:v>
                      </c:pt>
                      <c:pt idx="12">
                        <c:v>A.17</c:v>
                      </c:pt>
                      <c:pt idx="13">
                        <c:v>A.18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Resumen!$D$4:$D$17</c15:sqref>
                        </c15:formulaRef>
                      </c:ext>
                    </c:extLst>
                    <c:numCache>
                      <c:formatCode>General</c:formatCode>
                      <c:ptCount val="14"/>
                    </c:numCache>
                  </c:numRef>
                </c:val>
              </c15:ser>
            </c15:filteredRadarSeries>
          </c:ext>
        </c:extLst>
      </c:radarChart>
      <c:catAx>
        <c:axId val="152341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52342752"/>
        <c:crosses val="autoZero"/>
        <c:auto val="1"/>
        <c:lblAlgn val="ctr"/>
        <c:lblOffset val="100"/>
        <c:noMultiLvlLbl val="0"/>
      </c:catAx>
      <c:valAx>
        <c:axId val="152342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52341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6786703601108032E-2"/>
          <c:y val="7.7611940298507459E-2"/>
          <c:w val="0.77562326869806097"/>
          <c:h val="0.686567164179104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[Anexo_2_CMM_ISO_27002_2013_Inicial.xlsx]Resumen!$H$3</c:f>
              <c:strCache>
                <c:ptCount val="1"/>
                <c:pt idx="0">
                  <c:v># NC OK</c:v>
                </c:pt>
              </c:strCache>
            </c:strRef>
          </c:tx>
          <c:spPr>
            <a:solidFill>
              <a:srgbClr val="00FF00"/>
            </a:solidFill>
            <a:ln w="25400">
              <a:noFill/>
            </a:ln>
          </c:spPr>
          <c:invertIfNegative val="0"/>
          <c:cat>
            <c:strRef>
              <c:f>[Anexo_2_CMM_ISO_27002_2013_Inicial.xlsx]Resumen!$A$4:$A$17</c:f>
              <c:strCache>
                <c:ptCount val="14"/>
                <c:pt idx="0">
                  <c:v>A.5</c:v>
                </c:pt>
                <c:pt idx="1">
                  <c:v>A.6</c:v>
                </c:pt>
                <c:pt idx="2">
                  <c:v>A.7</c:v>
                </c:pt>
                <c:pt idx="3">
                  <c:v>A.8</c:v>
                </c:pt>
                <c:pt idx="4">
                  <c:v>A.9</c:v>
                </c:pt>
                <c:pt idx="5">
                  <c:v>A.10</c:v>
                </c:pt>
                <c:pt idx="6">
                  <c:v>A.11</c:v>
                </c:pt>
                <c:pt idx="7">
                  <c:v>A.12</c:v>
                </c:pt>
                <c:pt idx="8">
                  <c:v>A.13</c:v>
                </c:pt>
                <c:pt idx="9">
                  <c:v>A.14</c:v>
                </c:pt>
                <c:pt idx="10">
                  <c:v>A.15</c:v>
                </c:pt>
                <c:pt idx="11">
                  <c:v>A.16</c:v>
                </c:pt>
                <c:pt idx="12">
                  <c:v>A.17</c:v>
                </c:pt>
                <c:pt idx="13">
                  <c:v>A.18</c:v>
                </c:pt>
              </c:strCache>
            </c:strRef>
          </c:cat>
          <c:val>
            <c:numRef>
              <c:f>[Anexo_2_CMM_ISO_27002_2013_Inicial.xlsx]Resumen!$H$4:$H$17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2</c:v>
                </c:pt>
                <c:pt idx="7">
                  <c:v>4</c:v>
                </c:pt>
                <c:pt idx="8">
                  <c:v>0</c:v>
                </c:pt>
                <c:pt idx="9">
                  <c:v>2</c:v>
                </c:pt>
                <c:pt idx="10">
                  <c:v>1</c:v>
                </c:pt>
                <c:pt idx="11">
                  <c:v>0</c:v>
                </c:pt>
                <c:pt idx="12">
                  <c:v>0</c:v>
                </c:pt>
                <c:pt idx="13">
                  <c:v>5</c:v>
                </c:pt>
              </c:numCache>
            </c:numRef>
          </c:val>
        </c:ser>
        <c:ser>
          <c:idx val="1"/>
          <c:order val="1"/>
          <c:tx>
            <c:strRef>
              <c:f>[Anexo_2_CMM_ISO_27002_2013_Inicial.xlsx]Resumen!$G$3</c:f>
              <c:strCache>
                <c:ptCount val="1"/>
                <c:pt idx="0">
                  <c:v># NC alta efectividad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25400">
              <a:noFill/>
            </a:ln>
          </c:spPr>
          <c:invertIfNegative val="0"/>
          <c:cat>
            <c:strRef>
              <c:f>[Anexo_2_CMM_ISO_27002_2013_Inicial.xlsx]Resumen!$A$4:$A$17</c:f>
              <c:strCache>
                <c:ptCount val="14"/>
                <c:pt idx="0">
                  <c:v>A.5</c:v>
                </c:pt>
                <c:pt idx="1">
                  <c:v>A.6</c:v>
                </c:pt>
                <c:pt idx="2">
                  <c:v>A.7</c:v>
                </c:pt>
                <c:pt idx="3">
                  <c:v>A.8</c:v>
                </c:pt>
                <c:pt idx="4">
                  <c:v>A.9</c:v>
                </c:pt>
                <c:pt idx="5">
                  <c:v>A.10</c:v>
                </c:pt>
                <c:pt idx="6">
                  <c:v>A.11</c:v>
                </c:pt>
                <c:pt idx="7">
                  <c:v>A.12</c:v>
                </c:pt>
                <c:pt idx="8">
                  <c:v>A.13</c:v>
                </c:pt>
                <c:pt idx="9">
                  <c:v>A.14</c:v>
                </c:pt>
                <c:pt idx="10">
                  <c:v>A.15</c:v>
                </c:pt>
                <c:pt idx="11">
                  <c:v>A.16</c:v>
                </c:pt>
                <c:pt idx="12">
                  <c:v>A.17</c:v>
                </c:pt>
                <c:pt idx="13">
                  <c:v>A.18</c:v>
                </c:pt>
              </c:strCache>
            </c:strRef>
          </c:cat>
          <c:val>
            <c:numRef>
              <c:f>[Anexo_2_CMM_ISO_27002_2013_Inicial.xlsx]Resumen!$G$4:$G$17</c:f>
              <c:numCache>
                <c:formatCode>General</c:formatCode>
                <c:ptCount val="14"/>
                <c:pt idx="0">
                  <c:v>0</c:v>
                </c:pt>
                <c:pt idx="1">
                  <c:v>2</c:v>
                </c:pt>
                <c:pt idx="2">
                  <c:v>2</c:v>
                </c:pt>
                <c:pt idx="3">
                  <c:v>0</c:v>
                </c:pt>
                <c:pt idx="4">
                  <c:v>3</c:v>
                </c:pt>
                <c:pt idx="5">
                  <c:v>0</c:v>
                </c:pt>
                <c:pt idx="6">
                  <c:v>3</c:v>
                </c:pt>
                <c:pt idx="7">
                  <c:v>5</c:v>
                </c:pt>
                <c:pt idx="8">
                  <c:v>1</c:v>
                </c:pt>
                <c:pt idx="9">
                  <c:v>9</c:v>
                </c:pt>
                <c:pt idx="10">
                  <c:v>1</c:v>
                </c:pt>
                <c:pt idx="11">
                  <c:v>0</c:v>
                </c:pt>
                <c:pt idx="12">
                  <c:v>0</c:v>
                </c:pt>
                <c:pt idx="13">
                  <c:v>1</c:v>
                </c:pt>
              </c:numCache>
            </c:numRef>
          </c:val>
        </c:ser>
        <c:ser>
          <c:idx val="2"/>
          <c:order val="2"/>
          <c:tx>
            <c:strRef>
              <c:f>[Anexo_2_CMM_ISO_27002_2013_Inicial.xlsx]Resumen!$F$3</c:f>
              <c:strCache>
                <c:ptCount val="1"/>
                <c:pt idx="0">
                  <c:v># NC baja efectividad</c:v>
                </c:pt>
              </c:strCache>
            </c:strRef>
          </c:tx>
          <c:spPr>
            <a:solidFill>
              <a:srgbClr val="FF0000"/>
            </a:solidFill>
            <a:ln w="25400">
              <a:noFill/>
            </a:ln>
          </c:spPr>
          <c:invertIfNegative val="0"/>
          <c:cat>
            <c:strRef>
              <c:f>[Anexo_2_CMM_ISO_27002_2013_Inicial.xlsx]Resumen!$A$4:$A$17</c:f>
              <c:strCache>
                <c:ptCount val="14"/>
                <c:pt idx="0">
                  <c:v>A.5</c:v>
                </c:pt>
                <c:pt idx="1">
                  <c:v>A.6</c:v>
                </c:pt>
                <c:pt idx="2">
                  <c:v>A.7</c:v>
                </c:pt>
                <c:pt idx="3">
                  <c:v>A.8</c:v>
                </c:pt>
                <c:pt idx="4">
                  <c:v>A.9</c:v>
                </c:pt>
                <c:pt idx="5">
                  <c:v>A.10</c:v>
                </c:pt>
                <c:pt idx="6">
                  <c:v>A.11</c:v>
                </c:pt>
                <c:pt idx="7">
                  <c:v>A.12</c:v>
                </c:pt>
                <c:pt idx="8">
                  <c:v>A.13</c:v>
                </c:pt>
                <c:pt idx="9">
                  <c:v>A.14</c:v>
                </c:pt>
                <c:pt idx="10">
                  <c:v>A.15</c:v>
                </c:pt>
                <c:pt idx="11">
                  <c:v>A.16</c:v>
                </c:pt>
                <c:pt idx="12">
                  <c:v>A.17</c:v>
                </c:pt>
                <c:pt idx="13">
                  <c:v>A.18</c:v>
                </c:pt>
              </c:strCache>
            </c:strRef>
          </c:cat>
          <c:val>
            <c:numRef>
              <c:f>[Anexo_2_CMM_ISO_27002_2013_Inicial.xlsx]Resumen!$F$4:$F$17</c:f>
              <c:numCache>
                <c:formatCode>General</c:formatCode>
                <c:ptCount val="14"/>
                <c:pt idx="0">
                  <c:v>2</c:v>
                </c:pt>
                <c:pt idx="1">
                  <c:v>5</c:v>
                </c:pt>
                <c:pt idx="2">
                  <c:v>4</c:v>
                </c:pt>
                <c:pt idx="3">
                  <c:v>9</c:v>
                </c:pt>
                <c:pt idx="4">
                  <c:v>11</c:v>
                </c:pt>
                <c:pt idx="5">
                  <c:v>2</c:v>
                </c:pt>
                <c:pt idx="6">
                  <c:v>8</c:v>
                </c:pt>
                <c:pt idx="7">
                  <c:v>5</c:v>
                </c:pt>
                <c:pt idx="8">
                  <c:v>6</c:v>
                </c:pt>
                <c:pt idx="9">
                  <c:v>2</c:v>
                </c:pt>
                <c:pt idx="10">
                  <c:v>3</c:v>
                </c:pt>
                <c:pt idx="11">
                  <c:v>7</c:v>
                </c:pt>
                <c:pt idx="12">
                  <c:v>4</c:v>
                </c:pt>
                <c:pt idx="1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53027216"/>
        <c:axId val="153027608"/>
      </c:barChart>
      <c:catAx>
        <c:axId val="153027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B3B3B3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ES"/>
          </a:p>
        </c:txPr>
        <c:crossAx val="153027608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153027608"/>
        <c:scaling>
          <c:orientation val="minMax"/>
        </c:scaling>
        <c:delete val="0"/>
        <c:axPos val="l"/>
        <c:majorGridlines>
          <c:spPr>
            <a:ln w="3175">
              <a:solidFill>
                <a:srgbClr val="B3B3B3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B3B3B3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ES"/>
          </a:p>
        </c:txPr>
        <c:crossAx val="153027216"/>
        <c:crossesAt val="1"/>
        <c:crossBetween val="between"/>
      </c:valAx>
      <c:spPr>
        <a:noFill/>
        <a:ln w="3175">
          <a:solidFill>
            <a:srgbClr val="B3B3B3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476454293628809"/>
          <c:y val="0.32537313432835818"/>
          <c:w val="0.14265927977839335"/>
          <c:h val="0.19104477611940299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s-ES"/>
        </a:p>
      </c:txPr>
    </c:legend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E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317079395109187E-2"/>
          <c:y val="0.16246543041357672"/>
          <c:w val="0.67073227788500878"/>
          <c:h val="0.67507187464951701"/>
        </c:manualLayout>
      </c:layout>
      <c:pie3DChart>
        <c:varyColors val="1"/>
        <c:ser>
          <c:idx val="0"/>
          <c:order val="0"/>
          <c:tx>
            <c:strRef>
              <c:f>[Anexo_2_CMM_ISO_27002_2013_Inicial.xlsx]Resumen!$C$31</c:f>
              <c:strCache>
                <c:ptCount val="1"/>
                <c:pt idx="0">
                  <c:v>Número</c:v>
                </c:pt>
              </c:strCache>
            </c:strRef>
          </c:tx>
          <c:spPr>
            <a:solidFill>
              <a:srgbClr val="FF0000"/>
            </a:solidFill>
            <a:ln w="25400">
              <a:noFill/>
            </a:ln>
          </c:spPr>
          <c:explosion val="50"/>
          <c:dPt>
            <c:idx val="0"/>
            <c:bubble3D val="0"/>
            <c:spPr>
              <a:solidFill>
                <a:srgbClr val="00FF00"/>
              </a:solidFill>
              <a:ln w="25400">
                <a:noFill/>
              </a:ln>
            </c:spPr>
          </c:dPt>
          <c:dPt>
            <c:idx val="1"/>
            <c:bubble3D val="0"/>
            <c:explosion val="47"/>
            <c:spPr>
              <a:solidFill>
                <a:srgbClr val="FF420E"/>
              </a:solidFill>
              <a:ln w="25400">
                <a:noFill/>
              </a:ln>
            </c:spPr>
          </c:dPt>
          <c:dPt>
            <c:idx val="2"/>
            <c:bubble3D val="0"/>
            <c:spPr>
              <a:solidFill>
                <a:srgbClr val="FFD320"/>
              </a:solidFill>
              <a:ln w="25400">
                <a:noFill/>
              </a:ln>
            </c:spPr>
          </c:dPt>
          <c:cat>
            <c:strRef>
              <c:f>[Anexo_2_CMM_ISO_27002_2013_Inicial.xlsx]Resumen!$B$32:$B$34</c:f>
              <c:strCache>
                <c:ptCount val="3"/>
                <c:pt idx="0">
                  <c:v>Aprobados</c:v>
                </c:pt>
                <c:pt idx="1">
                  <c:v>No Aprobados</c:v>
                </c:pt>
                <c:pt idx="2">
                  <c:v>No Aplican</c:v>
                </c:pt>
              </c:strCache>
            </c:strRef>
          </c:cat>
          <c:val>
            <c:numRef>
              <c:f>[Anexo_2_CMM_ISO_27002_2013_Inicial.xlsx]Resumen!$C$32:$C$34</c:f>
              <c:numCache>
                <c:formatCode>General</c:formatCode>
                <c:ptCount val="3"/>
                <c:pt idx="0">
                  <c:v>22</c:v>
                </c:pt>
                <c:pt idx="1">
                  <c:v>89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3175">
          <a:solidFill>
            <a:srgbClr val="B3B3B3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1010521874423147"/>
          <c:y val="0.41176583225509961"/>
          <c:w val="0.17770049959550882"/>
          <c:h val="0.17927219907705016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s-ES"/>
        </a:p>
      </c:txPr>
    </c:legend>
    <c:plotVisOnly val="1"/>
    <c:dispBlanksAs val="zero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ES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/>
              <a:t>Cumplimiento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Resumen!$B$3</c:f>
              <c:strCache>
                <c:ptCount val="1"/>
                <c:pt idx="0">
                  <c:v>Dominio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Resumen!$A$4:$A$17</c:f>
              <c:strCache>
                <c:ptCount val="14"/>
                <c:pt idx="0">
                  <c:v>A.5</c:v>
                </c:pt>
                <c:pt idx="1">
                  <c:v>A.6</c:v>
                </c:pt>
                <c:pt idx="2">
                  <c:v>A.7</c:v>
                </c:pt>
                <c:pt idx="3">
                  <c:v>A.8</c:v>
                </c:pt>
                <c:pt idx="4">
                  <c:v>A.9</c:v>
                </c:pt>
                <c:pt idx="5">
                  <c:v>A.10</c:v>
                </c:pt>
                <c:pt idx="6">
                  <c:v>A.11</c:v>
                </c:pt>
                <c:pt idx="7">
                  <c:v>A.12</c:v>
                </c:pt>
                <c:pt idx="8">
                  <c:v>A.13</c:v>
                </c:pt>
                <c:pt idx="9">
                  <c:v>A.14</c:v>
                </c:pt>
                <c:pt idx="10">
                  <c:v>A.15</c:v>
                </c:pt>
                <c:pt idx="11">
                  <c:v>A.16</c:v>
                </c:pt>
                <c:pt idx="12">
                  <c:v>A.17</c:v>
                </c:pt>
                <c:pt idx="13">
                  <c:v>A.18</c:v>
                </c:pt>
              </c:strCache>
            </c:strRef>
          </c:cat>
          <c:val>
            <c:numRef>
              <c:f>Resumen!$B$4:$B$17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</c:ser>
        <c:ser>
          <c:idx val="1"/>
          <c:order val="1"/>
          <c:tx>
            <c:strRef>
              <c:f>Resumen!$C$3</c:f>
              <c:strCache>
                <c:ptCount val="1"/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Resumen!$A$4:$A$17</c:f>
              <c:strCache>
                <c:ptCount val="14"/>
                <c:pt idx="0">
                  <c:v>A.5</c:v>
                </c:pt>
                <c:pt idx="1">
                  <c:v>A.6</c:v>
                </c:pt>
                <c:pt idx="2">
                  <c:v>A.7</c:v>
                </c:pt>
                <c:pt idx="3">
                  <c:v>A.8</c:v>
                </c:pt>
                <c:pt idx="4">
                  <c:v>A.9</c:v>
                </c:pt>
                <c:pt idx="5">
                  <c:v>A.10</c:v>
                </c:pt>
                <c:pt idx="6">
                  <c:v>A.11</c:v>
                </c:pt>
                <c:pt idx="7">
                  <c:v>A.12</c:v>
                </c:pt>
                <c:pt idx="8">
                  <c:v>A.13</c:v>
                </c:pt>
                <c:pt idx="9">
                  <c:v>A.14</c:v>
                </c:pt>
                <c:pt idx="10">
                  <c:v>A.15</c:v>
                </c:pt>
                <c:pt idx="11">
                  <c:v>A.16</c:v>
                </c:pt>
                <c:pt idx="12">
                  <c:v>A.17</c:v>
                </c:pt>
                <c:pt idx="13">
                  <c:v>A.18</c:v>
                </c:pt>
              </c:strCache>
            </c:strRef>
          </c:cat>
          <c:val>
            <c:numRef>
              <c:f>Resumen!$C$4:$C$17</c:f>
              <c:numCache>
                <c:formatCode>General</c:formatCode>
                <c:ptCount val="14"/>
              </c:numCache>
            </c:numRef>
          </c:val>
        </c:ser>
        <c:ser>
          <c:idx val="2"/>
          <c:order val="2"/>
          <c:tx>
            <c:strRef>
              <c:f>Resumen!$D$3</c:f>
              <c:strCache>
                <c:ptCount val="1"/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Resumen!$A$4:$A$17</c:f>
              <c:strCache>
                <c:ptCount val="14"/>
                <c:pt idx="0">
                  <c:v>A.5</c:v>
                </c:pt>
                <c:pt idx="1">
                  <c:v>A.6</c:v>
                </c:pt>
                <c:pt idx="2">
                  <c:v>A.7</c:v>
                </c:pt>
                <c:pt idx="3">
                  <c:v>A.8</c:v>
                </c:pt>
                <c:pt idx="4">
                  <c:v>A.9</c:v>
                </c:pt>
                <c:pt idx="5">
                  <c:v>A.10</c:v>
                </c:pt>
                <c:pt idx="6">
                  <c:v>A.11</c:v>
                </c:pt>
                <c:pt idx="7">
                  <c:v>A.12</c:v>
                </c:pt>
                <c:pt idx="8">
                  <c:v>A.13</c:v>
                </c:pt>
                <c:pt idx="9">
                  <c:v>A.14</c:v>
                </c:pt>
                <c:pt idx="10">
                  <c:v>A.15</c:v>
                </c:pt>
                <c:pt idx="11">
                  <c:v>A.16</c:v>
                </c:pt>
                <c:pt idx="12">
                  <c:v>A.17</c:v>
                </c:pt>
                <c:pt idx="13">
                  <c:v>A.18</c:v>
                </c:pt>
              </c:strCache>
            </c:strRef>
          </c:cat>
          <c:val>
            <c:numRef>
              <c:f>Resumen!$D$4:$D$17</c:f>
              <c:numCache>
                <c:formatCode>General</c:formatCode>
                <c:ptCount val="14"/>
              </c:numCache>
            </c:numRef>
          </c:val>
        </c:ser>
        <c:ser>
          <c:idx val="3"/>
          <c:order val="3"/>
          <c:tx>
            <c:strRef>
              <c:f>Resumen!$E$3</c:f>
              <c:strCache>
                <c:ptCount val="1"/>
                <c:pt idx="0">
                  <c:v>% de conformidad antes de implementación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Resumen!$A$4:$A$17</c:f>
              <c:strCache>
                <c:ptCount val="14"/>
                <c:pt idx="0">
                  <c:v>A.5</c:v>
                </c:pt>
                <c:pt idx="1">
                  <c:v>A.6</c:v>
                </c:pt>
                <c:pt idx="2">
                  <c:v>A.7</c:v>
                </c:pt>
                <c:pt idx="3">
                  <c:v>A.8</c:v>
                </c:pt>
                <c:pt idx="4">
                  <c:v>A.9</c:v>
                </c:pt>
                <c:pt idx="5">
                  <c:v>A.10</c:v>
                </c:pt>
                <c:pt idx="6">
                  <c:v>A.11</c:v>
                </c:pt>
                <c:pt idx="7">
                  <c:v>A.12</c:v>
                </c:pt>
                <c:pt idx="8">
                  <c:v>A.13</c:v>
                </c:pt>
                <c:pt idx="9">
                  <c:v>A.14</c:v>
                </c:pt>
                <c:pt idx="10">
                  <c:v>A.15</c:v>
                </c:pt>
                <c:pt idx="11">
                  <c:v>A.16</c:v>
                </c:pt>
                <c:pt idx="12">
                  <c:v>A.17</c:v>
                </c:pt>
                <c:pt idx="13">
                  <c:v>A.18</c:v>
                </c:pt>
              </c:strCache>
            </c:strRef>
          </c:cat>
          <c:val>
            <c:numRef>
              <c:f>Resumen!$E$4:$E$17</c:f>
              <c:numCache>
                <c:formatCode>0%</c:formatCode>
                <c:ptCount val="14"/>
                <c:pt idx="0">
                  <c:v>0</c:v>
                </c:pt>
                <c:pt idx="1">
                  <c:v>0.1</c:v>
                </c:pt>
                <c:pt idx="2">
                  <c:v>0.15</c:v>
                </c:pt>
                <c:pt idx="3">
                  <c:v>0</c:v>
                </c:pt>
                <c:pt idx="4">
                  <c:v>0.13750000000000001</c:v>
                </c:pt>
                <c:pt idx="5">
                  <c:v>0</c:v>
                </c:pt>
                <c:pt idx="6">
                  <c:v>0.2583333333333333</c:v>
                </c:pt>
                <c:pt idx="7">
                  <c:v>0.61875000000000002</c:v>
                </c:pt>
                <c:pt idx="8">
                  <c:v>9.9999999999999992E-2</c:v>
                </c:pt>
                <c:pt idx="9">
                  <c:v>0.72592592592592597</c:v>
                </c:pt>
                <c:pt idx="10">
                  <c:v>0.36249999999999999</c:v>
                </c:pt>
                <c:pt idx="11">
                  <c:v>0</c:v>
                </c:pt>
                <c:pt idx="12">
                  <c:v>0</c:v>
                </c:pt>
                <c:pt idx="13">
                  <c:v>0.625</c:v>
                </c:pt>
              </c:numCache>
            </c:numRef>
          </c:val>
        </c:ser>
        <c:ser>
          <c:idx val="4"/>
          <c:order val="4"/>
          <c:tx>
            <c:strRef>
              <c:f>Resumen!$F$3</c:f>
              <c:strCache>
                <c:ptCount val="1"/>
                <c:pt idx="0">
                  <c:v>% de conformidad tras implementación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Resumen!$A$4:$A$17</c:f>
              <c:strCache>
                <c:ptCount val="14"/>
                <c:pt idx="0">
                  <c:v>A.5</c:v>
                </c:pt>
                <c:pt idx="1">
                  <c:v>A.6</c:v>
                </c:pt>
                <c:pt idx="2">
                  <c:v>A.7</c:v>
                </c:pt>
                <c:pt idx="3">
                  <c:v>A.8</c:v>
                </c:pt>
                <c:pt idx="4">
                  <c:v>A.9</c:v>
                </c:pt>
                <c:pt idx="5">
                  <c:v>A.10</c:v>
                </c:pt>
                <c:pt idx="6">
                  <c:v>A.11</c:v>
                </c:pt>
                <c:pt idx="7">
                  <c:v>A.12</c:v>
                </c:pt>
                <c:pt idx="8">
                  <c:v>A.13</c:v>
                </c:pt>
                <c:pt idx="9">
                  <c:v>A.14</c:v>
                </c:pt>
                <c:pt idx="10">
                  <c:v>A.15</c:v>
                </c:pt>
                <c:pt idx="11">
                  <c:v>A.16</c:v>
                </c:pt>
                <c:pt idx="12">
                  <c:v>A.17</c:v>
                </c:pt>
                <c:pt idx="13">
                  <c:v>A.18</c:v>
                </c:pt>
              </c:strCache>
            </c:strRef>
          </c:cat>
          <c:val>
            <c:numRef>
              <c:f>Resumen!$F$4:$F$17</c:f>
              <c:numCache>
                <c:formatCode>0%</c:formatCode>
                <c:ptCount val="14"/>
                <c:pt idx="0">
                  <c:v>0.95</c:v>
                </c:pt>
                <c:pt idx="1">
                  <c:v>0.92</c:v>
                </c:pt>
                <c:pt idx="2">
                  <c:v>0.96</c:v>
                </c:pt>
                <c:pt idx="3">
                  <c:v>0.74</c:v>
                </c:pt>
                <c:pt idx="4">
                  <c:v>0.89</c:v>
                </c:pt>
                <c:pt idx="5">
                  <c:v>0</c:v>
                </c:pt>
                <c:pt idx="6">
                  <c:v>0.94</c:v>
                </c:pt>
                <c:pt idx="7">
                  <c:v>0.98</c:v>
                </c:pt>
                <c:pt idx="8">
                  <c:v>0.95</c:v>
                </c:pt>
                <c:pt idx="9">
                  <c:v>0.96</c:v>
                </c:pt>
                <c:pt idx="10">
                  <c:v>0.95</c:v>
                </c:pt>
                <c:pt idx="11">
                  <c:v>1</c:v>
                </c:pt>
                <c:pt idx="12">
                  <c:v>0.93</c:v>
                </c:pt>
                <c:pt idx="13">
                  <c:v>0.96</c:v>
                </c:pt>
              </c:numCache>
            </c:numRef>
          </c:val>
        </c:ser>
        <c:ser>
          <c:idx val="5"/>
          <c:order val="5"/>
          <c:tx>
            <c:strRef>
              <c:f>Resumen!$G$3</c:f>
              <c:strCache>
                <c:ptCount val="1"/>
                <c:pt idx="0">
                  <c:v>% De conformidad deseado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Resumen!$A$4:$A$17</c:f>
              <c:strCache>
                <c:ptCount val="14"/>
                <c:pt idx="0">
                  <c:v>A.5</c:v>
                </c:pt>
                <c:pt idx="1">
                  <c:v>A.6</c:v>
                </c:pt>
                <c:pt idx="2">
                  <c:v>A.7</c:v>
                </c:pt>
                <c:pt idx="3">
                  <c:v>A.8</c:v>
                </c:pt>
                <c:pt idx="4">
                  <c:v>A.9</c:v>
                </c:pt>
                <c:pt idx="5">
                  <c:v>A.10</c:v>
                </c:pt>
                <c:pt idx="6">
                  <c:v>A.11</c:v>
                </c:pt>
                <c:pt idx="7">
                  <c:v>A.12</c:v>
                </c:pt>
                <c:pt idx="8">
                  <c:v>A.13</c:v>
                </c:pt>
                <c:pt idx="9">
                  <c:v>A.14</c:v>
                </c:pt>
                <c:pt idx="10">
                  <c:v>A.15</c:v>
                </c:pt>
                <c:pt idx="11">
                  <c:v>A.16</c:v>
                </c:pt>
                <c:pt idx="12">
                  <c:v>A.17</c:v>
                </c:pt>
                <c:pt idx="13">
                  <c:v>A.18</c:v>
                </c:pt>
              </c:strCache>
            </c:strRef>
          </c:cat>
          <c:val>
            <c:numRef>
              <c:f>Resumen!$G$4:$G$17</c:f>
              <c:numCache>
                <c:formatCode>0%</c:formatCode>
                <c:ptCount val="14"/>
                <c:pt idx="0">
                  <c:v>0.95</c:v>
                </c:pt>
                <c:pt idx="1">
                  <c:v>0.95</c:v>
                </c:pt>
                <c:pt idx="2">
                  <c:v>0.95</c:v>
                </c:pt>
                <c:pt idx="3">
                  <c:v>0.95</c:v>
                </c:pt>
                <c:pt idx="4">
                  <c:v>0.95</c:v>
                </c:pt>
                <c:pt idx="5">
                  <c:v>0.95</c:v>
                </c:pt>
                <c:pt idx="6">
                  <c:v>0.95</c:v>
                </c:pt>
                <c:pt idx="7">
                  <c:v>0.95</c:v>
                </c:pt>
                <c:pt idx="8">
                  <c:v>0.95</c:v>
                </c:pt>
                <c:pt idx="9">
                  <c:v>0.95</c:v>
                </c:pt>
                <c:pt idx="10">
                  <c:v>0.95</c:v>
                </c:pt>
                <c:pt idx="11">
                  <c:v>0.95</c:v>
                </c:pt>
                <c:pt idx="12">
                  <c:v>0.95</c:v>
                </c:pt>
                <c:pt idx="13">
                  <c:v>0.95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3028784"/>
        <c:axId val="153029176"/>
      </c:radarChart>
      <c:catAx>
        <c:axId val="153028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53029176"/>
        <c:crosses val="autoZero"/>
        <c:auto val="1"/>
        <c:lblAlgn val="ctr"/>
        <c:lblOffset val="100"/>
        <c:noMultiLvlLbl val="0"/>
      </c:catAx>
      <c:valAx>
        <c:axId val="153029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53028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egendEntry>
        <c:idx val="1"/>
        <c:delete val="1"/>
      </c:legendEntry>
      <c:legendEntry>
        <c:idx val="2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0.07306</cdr:x>
      <cdr:y>0.83512</cdr:y>
    </cdr:from>
    <cdr:to>
      <cdr:x>0.07306</cdr:x>
      <cdr:y>0.83512</cdr:y>
    </cdr:to>
    <cdr:sp macro="" textlink="">
      <cdr:nvSpPr>
        <cdr:cNvPr id="10241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03296" y="2850893"/>
          <a:ext cx="0" cy="0"/>
        </a:xfrm>
        <a:prstGeom xmlns:a="http://schemas.openxmlformats.org/drawingml/2006/main" prst="rect">
          <a:avLst/>
        </a:prstGeom>
        <a:solidFill xmlns:a="http://schemas.openxmlformats.org/drawingml/2006/main">
          <a:srgbClr xmlns:mc="http://schemas.openxmlformats.org/markup-compatibility/2006" xmlns:a14="http://schemas.microsoft.com/office/drawing/2010/main" val="FFFFFF" mc:Ignorable="a14" a14:legacySpreadsheetColorIndex="9"/>
        </a:solidFill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1240B29-F687-4F45-9708-019B960494DF}">
            <a14:hiddenLine xmlns:a14="http://schemas.microsoft.com/office/drawing/2010/main" w="1">
              <a:solidFill>
                <a:srgbClr xmlns:mc="http://schemas.openxmlformats.org/markup-compatibility/2006" val="000000" mc:Ignorable="a14" a14:legacySpreadsheetColorIndex="77"/>
              </a:solidFill>
              <a:miter lim="800000"/>
              <a:headEnd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wrap="none" lIns="18288" tIns="0" rIns="0" bIns="0" anchor="ctr" upright="1">
          <a:spAutoFit/>
        </a:bodyPr>
        <a:lstStyle xmlns:a="http://schemas.openxmlformats.org/drawingml/2006/main"/>
        <a:p xmlns:a="http://schemas.openxmlformats.org/drawingml/2006/main">
          <a:pPr algn="ctr" rtl="0">
            <a:defRPr sz="1000"/>
          </a:pPr>
          <a:endParaRPr lang="en-GB"/>
        </a:p>
      </cdr:txBody>
    </cdr:sp>
  </cdr:relSizeAnchor>
  <cdr:relSizeAnchor xmlns:cdr="http://schemas.openxmlformats.org/drawingml/2006/chartDrawing">
    <cdr:from>
      <cdr:x>0.07306</cdr:x>
      <cdr:y>0.83512</cdr:y>
    </cdr:from>
    <cdr:to>
      <cdr:x>0.07306</cdr:x>
      <cdr:y>0.83512</cdr:y>
    </cdr:to>
    <cdr:sp macro="" textlink="">
      <cdr:nvSpPr>
        <cdr:cNvPr id="10242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03296" y="2850893"/>
          <a:ext cx="0" cy="0"/>
        </a:xfrm>
        <a:prstGeom xmlns:a="http://schemas.openxmlformats.org/drawingml/2006/main" prst="rect">
          <a:avLst/>
        </a:prstGeom>
        <a:solidFill xmlns:a="http://schemas.openxmlformats.org/drawingml/2006/main">
          <a:srgbClr xmlns:mc="http://schemas.openxmlformats.org/markup-compatibility/2006" xmlns:a14="http://schemas.microsoft.com/office/drawing/2010/main" val="FFFFFF" mc:Ignorable="a14" a14:legacySpreadsheetColorIndex="9"/>
        </a:solidFill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1240B29-F687-4F45-9708-019B960494DF}">
            <a14:hiddenLine xmlns:a14="http://schemas.microsoft.com/office/drawing/2010/main" w="1">
              <a:solidFill>
                <a:srgbClr xmlns:mc="http://schemas.openxmlformats.org/markup-compatibility/2006" val="000000" mc:Ignorable="a14" a14:legacySpreadsheetColorIndex="77"/>
              </a:solidFill>
              <a:miter lim="800000"/>
              <a:headEnd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wrap="none" lIns="18288" tIns="0" rIns="0" bIns="0" anchor="ctr" upright="1">
          <a:spAutoFit/>
        </a:bodyPr>
        <a:lstStyle xmlns:a="http://schemas.openxmlformats.org/drawingml/2006/main"/>
        <a:p xmlns:a="http://schemas.openxmlformats.org/drawingml/2006/main">
          <a:pPr algn="ctr" rtl="0">
            <a:defRPr sz="1000"/>
          </a:pPr>
          <a:endParaRPr lang="en-GB"/>
        </a:p>
      </cdr:txBody>
    </cdr:sp>
  </cdr:relSizeAnchor>
  <cdr:relSizeAnchor xmlns:cdr="http://schemas.openxmlformats.org/drawingml/2006/chartDrawing">
    <cdr:from>
      <cdr:x>0.07306</cdr:x>
      <cdr:y>0.83512</cdr:y>
    </cdr:from>
    <cdr:to>
      <cdr:x>0.07306</cdr:x>
      <cdr:y>0.83512</cdr:y>
    </cdr:to>
    <cdr:sp macro="" textlink="">
      <cdr:nvSpPr>
        <cdr:cNvPr id="10243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03296" y="2850893"/>
          <a:ext cx="0" cy="0"/>
        </a:xfrm>
        <a:prstGeom xmlns:a="http://schemas.openxmlformats.org/drawingml/2006/main" prst="rect">
          <a:avLst/>
        </a:prstGeom>
        <a:solidFill xmlns:a="http://schemas.openxmlformats.org/drawingml/2006/main">
          <a:srgbClr xmlns:mc="http://schemas.openxmlformats.org/markup-compatibility/2006" xmlns:a14="http://schemas.microsoft.com/office/drawing/2010/main" val="FFFFFF" mc:Ignorable="a14" a14:legacySpreadsheetColorIndex="9"/>
        </a:solidFill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1240B29-F687-4F45-9708-019B960494DF}">
            <a14:hiddenLine xmlns:a14="http://schemas.microsoft.com/office/drawing/2010/main" w="1">
              <a:solidFill>
                <a:srgbClr xmlns:mc="http://schemas.openxmlformats.org/markup-compatibility/2006" val="000000" mc:Ignorable="a14" a14:legacySpreadsheetColorIndex="77"/>
              </a:solidFill>
              <a:miter lim="800000"/>
              <a:headEnd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wrap="none" lIns="18288" tIns="0" rIns="0" bIns="0" anchor="ctr" upright="1">
          <a:spAutoFit/>
        </a:bodyPr>
        <a:lstStyle xmlns:a="http://schemas.openxmlformats.org/drawingml/2006/main"/>
        <a:p xmlns:a="http://schemas.openxmlformats.org/drawingml/2006/main">
          <a:pPr algn="ctr" rtl="0">
            <a:defRPr sz="1000"/>
          </a:pPr>
          <a:endParaRPr lang="en-GB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C25035E3-A04E-4492-B939-858B29E58E68}" type="datetimeFigureOut">
              <a:rPr lang="es-ES" smtClean="0"/>
              <a:t>06/06/2016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A289353D-26C1-4E59-B411-535276D1936B}" type="slidenum">
              <a:rPr lang="es-ES" smtClean="0"/>
              <a:t>‹#›</a:t>
            </a:fld>
            <a:endParaRPr lang="es-E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097810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035E3-A04E-4492-B939-858B29E58E68}" type="datetimeFigureOut">
              <a:rPr lang="es-ES" smtClean="0"/>
              <a:t>06/06/2016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9353D-26C1-4E59-B411-535276D1936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4013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035E3-A04E-4492-B939-858B29E58E68}" type="datetimeFigureOut">
              <a:rPr lang="es-ES" smtClean="0"/>
              <a:t>06/06/2016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9353D-26C1-4E59-B411-535276D1936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3746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035E3-A04E-4492-B939-858B29E58E68}" type="datetimeFigureOut">
              <a:rPr lang="es-ES" smtClean="0"/>
              <a:t>06/06/2016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9353D-26C1-4E59-B411-535276D1936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8860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035E3-A04E-4492-B939-858B29E58E68}" type="datetimeFigureOut">
              <a:rPr lang="es-ES" smtClean="0"/>
              <a:t>06/06/2016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9353D-26C1-4E59-B411-535276D1936B}" type="slidenum">
              <a:rPr lang="es-ES" smtClean="0"/>
              <a:t>‹#›</a:t>
            </a:fld>
            <a:endParaRPr lang="es-E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99229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035E3-A04E-4492-B939-858B29E58E68}" type="datetimeFigureOut">
              <a:rPr lang="es-ES" smtClean="0"/>
              <a:t>06/06/2016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9353D-26C1-4E59-B411-535276D1936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2342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035E3-A04E-4492-B939-858B29E58E68}" type="datetimeFigureOut">
              <a:rPr lang="es-ES" smtClean="0"/>
              <a:t>06/06/2016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9353D-26C1-4E59-B411-535276D1936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1738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035E3-A04E-4492-B939-858B29E58E68}" type="datetimeFigureOut">
              <a:rPr lang="es-ES" smtClean="0"/>
              <a:t>06/06/2016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9353D-26C1-4E59-B411-535276D1936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0693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035E3-A04E-4492-B939-858B29E58E68}" type="datetimeFigureOut">
              <a:rPr lang="es-ES" smtClean="0"/>
              <a:t>06/06/2016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9353D-26C1-4E59-B411-535276D1936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3556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035E3-A04E-4492-B939-858B29E58E68}" type="datetimeFigureOut">
              <a:rPr lang="es-ES" smtClean="0"/>
              <a:t>06/06/2016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9353D-26C1-4E59-B411-535276D1936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2761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035E3-A04E-4492-B939-858B29E58E68}" type="datetimeFigureOut">
              <a:rPr lang="es-ES" smtClean="0"/>
              <a:t>06/06/2016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9353D-26C1-4E59-B411-535276D1936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7247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C25035E3-A04E-4492-B939-858B29E58E68}" type="datetimeFigureOut">
              <a:rPr lang="es-ES" smtClean="0"/>
              <a:t>06/06/2016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A289353D-26C1-4E59-B411-535276D1936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7336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000" dirty="0" smtClean="0"/>
              <a:t>XXX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s-ES" sz="4000" dirty="0" smtClean="0"/>
              <a:t>Implementación</a:t>
            </a:r>
            <a:r>
              <a:rPr lang="en-GB" sz="4000" dirty="0" smtClean="0"/>
              <a:t> ISO 27001:2013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sz="3200" dirty="0" smtClean="0"/>
              <a:t>Presentación</a:t>
            </a:r>
            <a:r>
              <a:rPr lang="en-GB" sz="3200" dirty="0" smtClean="0"/>
              <a:t> a la </a:t>
            </a:r>
            <a:r>
              <a:rPr lang="es-ES" sz="3200" dirty="0" smtClean="0"/>
              <a:t>compañía</a:t>
            </a:r>
          </a:p>
          <a:p>
            <a:endParaRPr lang="en-GB" dirty="0"/>
          </a:p>
        </p:txBody>
      </p:sp>
      <p:pic>
        <p:nvPicPr>
          <p:cNvPr id="1027" name="Picture 3" descr="misti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675" y="890143"/>
            <a:ext cx="53943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5362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Que vamos a hacer para mejorarlo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102133"/>
          </a:xfrm>
        </p:spPr>
        <p:txBody>
          <a:bodyPr/>
          <a:lstStyle/>
          <a:p>
            <a:r>
              <a:rPr lang="es-ES" dirty="0" smtClean="0"/>
              <a:t>Propuesta de 13 proyectos para mejorar la seguridad de la organización</a:t>
            </a:r>
            <a:endParaRPr lang="es-E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7201" y="2936860"/>
            <a:ext cx="5529262" cy="290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5017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Desglose temporal de proyectos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607182"/>
          </a:xfrm>
        </p:spPr>
        <p:txBody>
          <a:bodyPr/>
          <a:lstStyle/>
          <a:p>
            <a:r>
              <a:rPr lang="es-ES" dirty="0" smtClean="0"/>
              <a:t>Duración total de 24 meses, dando comienzo en Sept 2016 </a:t>
            </a:r>
            <a:endParaRPr lang="es-E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6961" y="2432807"/>
            <a:ext cx="7685153" cy="4314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04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Desglose económico de proyectos</a:t>
            </a:r>
            <a:endParaRPr lang="es-E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6420" y="1432560"/>
            <a:ext cx="7315200" cy="4488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8187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Que se ha logrado: Hitos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s-ES" dirty="0" smtClean="0"/>
          </a:p>
          <a:p>
            <a:r>
              <a:rPr lang="es-ES" dirty="0" smtClean="0"/>
              <a:t>Definición de roles y responsabilidades</a:t>
            </a:r>
            <a:endParaRPr lang="es-ES" dirty="0"/>
          </a:p>
          <a:p>
            <a:r>
              <a:rPr lang="es-ES" dirty="0" smtClean="0"/>
              <a:t>Definición de un sistema de gestión documental común</a:t>
            </a:r>
          </a:p>
          <a:p>
            <a:r>
              <a:rPr lang="es-ES" dirty="0" smtClean="0"/>
              <a:t>Definición de política de seguridad</a:t>
            </a:r>
          </a:p>
          <a:p>
            <a:r>
              <a:rPr lang="es-ES" dirty="0" smtClean="0"/>
              <a:t>Definición de proceso de auditorias internas</a:t>
            </a:r>
          </a:p>
          <a:p>
            <a:r>
              <a:rPr lang="es-ES" dirty="0" smtClean="0"/>
              <a:t>Gestión de indicadores</a:t>
            </a:r>
          </a:p>
          <a:p>
            <a:r>
              <a:rPr lang="es-ES" dirty="0" smtClean="0"/>
              <a:t>Definición de proceso de revisión por dirección</a:t>
            </a:r>
          </a:p>
          <a:p>
            <a:r>
              <a:rPr lang="es-ES" dirty="0" smtClean="0"/>
              <a:t>Definición del proceso y realización de análisis de riesgos</a:t>
            </a:r>
          </a:p>
          <a:p>
            <a:r>
              <a:rPr lang="es-ES" dirty="0" smtClean="0"/>
              <a:t>Identificación de activos y amenazas</a:t>
            </a:r>
          </a:p>
          <a:p>
            <a:r>
              <a:rPr lang="es-ES" dirty="0" smtClean="0"/>
              <a:t>Calculo del impacto potencial y del riesgo para cada activo</a:t>
            </a:r>
            <a:endParaRPr lang="es-ES" dirty="0"/>
          </a:p>
          <a:p>
            <a:r>
              <a:rPr lang="es-ES" dirty="0" smtClean="0"/>
              <a:t>Propuesta de proyectos</a:t>
            </a:r>
          </a:p>
          <a:p>
            <a:r>
              <a:rPr lang="es-ES" dirty="0" smtClean="0"/>
              <a:t>Ejecución de proyectos</a:t>
            </a:r>
          </a:p>
          <a:p>
            <a:r>
              <a:rPr lang="es-ES" dirty="0" smtClean="0"/>
              <a:t>Auditoría de cumplimiento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4804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Documentación desarrollada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lvl="0"/>
            <a:r>
              <a:rPr lang="es-ES" dirty="0"/>
              <a:t>Política de clasificación de la información.</a:t>
            </a:r>
          </a:p>
          <a:p>
            <a:pPr lvl="0"/>
            <a:r>
              <a:rPr lang="es-ES" dirty="0"/>
              <a:t>Política de control de acceso.</a:t>
            </a:r>
          </a:p>
          <a:p>
            <a:pPr lvl="0"/>
            <a:r>
              <a:rPr lang="es-ES" dirty="0"/>
              <a:t>Política de uso adecuado de los recursos de la empresa.</a:t>
            </a:r>
          </a:p>
          <a:p>
            <a:pPr lvl="0"/>
            <a:r>
              <a:rPr lang="es-ES" dirty="0"/>
              <a:t>Política de acceso remoto o teletrabajo.</a:t>
            </a:r>
          </a:p>
          <a:p>
            <a:pPr lvl="0"/>
            <a:r>
              <a:rPr lang="es-ES" dirty="0"/>
              <a:t>Política de comunicación de información.</a:t>
            </a:r>
          </a:p>
          <a:p>
            <a:pPr lvl="0"/>
            <a:r>
              <a:rPr lang="es-ES" dirty="0"/>
              <a:t>Política de gestión de activos</a:t>
            </a:r>
          </a:p>
          <a:p>
            <a:pPr lvl="0"/>
            <a:r>
              <a:rPr lang="es-ES" dirty="0"/>
              <a:t>Política de gestión de la continuidad</a:t>
            </a:r>
          </a:p>
          <a:p>
            <a:pPr lvl="0"/>
            <a:r>
              <a:rPr lang="es-ES" dirty="0"/>
              <a:t>Política de gestión de incidentes</a:t>
            </a:r>
          </a:p>
          <a:p>
            <a:pPr lvl="0"/>
            <a:r>
              <a:rPr lang="es-ES" dirty="0"/>
              <a:t>Política de cifrado</a:t>
            </a:r>
          </a:p>
          <a:p>
            <a:pPr lvl="0"/>
            <a:r>
              <a:rPr lang="es-ES" dirty="0"/>
              <a:t>Política en seguridad operativa</a:t>
            </a:r>
          </a:p>
          <a:p>
            <a:pPr lvl="0"/>
            <a:r>
              <a:rPr lang="es-ES" dirty="0"/>
              <a:t>Política de Recursos Humanos</a:t>
            </a:r>
          </a:p>
          <a:p>
            <a:pPr lvl="0"/>
            <a:r>
              <a:rPr lang="es-ES" dirty="0"/>
              <a:t>Política de seguridad física y ambiental.</a:t>
            </a:r>
          </a:p>
          <a:p>
            <a:pPr lvl="0"/>
            <a:r>
              <a:rPr lang="es-ES" dirty="0"/>
              <a:t>Política de adquisición, desarrollo y mantenimiento de los sistemas</a:t>
            </a:r>
          </a:p>
          <a:p>
            <a:pPr lvl="0"/>
            <a:r>
              <a:rPr lang="es-ES" dirty="0"/>
              <a:t>Política de relación con los suministradores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5126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Antes vs Ahora</a:t>
            </a:r>
            <a:endParaRPr lang="es-E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8456031"/>
              </p:ext>
            </p:extLst>
          </p:nvPr>
        </p:nvGraphicFramePr>
        <p:xfrm>
          <a:off x="2175029" y="1996439"/>
          <a:ext cx="6507332" cy="44221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6962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Qué es ISO 27001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ISO/IEC 27001 es un estándar para la seguridad de la información (</a:t>
            </a:r>
            <a:r>
              <a:rPr lang="es-ES" dirty="0" err="1"/>
              <a:t>Information</a:t>
            </a:r>
            <a:r>
              <a:rPr lang="es-ES" dirty="0"/>
              <a:t> </a:t>
            </a:r>
            <a:r>
              <a:rPr lang="es-ES" dirty="0" err="1"/>
              <a:t>technology</a:t>
            </a:r>
            <a:r>
              <a:rPr lang="es-ES" dirty="0"/>
              <a:t> - Security </a:t>
            </a:r>
            <a:r>
              <a:rPr lang="es-ES" dirty="0" err="1"/>
              <a:t>techniques</a:t>
            </a:r>
            <a:r>
              <a:rPr lang="es-ES" dirty="0"/>
              <a:t> - </a:t>
            </a:r>
            <a:r>
              <a:rPr lang="es-ES" dirty="0" err="1"/>
              <a:t>Information</a:t>
            </a:r>
            <a:r>
              <a:rPr lang="es-ES" dirty="0"/>
              <a:t> </a:t>
            </a:r>
            <a:r>
              <a:rPr lang="es-ES" dirty="0" err="1"/>
              <a:t>security</a:t>
            </a:r>
            <a:r>
              <a:rPr lang="es-ES" dirty="0"/>
              <a:t> </a:t>
            </a:r>
            <a:r>
              <a:rPr lang="es-ES" dirty="0" err="1"/>
              <a:t>management</a:t>
            </a:r>
            <a:r>
              <a:rPr lang="es-ES" dirty="0"/>
              <a:t> </a:t>
            </a:r>
            <a:r>
              <a:rPr lang="es-ES" dirty="0" err="1"/>
              <a:t>systems</a:t>
            </a:r>
            <a:r>
              <a:rPr lang="es-ES" dirty="0"/>
              <a:t> - </a:t>
            </a:r>
            <a:r>
              <a:rPr lang="es-ES" dirty="0" err="1"/>
              <a:t>Requirements</a:t>
            </a:r>
            <a:r>
              <a:rPr lang="es-ES" dirty="0"/>
              <a:t>) aprobado y publicado como estándar internacional en octubre de 2005 por International </a:t>
            </a:r>
            <a:r>
              <a:rPr lang="es-ES" dirty="0" err="1"/>
              <a:t>Organization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Standardization</a:t>
            </a:r>
            <a:r>
              <a:rPr lang="es-ES" dirty="0"/>
              <a:t> y por la comisión International </a:t>
            </a:r>
            <a:r>
              <a:rPr lang="es-ES" dirty="0" err="1"/>
              <a:t>Electrotechnical</a:t>
            </a:r>
            <a:r>
              <a:rPr lang="es-ES" dirty="0"/>
              <a:t> </a:t>
            </a:r>
            <a:r>
              <a:rPr lang="es-ES" dirty="0" err="1" smtClean="0"/>
              <a:t>Commission</a:t>
            </a:r>
            <a:endParaRPr lang="es-ES" dirty="0" smtClean="0"/>
          </a:p>
          <a:p>
            <a:r>
              <a:rPr lang="es-ES" dirty="0"/>
              <a:t>D</a:t>
            </a:r>
            <a:r>
              <a:rPr lang="es-ES" dirty="0" smtClean="0"/>
              <a:t>escribe cómo gestionar la seguridad de la información en una empresa</a:t>
            </a:r>
          </a:p>
          <a:p>
            <a:r>
              <a:rPr lang="es-ES" dirty="0"/>
              <a:t>P</a:t>
            </a:r>
            <a:r>
              <a:rPr lang="es-ES" dirty="0" smtClean="0"/>
              <a:t>uede ser implementada en cualquier tipo de organización, con o sin fines de lucro, privada o pública, pequeña o grande. Está redactada por los mejores especialistas del mundo en el tema y proporciona una metodología para implementar la gestión de la seguridad de la información en una organización</a:t>
            </a:r>
          </a:p>
          <a:p>
            <a:r>
              <a:rPr lang="es-ES" dirty="0" smtClean="0"/>
              <a:t>Se ha convertido en la principal norma a nivel mundial para la seguridad de la información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60389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Por qué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s-ES" dirty="0" smtClean="0"/>
              <a:t>Identificar, calificar y hacer un tratamiento adecuado de los riesgos</a:t>
            </a:r>
          </a:p>
          <a:p>
            <a:pPr lvl="1"/>
            <a:r>
              <a:rPr lang="es-ES" dirty="0" smtClean="0"/>
              <a:t>Implementación de un equipo de seguridad proactivo </a:t>
            </a:r>
          </a:p>
          <a:p>
            <a:pPr lvl="1"/>
            <a:r>
              <a:rPr lang="es-ES" dirty="0" smtClean="0"/>
              <a:t>Mitigar lo máximo posible cualquier incidente de seguridad</a:t>
            </a:r>
          </a:p>
          <a:p>
            <a:pPr lvl="1"/>
            <a:r>
              <a:rPr lang="es-ES" dirty="0" smtClean="0"/>
              <a:t>Proteger la empresa y la información que posee</a:t>
            </a:r>
          </a:p>
          <a:p>
            <a:pPr lvl="1"/>
            <a:r>
              <a:rPr lang="es-ES" dirty="0" smtClean="0"/>
              <a:t>Dar cumplimiento a la normatividad y legislación vigente</a:t>
            </a:r>
          </a:p>
          <a:p>
            <a:pPr lvl="1"/>
            <a:r>
              <a:rPr lang="es-ES" dirty="0" smtClean="0"/>
              <a:t>Fomentar la cultura organizacional, la capacitación y toma de conciencia en seguridad informática</a:t>
            </a:r>
          </a:p>
        </p:txBody>
      </p:sp>
    </p:spTree>
    <p:extLst>
      <p:ext uri="{BB962C8B-B14F-4D97-AF65-F5344CB8AC3E}">
        <p14:creationId xmlns:p14="http://schemas.microsoft.com/office/powerpoint/2010/main" val="113590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Cómo se ha realizado</a:t>
            </a:r>
            <a:endParaRPr lang="es-ES" dirty="0"/>
          </a:p>
        </p:txBody>
      </p:sp>
      <p:pic>
        <p:nvPicPr>
          <p:cNvPr id="4" name="Picture 3" descr="http://www.iso27000.es/doc_iso27000_all_archivos/image002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1174" y="1790699"/>
            <a:ext cx="7334656" cy="40069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1303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Los dominios ISO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ISO 27001:2013</a:t>
            </a:r>
          </a:p>
          <a:p>
            <a:pPr marL="0" indent="0">
              <a:buNone/>
            </a:pPr>
            <a:r>
              <a:rPr lang="es-ES" dirty="0" smtClean="0"/>
              <a:t>“Es la norma principal de requisitos de un Sistema de Gestión de Seguridad de la Información. Los </a:t>
            </a:r>
            <a:r>
              <a:rPr lang="es-ES" dirty="0" err="1" smtClean="0"/>
              <a:t>SGSIs</a:t>
            </a:r>
            <a:r>
              <a:rPr lang="es-ES" dirty="0" smtClean="0"/>
              <a:t> deberán ser certificados por auditores externos a las organizaciones. En su Anexo A, contempla una lista con los objetivos de control y controles que desarrolla la ISO 27002”</a:t>
            </a:r>
          </a:p>
          <a:p>
            <a:pPr marL="0" indent="0">
              <a:buNone/>
            </a:pPr>
            <a:endParaRPr lang="es-ES" dirty="0" smtClean="0"/>
          </a:p>
          <a:p>
            <a:r>
              <a:rPr lang="es-ES" dirty="0" smtClean="0"/>
              <a:t>ISO 27002:2013</a:t>
            </a:r>
            <a:endParaRPr lang="es-ES" dirty="0"/>
          </a:p>
          <a:p>
            <a:pPr marL="0" indent="0">
              <a:buNone/>
            </a:pPr>
            <a:r>
              <a:rPr lang="es-ES" dirty="0" smtClean="0"/>
              <a:t>“Guía de buenas prácticas que describe los objetivos de control y controles recomendables en cuanto a seguridad de la información con 11 dominios, 39 objetivos de control y 133 controles.”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41105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Donde estábamos</a:t>
            </a:r>
            <a:r>
              <a:rPr lang="es-ES" dirty="0" smtClean="0"/>
              <a:t>? : Indicadores</a:t>
            </a:r>
            <a:endParaRPr lang="es-E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17296" y="1783680"/>
            <a:ext cx="4513164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05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Análisis</a:t>
            </a:r>
            <a:r>
              <a:rPr lang="en-GB" dirty="0" smtClean="0"/>
              <a:t> </a:t>
            </a:r>
            <a:r>
              <a:rPr lang="es-ES" dirty="0" smtClean="0"/>
              <a:t>diferencial 27001:2013</a:t>
            </a:r>
            <a:endParaRPr lang="es-ES" dirty="0"/>
          </a:p>
        </p:txBody>
      </p:sp>
      <p:graphicFrame>
        <p:nvGraphicFramePr>
          <p:cNvPr id="4" name="Chart 3" title="Ratio Efectividad por Grupo de Controles"/>
          <p:cNvGraphicFramePr/>
          <p:nvPr>
            <p:extLst>
              <p:ext uri="{D42A27DB-BD31-4B8C-83A1-F6EECF244321}">
                <p14:modId xmlns:p14="http://schemas.microsoft.com/office/powerpoint/2010/main" val="4279293423"/>
              </p:ext>
            </p:extLst>
          </p:nvPr>
        </p:nvGraphicFramePr>
        <p:xfrm>
          <a:off x="799243" y="2065129"/>
          <a:ext cx="4861560" cy="34423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2072506"/>
              </p:ext>
            </p:extLst>
          </p:nvPr>
        </p:nvGraphicFramePr>
        <p:xfrm>
          <a:off x="5752042" y="1980666"/>
          <a:ext cx="5537200" cy="21816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0200"/>
                <a:gridCol w="1955800"/>
                <a:gridCol w="889000"/>
                <a:gridCol w="787400"/>
                <a:gridCol w="787400"/>
                <a:gridCol w="787400"/>
              </a:tblGrid>
              <a:tr h="4780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Dominio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% de conformidad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# NC mayores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# NC menores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# NC OK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45601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4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</a:rPr>
                        <a:t>Contexto de la organización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5%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5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0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0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33607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5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</a:rPr>
                        <a:t>Liderazgo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1%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14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0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0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33607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6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</a:rPr>
                        <a:t>Planificación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0%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31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0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0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5131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7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</a:rPr>
                        <a:t>Soporte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10%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14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3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0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45601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8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</a:rPr>
                        <a:t>Funcionamiento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0%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3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0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0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45601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9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</a:rPr>
                        <a:t>Evaluación de Rendimiento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5%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23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0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0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45601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10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</a:rPr>
                        <a:t>Proceso de mejora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0%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11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0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0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597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Análisis</a:t>
            </a:r>
            <a:r>
              <a:rPr lang="en-GB" dirty="0" smtClean="0"/>
              <a:t> </a:t>
            </a:r>
            <a:r>
              <a:rPr lang="es-ES" dirty="0" smtClean="0"/>
              <a:t>diferencial</a:t>
            </a:r>
            <a:r>
              <a:rPr lang="en-GB" dirty="0" smtClean="0"/>
              <a:t> 270002:2013</a:t>
            </a:r>
            <a:endParaRPr lang="en-GB" dirty="0"/>
          </a:p>
        </p:txBody>
      </p:sp>
      <p:graphicFrame>
        <p:nvGraphicFramePr>
          <p:cNvPr id="5" name="Chart 4"/>
          <p:cNvGraphicFramePr/>
          <p:nvPr>
            <p:extLst/>
          </p:nvPr>
        </p:nvGraphicFramePr>
        <p:xfrm>
          <a:off x="646828" y="2004968"/>
          <a:ext cx="4713737" cy="33338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725018611"/>
              </p:ext>
            </p:extLst>
          </p:nvPr>
        </p:nvGraphicFramePr>
        <p:xfrm>
          <a:off x="5530459" y="1740680"/>
          <a:ext cx="5731510" cy="2251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/>
          <p:nvPr>
            <p:extLst/>
          </p:nvPr>
        </p:nvGraphicFramePr>
        <p:xfrm>
          <a:off x="5989740" y="4041113"/>
          <a:ext cx="4106419" cy="23705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64353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Análisis de riesgo</a:t>
            </a:r>
            <a:endParaRPr lang="es-ES" dirty="0"/>
          </a:p>
        </p:txBody>
      </p:sp>
      <p:pic>
        <p:nvPicPr>
          <p:cNvPr id="4" name="image17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2917708" y="2312827"/>
            <a:ext cx="5467350" cy="352425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3670044686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27</TotalTime>
  <Words>589</Words>
  <Application>Microsoft Office PowerPoint</Application>
  <PresentationFormat>Widescreen</PresentationFormat>
  <Paragraphs>113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Century Schoolbook</vt:lpstr>
      <vt:lpstr>Times New Roman</vt:lpstr>
      <vt:lpstr>Wingdings 2</vt:lpstr>
      <vt:lpstr>View</vt:lpstr>
      <vt:lpstr>XXX Implementación ISO 27001:2013</vt:lpstr>
      <vt:lpstr>Qué es ISO 27001</vt:lpstr>
      <vt:lpstr>Por qué</vt:lpstr>
      <vt:lpstr>Cómo se ha realizado</vt:lpstr>
      <vt:lpstr>Los dominios ISO</vt:lpstr>
      <vt:lpstr>Donde estábamos? : Indicadores</vt:lpstr>
      <vt:lpstr>Análisis diferencial 27001:2013</vt:lpstr>
      <vt:lpstr>Análisis diferencial 270002:2013</vt:lpstr>
      <vt:lpstr>Análisis de riesgo</vt:lpstr>
      <vt:lpstr>Que vamos a hacer para mejorarlo</vt:lpstr>
      <vt:lpstr>Desglose temporal de proyectos</vt:lpstr>
      <vt:lpstr>Desglose económico de proyectos</vt:lpstr>
      <vt:lpstr>Que se ha logrado: Hitos</vt:lpstr>
      <vt:lpstr>Documentación desarrollada</vt:lpstr>
      <vt:lpstr>Antes vs Ahora</vt:lpstr>
    </vt:vector>
  </TitlesOfParts>
  <Company>ENISA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XXX Implementación ISO 27001:2013</dc:title>
  <dc:creator>Adrian Belmonte</dc:creator>
  <cp:lastModifiedBy>Adrian Belmonte</cp:lastModifiedBy>
  <cp:revision>5</cp:revision>
  <dcterms:created xsi:type="dcterms:W3CDTF">2016-06-05T15:20:36Z</dcterms:created>
  <dcterms:modified xsi:type="dcterms:W3CDTF">2016-06-06T14:42:53Z</dcterms:modified>
</cp:coreProperties>
</file>