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9411C"/>
        </a:fontRef>
        <a:srgbClr val="59411C"/>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solidFill>
        </a:fill>
      </a:tcStyle>
    </a:wholeTbl>
    <a:band2H>
      <a:tcTxStyle b="def" i="def"/>
      <a:tcStyle>
        <a:tcBdr/>
        <a:fill>
          <a:solidFill>
            <a:srgbClr val="E7D4AC"/>
          </a:solidFill>
        </a:fill>
      </a:tcStyle>
    </a:band2H>
    <a:firstCol>
      <a:tcTxStyle b="off" i="off">
        <a:fontRef idx="minor">
          <a:srgbClr val="353528"/>
        </a:fontRef>
        <a:srgbClr val="353528"/>
      </a:tcTxStyle>
      <a:tcStyle>
        <a:tcBdr>
          <a:left>
            <a:ln w="12700" cap="flat">
              <a:solidFill>
                <a:srgbClr val="B8A992"/>
              </a:solidFill>
              <a:prstDash val="solid"/>
              <a:miter lim="400000"/>
            </a:ln>
          </a:left>
          <a:right>
            <a:ln w="12700" cap="flat">
              <a:solidFill>
                <a:srgbClr val="353528"/>
              </a:solidFill>
              <a:prstDash val="solid"/>
              <a:miter lim="400000"/>
            </a:ln>
          </a:right>
          <a:top>
            <a:ln w="12700" cap="flat">
              <a:solidFill>
                <a:srgbClr val="B8A992"/>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Col>
    <a:la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25400" cap="flat">
              <a:solidFill>
                <a:srgbClr val="353528"/>
              </a:solidFill>
              <a:prstDash val="solid"/>
              <a:miter lim="400000"/>
            </a:ln>
          </a:top>
          <a:bottom>
            <a:ln w="12700" cap="flat">
              <a:solidFill>
                <a:srgbClr val="B8A992"/>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ECDEB5">
              <a:alpha val="64999"/>
            </a:srgbClr>
          </a:solidFill>
        </a:fill>
      </a:tcStyle>
    </a:lastRow>
    <a:firstRow>
      <a:tcTxStyle b="off" i="off">
        <a:fontRef idx="minor">
          <a:srgbClr val="353528"/>
        </a:fontRef>
        <a:srgbClr val="353528"/>
      </a:tcTxStyle>
      <a:tcStyle>
        <a:tcBdr>
          <a:left>
            <a:ln w="12700" cap="flat">
              <a:solidFill>
                <a:srgbClr val="B8A992"/>
              </a:solidFill>
              <a:prstDash val="solid"/>
              <a:miter lim="400000"/>
            </a:ln>
          </a:left>
          <a:right>
            <a:ln w="12700" cap="flat">
              <a:solidFill>
                <a:srgbClr val="B8A992"/>
              </a:solidFill>
              <a:prstDash val="solid"/>
              <a:miter lim="400000"/>
            </a:ln>
          </a:right>
          <a:top>
            <a:ln w="12700" cap="flat">
              <a:solidFill>
                <a:srgbClr val="B8A992"/>
              </a:solidFill>
              <a:prstDash val="solid"/>
              <a:miter lim="400000"/>
            </a:ln>
          </a:top>
          <a:bottom>
            <a:ln w="12700" cap="flat">
              <a:solidFill>
                <a:srgbClr val="353528"/>
              </a:solidFill>
              <a:prstDash val="solid"/>
              <a:miter lim="400000"/>
            </a:ln>
          </a:bottom>
          <a:insideH>
            <a:ln w="12700" cap="flat">
              <a:solidFill>
                <a:srgbClr val="B8A992"/>
              </a:solidFill>
              <a:prstDash val="solid"/>
              <a:miter lim="400000"/>
            </a:ln>
          </a:insideH>
          <a:insideV>
            <a:ln w="12700" cap="flat">
              <a:solidFill>
                <a:srgbClr val="B8A992"/>
              </a:solidFill>
              <a:prstDash val="solid"/>
              <a:miter lim="400000"/>
            </a:ln>
          </a:insideV>
        </a:tcBdr>
        <a:fill>
          <a:solidFill>
            <a:srgbClr val="DCCAAB"/>
          </a:solidFill>
        </a:fill>
      </a:tcStyle>
    </a:firstRow>
  </a:tblStyle>
  <a:tblStyle styleId="{C7B018BB-80A7-4F77-B60F-C8B233D01FF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solidFill>
                <a:srgbClr val="6F6F6F"/>
              </a:solidFill>
              <a:prstDash val="solid"/>
              <a:miter lim="400000"/>
            </a:ln>
          </a:insideH>
          <a:insideV>
            <a:ln w="12700" cap="flat">
              <a:noFill/>
              <a:miter lim="400000"/>
            </a:ln>
          </a:insideV>
        </a:tcBdr>
        <a:fill>
          <a:solidFill>
            <a:srgbClr val="EBDFBA">
              <a:alpha val="64999"/>
            </a:srgbClr>
          </a:solidFill>
        </a:fill>
      </a:tcStyle>
    </a:wholeTbl>
    <a:band2H>
      <a:tcTxStyle b="def" i="def"/>
      <a:tcStyle>
        <a:tcBdr/>
        <a:fill>
          <a:solidFill>
            <a:srgbClr val="E3D3A5"/>
          </a:solidFill>
        </a:fill>
      </a:tcStyle>
    </a:band2H>
    <a:firstCol>
      <a:tcTxStyle b="off" i="off">
        <a:fontRef idx="minor">
          <a:srgbClr val="353528"/>
        </a:fontRef>
        <a:srgbClr val="353528"/>
      </a:tcTxStyle>
      <a:tcStyle>
        <a:tcBdr>
          <a:left>
            <a:ln w="12700" cap="flat">
              <a:solidFill>
                <a:srgbClr val="6F6F6F"/>
              </a:solidFill>
              <a:prstDash val="solid"/>
              <a:miter lim="400000"/>
            </a:ln>
          </a:left>
          <a:right>
            <a:ln w="12700" cap="flat">
              <a:solidFill>
                <a:srgbClr val="6F6F6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5CEA8"/>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50503C"/>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EBDFBA">
              <a:alpha val="64999"/>
            </a:srgbClr>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6F6F6F"/>
              </a:solidFill>
              <a:prstDash val="solid"/>
              <a:miter lim="400000"/>
            </a:ln>
          </a:top>
          <a:bottom>
            <a:ln w="12700" cap="flat">
              <a:solidFill>
                <a:srgbClr val="6F6F6F"/>
              </a:solidFill>
              <a:prstDash val="solid"/>
              <a:miter lim="400000"/>
            </a:ln>
          </a:bottom>
          <a:insideH>
            <a:ln w="12700" cap="flat">
              <a:noFill/>
              <a:miter lim="400000"/>
            </a:ln>
          </a:insideH>
          <a:insideV>
            <a:ln w="12700" cap="flat">
              <a:noFill/>
              <a:miter lim="400000"/>
            </a:ln>
          </a:insideV>
        </a:tcBdr>
        <a:fill>
          <a:solidFill>
            <a:srgbClr val="B2B78B"/>
          </a:solidFill>
        </a:fill>
      </a:tcStyle>
    </a:firstRow>
  </a:tblStyle>
  <a:tblStyle styleId="{EEE7283C-3CF3-47DC-8721-378D4A62B228}" styleName="">
    <a:tblBg/>
    <a:wholeTbl>
      <a:tcTxStyle b="off" i="off">
        <a:fontRef idx="minor">
          <a:srgbClr val="59411C"/>
        </a:fontRef>
        <a:srgbClr val="59411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8B8173"/>
              </a:solidFill>
              <a:prstDash val="solid"/>
              <a:miter lim="400000"/>
            </a:ln>
          </a:left>
          <a:right>
            <a:ln w="12700" cap="flat">
              <a:solidFill>
                <a:srgbClr val="8B8173"/>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B3A1"/>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53528"/>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DECB9D"/>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786E5F"/>
              </a:solidFill>
              <a:prstDash val="solid"/>
              <a:miter lim="400000"/>
            </a:ln>
          </a:top>
          <a:bottom>
            <a:ln w="12700" cap="flat">
              <a:solidFill>
                <a:srgbClr val="8B8173"/>
              </a:solidFill>
              <a:prstDash val="solid"/>
              <a:miter lim="400000"/>
            </a:ln>
          </a:bottom>
          <a:insideH>
            <a:ln w="12700" cap="flat">
              <a:noFill/>
              <a:miter lim="400000"/>
            </a:ln>
          </a:insideH>
          <a:insideV>
            <a:ln w="12700" cap="flat">
              <a:noFill/>
              <a:miter lim="400000"/>
            </a:ln>
          </a:insideV>
        </a:tcBdr>
        <a:fill>
          <a:solidFill>
            <a:srgbClr val="8CAAA5"/>
          </a:solidFill>
        </a:fill>
      </a:tcStyle>
    </a:firstRow>
  </a:tblStyle>
  <a:tblStyle styleId="{CF821DB8-F4EB-4A41-A1BA-3FCAFE7338EE}" styleName="">
    <a:tblBg/>
    <a:wholeTbl>
      <a:tcTxStyle b="off" i="off">
        <a:fontRef idx="minor">
          <a:srgbClr val="59411C"/>
        </a:fontRef>
        <a:srgbClr val="59411C"/>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solidFill>
                <a:srgbClr val="917359"/>
              </a:solidFill>
              <a:prstDash val="solid"/>
              <a:miter lim="400000"/>
            </a:ln>
          </a:insideV>
        </a:tcBdr>
        <a:fill>
          <a:solidFill>
            <a:srgbClr val="DECB9D"/>
          </a:solidFill>
        </a:fill>
      </a:tcStyle>
    </a:wholeTbl>
    <a:band2H>
      <a:tcTxStyle b="def" i="def"/>
      <a:tcStyle>
        <a:tcBdr/>
        <a:fill>
          <a:solidFill>
            <a:srgbClr val="D9C28E"/>
          </a:solidFill>
        </a:fill>
      </a:tcStyle>
    </a:band2H>
    <a:firstCol>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solidFill>
                <a:srgbClr val="917359"/>
              </a:solidFill>
              <a:prstDash val="solid"/>
              <a:miter lim="400000"/>
            </a:ln>
          </a:insideH>
          <a:insideV>
            <a:ln w="12700" cap="flat">
              <a:noFill/>
              <a:miter lim="400000"/>
            </a:ln>
          </a:insideV>
        </a:tcBdr>
        <a:fill>
          <a:solidFill>
            <a:srgbClr val="EBD7AF"/>
          </a:solidFill>
        </a:fill>
      </a:tcStyle>
    </a:firstCol>
    <a:la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lastRow>
    <a:firstRow>
      <a:tcTxStyle b="off" i="off">
        <a:fontRef idx="minor">
          <a:srgbClr val="353528"/>
        </a:fontRef>
        <a:srgbClr val="353528"/>
      </a:tcTxStyle>
      <a:tcStyle>
        <a:tcBdr>
          <a:left>
            <a:ln w="12700" cap="flat">
              <a:solidFill>
                <a:srgbClr val="917359"/>
              </a:solidFill>
              <a:prstDash val="solid"/>
              <a:miter lim="400000"/>
            </a:ln>
          </a:left>
          <a:right>
            <a:ln w="12700" cap="flat">
              <a:solidFill>
                <a:srgbClr val="917359"/>
              </a:solidFill>
              <a:prstDash val="solid"/>
              <a:miter lim="400000"/>
            </a:ln>
          </a:right>
          <a:top>
            <a:ln w="12700" cap="flat">
              <a:solidFill>
                <a:srgbClr val="917359"/>
              </a:solidFill>
              <a:prstDash val="solid"/>
              <a:miter lim="400000"/>
            </a:ln>
          </a:top>
          <a:bottom>
            <a:ln w="12700" cap="flat">
              <a:solidFill>
                <a:srgbClr val="917359"/>
              </a:solidFill>
              <a:prstDash val="solid"/>
              <a:miter lim="400000"/>
            </a:ln>
          </a:bottom>
          <a:insideH>
            <a:ln w="12700" cap="flat">
              <a:noFill/>
              <a:miter lim="400000"/>
            </a:ln>
          </a:insideH>
          <a:insideV>
            <a:ln w="12700" cap="flat">
              <a:solidFill>
                <a:srgbClr val="917359"/>
              </a:solidFill>
              <a:prstDash val="solid"/>
              <a:miter lim="400000"/>
            </a:ln>
          </a:insideV>
        </a:tcBdr>
        <a:fill>
          <a:solidFill>
            <a:srgbClr val="B48F6B"/>
          </a:solidFill>
        </a:fill>
      </a:tcStyle>
    </a:firstRow>
  </a:tblStyle>
  <a:tblStyle styleId="{33BA23B1-9221-436E-865A-0063620EA4FD}" styleName="">
    <a:tblBg/>
    <a:wholeTbl>
      <a:tcTxStyle b="off" i="off">
        <a:fontRef idx="minor">
          <a:srgbClr val="5D5D5D"/>
        </a:fontRef>
        <a:srgbClr val="5D5D5D"/>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solidFill>
                <a:srgbClr val="828282"/>
              </a:solidFill>
              <a:prstDash val="solid"/>
              <a:miter lim="400000"/>
            </a:ln>
          </a:insideV>
        </a:tcBdr>
        <a:fill>
          <a:solidFill>
            <a:srgbClr val="ECDEB5"/>
          </a:solidFill>
        </a:fill>
      </a:tcStyle>
    </a:wholeTbl>
    <a:band2H>
      <a:tcTxStyle b="def" i="def"/>
      <a:tcStyle>
        <a:tcBdr/>
        <a:fill>
          <a:solidFill>
            <a:srgbClr val="DED4B6"/>
          </a:solidFill>
        </a:fill>
      </a:tcStyle>
    </a:band2H>
    <a:firstCol>
      <a:tcTxStyle b="off" i="off">
        <a:fontRef idx="minor">
          <a:srgbClr val="353528"/>
        </a:fontRef>
        <a:srgbClr val="353528"/>
      </a:tcTxStyle>
      <a:tcStyle>
        <a:tcBdr>
          <a:left>
            <a:ln w="12700" cap="flat">
              <a:solidFill>
                <a:srgbClr val="828282"/>
              </a:solidFill>
              <a:prstDash val="solid"/>
              <a:miter lim="400000"/>
            </a:ln>
          </a:left>
          <a:right>
            <a:ln w="12700" cap="flat">
              <a:solidFill>
                <a:srgbClr val="828282"/>
              </a:solidFill>
              <a:prstDash val="solid"/>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solidFill>
                <a:srgbClr val="828282"/>
              </a:solidFill>
              <a:prstDash val="solid"/>
              <a:miter lim="400000"/>
            </a:ln>
          </a:insideH>
          <a:insideV>
            <a:ln w="12700" cap="flat">
              <a:noFill/>
              <a:miter lim="400000"/>
            </a:ln>
          </a:insideV>
        </a:tcBdr>
        <a:fill>
          <a:solidFill>
            <a:srgbClr val="D7CDBE"/>
          </a:solid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solidFill>
                <a:srgbClr val="828282"/>
              </a:solidFill>
              <a:prstDash val="solid"/>
              <a:miter lim="400000"/>
            </a:ln>
          </a:top>
          <a:bottom>
            <a:ln w="12700" cap="flat">
              <a:solidFill>
                <a:srgbClr val="828282"/>
              </a:solidFill>
              <a:prstDash val="solid"/>
              <a:miter lim="400000"/>
            </a:ln>
          </a:bottom>
          <a:insideH>
            <a:ln w="12700" cap="flat">
              <a:noFill/>
              <a:miter lim="400000"/>
            </a:ln>
          </a:insideH>
          <a:insideV>
            <a:ln w="12700" cap="flat">
              <a:noFill/>
              <a:miter lim="400000"/>
            </a:ln>
          </a:insideV>
        </a:tcBdr>
        <a:fill>
          <a:solidFill>
            <a:srgbClr val="B9B4A5"/>
          </a:solidFill>
        </a:fill>
      </a:tcStyle>
    </a:firstRow>
  </a:tblStyle>
  <a:tblStyle styleId="{2708684C-4D16-4618-839F-0558EEFCDFE6}" styleName="">
    <a:tblBg/>
    <a:wholeTbl>
      <a:tcTxStyle b="off" i="off">
        <a:fontRef idx="minor">
          <a:srgbClr val="5D5D5D"/>
        </a:fontRef>
        <a:srgbClr val="5D5D5D"/>
      </a:tcTxStyle>
      <a:tcStyle>
        <a:tcBdr>
          <a:left>
            <a:ln w="12700" cap="flat">
              <a:solidFill>
                <a:srgbClr val="83867F"/>
              </a:solidFill>
              <a:custDash>
                <a:ds d="200000" sp="200000"/>
              </a:custDash>
              <a:miter lim="400000"/>
            </a:ln>
          </a:left>
          <a:right>
            <a:ln w="12700" cap="flat">
              <a:solidFill>
                <a:srgbClr val="83867F"/>
              </a:solidFill>
              <a:custDash>
                <a:ds d="200000" sp="200000"/>
              </a:custDash>
              <a:miter lim="400000"/>
            </a:ln>
          </a:right>
          <a:top>
            <a:ln w="12700" cap="flat">
              <a:solidFill>
                <a:srgbClr val="83867F"/>
              </a:solidFill>
              <a:custDash>
                <a:ds d="200000" sp="200000"/>
              </a:custDash>
              <a:miter lim="400000"/>
            </a:ln>
          </a:top>
          <a:bottom>
            <a:ln w="12700" cap="flat">
              <a:solidFill>
                <a:srgbClr val="83867F"/>
              </a:solidFill>
              <a:custDash>
                <a:ds d="200000" sp="200000"/>
              </a:custDash>
              <a:miter lim="400000"/>
            </a:ln>
          </a:bottom>
          <a:insideH>
            <a:ln w="12700" cap="flat">
              <a:solidFill>
                <a:srgbClr val="83867F"/>
              </a:solidFill>
              <a:custDash>
                <a:ds d="200000" sp="200000"/>
              </a:custDash>
              <a:miter lim="400000"/>
            </a:ln>
          </a:insideH>
          <a:insideV>
            <a:ln w="12700" cap="flat">
              <a:solidFill>
                <a:srgbClr val="83867F"/>
              </a:solidFill>
              <a:custDash>
                <a:ds d="200000" sp="200000"/>
              </a:custDash>
              <a:miter lim="400000"/>
            </a:ln>
          </a:insideV>
        </a:tcBdr>
        <a:fill>
          <a:noFill/>
        </a:fill>
      </a:tcStyle>
    </a:wholeTbl>
    <a:band2H>
      <a:tcTxStyle b="def" i="def"/>
      <a:tcStyle>
        <a:tcBdr/>
        <a:fill>
          <a:solidFill>
            <a:srgbClr val="FFFFFF">
              <a:alpha val="20000"/>
            </a:srgbClr>
          </a:solidFill>
        </a:fill>
      </a:tcStyle>
    </a:band2H>
    <a:firstCol>
      <a:tcTxStyle b="off" i="off">
        <a:fontRef idx="minor">
          <a:srgbClr val="353528"/>
        </a:fontRef>
        <a:srgbClr val="353528"/>
      </a:tcTxStyle>
      <a:tcStyle>
        <a:tcBdr>
          <a:left>
            <a:ln w="12700" cap="flat">
              <a:noFill/>
              <a:miter lim="400000"/>
            </a:ln>
          </a:left>
          <a:right>
            <a:ln w="12700" cap="flat">
              <a:solidFill>
                <a:srgbClr val="3E231A"/>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353528"/>
        </a:fontRef>
        <a:srgbClr val="353528"/>
      </a:tcTxStyle>
      <a:tcStyle>
        <a:tcBdr>
          <a:left>
            <a:ln w="12700" cap="flat">
              <a:noFill/>
              <a:miter lim="400000"/>
            </a:ln>
          </a:left>
          <a:right>
            <a:ln w="12700" cap="flat">
              <a:noFill/>
              <a:miter lim="400000"/>
            </a:ln>
          </a:right>
          <a:top>
            <a:ln w="25400" cap="flat">
              <a:solidFill>
                <a:srgbClr val="3E231A"/>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353528"/>
        </a:fontRef>
        <a:srgbClr val="353528"/>
      </a:tcTxStyle>
      <a:tcStyle>
        <a:tcBdr>
          <a:left>
            <a:ln w="12700" cap="flat">
              <a:noFill/>
              <a:miter lim="400000"/>
            </a:ln>
          </a:left>
          <a:right>
            <a:ln w="12700" cap="flat">
              <a:noFill/>
              <a:miter lim="400000"/>
            </a:ln>
          </a:right>
          <a:top>
            <a:ln w="12700" cap="flat">
              <a:noFill/>
              <a:miter lim="400000"/>
            </a:ln>
          </a:top>
          <a:bottom>
            <a:ln w="12700" cap="flat">
              <a:solidFill>
                <a:srgbClr val="3E231A"/>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ítulo y subtítulo">
    <p:spTree>
      <p:nvGrpSpPr>
        <p:cNvPr id="1" name=""/>
        <p:cNvGrpSpPr/>
        <p:nvPr/>
      </p:nvGrpSpPr>
      <p:grpSpPr>
        <a:xfrm>
          <a:off x="0" y="0"/>
          <a:ext cx="0" cy="0"/>
          <a:chOff x="0" y="0"/>
          <a:chExt cx="0" cy="0"/>
        </a:xfrm>
      </p:grpSpPr>
      <p:sp>
        <p:nvSpPr>
          <p:cNvPr id="11" name="Shape 11"/>
          <p:cNvSpPr/>
          <p:nvPr>
            <p:ph type="title"/>
          </p:nvPr>
        </p:nvSpPr>
        <p:spPr>
          <a:xfrm>
            <a:off x="1104900" y="1473200"/>
            <a:ext cx="10795000" cy="3556000"/>
          </a:xfrm>
          <a:prstGeom prst="rect">
            <a:avLst/>
          </a:prstGeom>
        </p:spPr>
        <p:txBody>
          <a:bodyPr anchor="b"/>
          <a:lstStyle/>
          <a:p>
            <a:pPr/>
            <a:r>
              <a:t>Texto del título</a:t>
            </a:r>
          </a:p>
        </p:txBody>
      </p:sp>
      <p:sp>
        <p:nvSpPr>
          <p:cNvPr id="12" name="Shape 12"/>
          <p:cNvSpPr/>
          <p:nvPr>
            <p:ph type="body" sz="quarter" idx="1"/>
          </p:nvPr>
        </p:nvSpPr>
        <p:spPr>
          <a:xfrm>
            <a:off x="1104900" y="5016500"/>
            <a:ext cx="10795000" cy="22352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Nivel de texto 1</a:t>
            </a:r>
          </a:p>
          <a:p>
            <a:pPr lvl="1"/>
            <a:r>
              <a:t>Nivel de texto 2</a:t>
            </a:r>
          </a:p>
          <a:p>
            <a:pPr lvl="2"/>
            <a:r>
              <a:t>Nivel de texto 3</a:t>
            </a:r>
          </a:p>
          <a:p>
            <a:pPr lvl="3"/>
            <a:r>
              <a:t>Nivel de texto 4</a:t>
            </a:r>
          </a:p>
          <a:p>
            <a:pPr lvl="4"/>
            <a:r>
              <a:t>Nivel de texto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575056"/>
          </a:xfrm>
          <a:prstGeom prst="rect">
            <a:avLst/>
          </a:prstGeom>
        </p:spPr>
        <p:txBody>
          <a:bodyPr anchor="t">
            <a:spAutoFit/>
          </a:bodyPr>
          <a:lstStyle>
            <a:lvl1pPr marL="0" indent="0" algn="ctr">
              <a:spcBef>
                <a:spcPts val="0"/>
              </a:spcBef>
              <a:buClrTx/>
              <a:buSzTx/>
              <a:buNone/>
              <a:defRPr sz="3000"/>
            </a:lvl1pPr>
          </a:lstStyle>
          <a:p>
            <a:pPr/>
            <a:r>
              <a:t>– Juan López</a:t>
            </a:r>
          </a:p>
        </p:txBody>
      </p:sp>
      <p:sp>
        <p:nvSpPr>
          <p:cNvPr id="94" name="Shape 94"/>
          <p:cNvSpPr/>
          <p:nvPr>
            <p:ph type="body" sz="quarter" idx="14"/>
          </p:nvPr>
        </p:nvSpPr>
        <p:spPr>
          <a:xfrm>
            <a:off x="1270000" y="4222750"/>
            <a:ext cx="10464800" cy="774700"/>
          </a:xfrm>
          <a:prstGeom prst="rect">
            <a:avLst/>
          </a:prstGeom>
        </p:spPr>
        <p:txBody>
          <a:bodyPr>
            <a:spAutoFit/>
          </a:bodyPr>
          <a:lstStyle>
            <a:lvl1pPr marL="0" indent="0" algn="ctr">
              <a:spcBef>
                <a:spcPts val="2400"/>
              </a:spcBef>
              <a:buClrTx/>
              <a:buSzTx/>
              <a:buNone/>
              <a:defRPr sz="4200"/>
            </a:lvl1pPr>
          </a:lstStyle>
          <a:p>
            <a:pPr/>
            <a:r>
              <a:t>“Escribir una cita aquí”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F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a:ln w="25400"/>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En blanco">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Foto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Shape 20"/>
          <p:cNvSpPr/>
          <p:nvPr>
            <p:ph type="pic" sz="half" idx="13"/>
          </p:nvPr>
        </p:nvSpPr>
        <p:spPr>
          <a:xfrm>
            <a:off x="2857500" y="698500"/>
            <a:ext cx="7302500" cy="5397500"/>
          </a:xfrm>
          <a:prstGeom prst="rect">
            <a:avLst/>
          </a:prstGeom>
          <a:ln w="9525">
            <a:round/>
          </a:ln>
        </p:spPr>
        <p:txBody>
          <a:bodyPr lIns="91439" tIns="45719" rIns="91439" bIns="45719" anchor="t">
            <a:noAutofit/>
          </a:bodyPr>
          <a:lstStyle/>
          <a:p>
            <a:pPr/>
          </a:p>
        </p:txBody>
      </p:sp>
      <p:sp>
        <p:nvSpPr>
          <p:cNvPr id="21" name="Shape 21"/>
          <p:cNvSpPr/>
          <p:nvPr>
            <p:ph type="title"/>
          </p:nvPr>
        </p:nvSpPr>
        <p:spPr>
          <a:xfrm>
            <a:off x="1104900" y="6248400"/>
            <a:ext cx="10795000" cy="1397000"/>
          </a:xfrm>
          <a:prstGeom prst="rect">
            <a:avLst/>
          </a:prstGeom>
        </p:spPr>
        <p:txBody>
          <a:bodyPr/>
          <a:lstStyle/>
          <a:p>
            <a:pPr/>
            <a:r>
              <a:t>Texto del título</a:t>
            </a:r>
          </a:p>
        </p:txBody>
      </p:sp>
      <p:sp>
        <p:nvSpPr>
          <p:cNvPr id="22" name="Shape 22"/>
          <p:cNvSpPr/>
          <p:nvPr>
            <p:ph type="body" sz="quarter" idx="1"/>
          </p:nvPr>
        </p:nvSpPr>
        <p:spPr>
          <a:xfrm>
            <a:off x="1104900" y="7632700"/>
            <a:ext cx="10795000" cy="13970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Nivel de texto 1</a:t>
            </a:r>
          </a:p>
          <a:p>
            <a:pPr lvl="1"/>
            <a:r>
              <a:t>Nivel de texto 2</a:t>
            </a:r>
          </a:p>
          <a:p>
            <a:pPr lvl="2"/>
            <a:r>
              <a:t>Nivel de texto 3</a:t>
            </a:r>
          </a:p>
          <a:p>
            <a:pPr lvl="3"/>
            <a:r>
              <a:t>Nivel de texto 4</a:t>
            </a:r>
          </a:p>
          <a:p>
            <a:pPr lvl="4"/>
            <a:r>
              <a:t>Nivel de texto 5</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ítulo (centro)">
    <p:spTree>
      <p:nvGrpSpPr>
        <p:cNvPr id="1" name=""/>
        <p:cNvGrpSpPr/>
        <p:nvPr/>
      </p:nvGrpSpPr>
      <p:grpSpPr>
        <a:xfrm>
          <a:off x="0" y="0"/>
          <a:ext cx="0" cy="0"/>
          <a:chOff x="0" y="0"/>
          <a:chExt cx="0" cy="0"/>
        </a:xfrm>
      </p:grpSpPr>
      <p:sp>
        <p:nvSpPr>
          <p:cNvPr id="30" name="Shape 30"/>
          <p:cNvSpPr/>
          <p:nvPr>
            <p:ph type="title"/>
          </p:nvPr>
        </p:nvSpPr>
        <p:spPr>
          <a:xfrm>
            <a:off x="1104900" y="3098800"/>
            <a:ext cx="10795000" cy="3556000"/>
          </a:xfrm>
          <a:prstGeom prst="rect">
            <a:avLst/>
          </a:prstGeom>
        </p:spPr>
        <p:txBody>
          <a:bodyPr/>
          <a:lstStyle>
            <a:lvl1pPr>
              <a:defRPr sz="6000"/>
            </a:lvl1pPr>
          </a:lstStyle>
          <a:p>
            <a:pPr/>
            <a:r>
              <a:t>Texto del título</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Foto (vertical)">
    <p:spTree>
      <p:nvGrpSpPr>
        <p:cNvPr id="1" name=""/>
        <p:cNvGrpSpPr/>
        <p:nvPr/>
      </p:nvGrpSpPr>
      <p:grpSpPr>
        <a:xfrm>
          <a:off x="0" y="0"/>
          <a:ext cx="0" cy="0"/>
          <a:chOff x="0" y="0"/>
          <a:chExt cx="0" cy="0"/>
        </a:xfrm>
      </p:grpSpPr>
      <p:sp>
        <p:nvSpPr>
          <p:cNvPr id="38" name="Shape 38"/>
          <p:cNvSpPr/>
          <p:nvPr>
            <p:ph type="pic" sz="half" idx="13"/>
          </p:nvPr>
        </p:nvSpPr>
        <p:spPr>
          <a:xfrm>
            <a:off x="6713070" y="1432209"/>
            <a:ext cx="5461001" cy="6985001"/>
          </a:xfrm>
          <a:prstGeom prst="rect">
            <a:avLst/>
          </a:prstGeom>
          <a:ln w="9525">
            <a:round/>
          </a:ln>
        </p:spPr>
        <p:txBody>
          <a:bodyPr lIns="91439" tIns="45719" rIns="91439" bIns="45719" anchor="t">
            <a:noAutofit/>
          </a:bodyPr>
          <a:lstStyle/>
          <a:p>
            <a:pPr/>
          </a:p>
        </p:txBody>
      </p:sp>
      <p:sp>
        <p:nvSpPr>
          <p:cNvPr id="39" name="Shape 39"/>
          <p:cNvSpPr/>
          <p:nvPr>
            <p:ph type="title"/>
          </p:nvPr>
        </p:nvSpPr>
        <p:spPr>
          <a:xfrm>
            <a:off x="635000" y="1473200"/>
            <a:ext cx="5715000" cy="3314700"/>
          </a:xfrm>
          <a:prstGeom prst="rect">
            <a:avLst/>
          </a:prstGeom>
        </p:spPr>
        <p:txBody>
          <a:bodyPr anchor="b"/>
          <a:lstStyle>
            <a:lvl1pPr>
              <a:defRPr sz="6000"/>
            </a:lvl1pPr>
          </a:lstStyle>
          <a:p>
            <a:pPr/>
            <a:r>
              <a:t>Texto del título</a:t>
            </a:r>
          </a:p>
        </p:txBody>
      </p:sp>
      <p:sp>
        <p:nvSpPr>
          <p:cNvPr id="40" name="Shape 40"/>
          <p:cNvSpPr/>
          <p:nvPr>
            <p:ph type="body" sz="quarter" idx="1"/>
          </p:nvPr>
        </p:nvSpPr>
        <p:spPr>
          <a:xfrm>
            <a:off x="635000" y="4940300"/>
            <a:ext cx="5715000" cy="3606800"/>
          </a:xfrm>
          <a:prstGeom prst="rect">
            <a:avLst/>
          </a:prstGeom>
        </p:spPr>
        <p:txBody>
          <a:bodyPr anchor="t"/>
          <a:lstStyle>
            <a:lvl1pPr marL="0" indent="0" algn="ctr">
              <a:spcBef>
                <a:spcPts val="0"/>
              </a:spcBef>
              <a:buClrTx/>
              <a:buSzTx/>
              <a:buNone/>
              <a:defRPr sz="2600">
                <a:latin typeface="Zapfino"/>
                <a:ea typeface="Zapfino"/>
                <a:cs typeface="Zapfino"/>
                <a:sym typeface="Zapfino"/>
              </a:defRPr>
            </a:lvl1pPr>
            <a:lvl2pPr marL="0" indent="228600" algn="ctr">
              <a:spcBef>
                <a:spcPts val="0"/>
              </a:spcBef>
              <a:buClrTx/>
              <a:buSzTx/>
              <a:buNone/>
              <a:defRPr sz="2600">
                <a:latin typeface="Zapfino"/>
                <a:ea typeface="Zapfino"/>
                <a:cs typeface="Zapfino"/>
                <a:sym typeface="Zapfino"/>
              </a:defRPr>
            </a:lvl2pPr>
            <a:lvl3pPr marL="0" indent="457200" algn="ctr">
              <a:spcBef>
                <a:spcPts val="0"/>
              </a:spcBef>
              <a:buClrTx/>
              <a:buSzTx/>
              <a:buNone/>
              <a:defRPr sz="2600">
                <a:latin typeface="Zapfino"/>
                <a:ea typeface="Zapfino"/>
                <a:cs typeface="Zapfino"/>
                <a:sym typeface="Zapfino"/>
              </a:defRPr>
            </a:lvl3pPr>
            <a:lvl4pPr marL="0" indent="685800" algn="ctr">
              <a:spcBef>
                <a:spcPts val="0"/>
              </a:spcBef>
              <a:buClrTx/>
              <a:buSzTx/>
              <a:buNone/>
              <a:defRPr sz="2600">
                <a:latin typeface="Zapfino"/>
                <a:ea typeface="Zapfino"/>
                <a:cs typeface="Zapfino"/>
                <a:sym typeface="Zapfino"/>
              </a:defRPr>
            </a:lvl4pPr>
            <a:lvl5pPr marL="0" indent="914400" algn="ctr">
              <a:spcBef>
                <a:spcPts val="0"/>
              </a:spcBef>
              <a:buClrTx/>
              <a:buSzTx/>
              <a:buNone/>
              <a:defRPr sz="2600">
                <a:latin typeface="Zapfino"/>
                <a:ea typeface="Zapfino"/>
                <a:cs typeface="Zapfino"/>
                <a:sym typeface="Zapfino"/>
              </a:defRPr>
            </a:lvl5pPr>
          </a:lstStyle>
          <a:p>
            <a:pPr/>
            <a:r>
              <a:t>Nivel de texto 1</a:t>
            </a:r>
          </a:p>
          <a:p>
            <a:pPr lvl="1"/>
            <a:r>
              <a:t>Nivel de texto 2</a:t>
            </a:r>
          </a:p>
          <a:p>
            <a:pPr lvl="2"/>
            <a:r>
              <a:t>Nivel de texto 3</a:t>
            </a:r>
          </a:p>
          <a:p>
            <a:pPr lvl="3"/>
            <a:r>
              <a:t>Nivel de texto 4</a:t>
            </a:r>
          </a:p>
          <a:p>
            <a:pPr lvl="4"/>
            <a:r>
              <a:t>Nivel de texto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ítulo (arriba)">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Texto del título</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ítulo y viñeta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Texto del título</a:t>
            </a:r>
          </a:p>
        </p:txBody>
      </p:sp>
      <p:sp>
        <p:nvSpPr>
          <p:cNvPr id="57" name="Shape 57"/>
          <p:cNvSpPr/>
          <p:nvPr>
            <p:ph type="body" idx="1"/>
          </p:nvPr>
        </p:nvSpPr>
        <p:spPr>
          <a:xfrm>
            <a:off x="1104900" y="3022600"/>
            <a:ext cx="10795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ítulo, viñetas y foto">
    <p:spTree>
      <p:nvGrpSpPr>
        <p:cNvPr id="1" name=""/>
        <p:cNvGrpSpPr/>
        <p:nvPr/>
      </p:nvGrpSpPr>
      <p:grpSpPr>
        <a:xfrm>
          <a:off x="0" y="0"/>
          <a:ext cx="0" cy="0"/>
          <a:chOff x="0" y="0"/>
          <a:chExt cx="0" cy="0"/>
        </a:xfrm>
      </p:grpSpPr>
      <p:sp>
        <p:nvSpPr>
          <p:cNvPr id="65" name="Shape 65"/>
          <p:cNvSpPr/>
          <p:nvPr>
            <p:ph type="pic" sz="quarter" idx="13"/>
          </p:nvPr>
        </p:nvSpPr>
        <p:spPr>
          <a:xfrm>
            <a:off x="7581900" y="3022600"/>
            <a:ext cx="4318000" cy="5715000"/>
          </a:xfrm>
          <a:prstGeom prst="rect">
            <a:avLst/>
          </a:prstGeom>
          <a:ln w="9525">
            <a:round/>
          </a:ln>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Texto del título</a:t>
            </a:r>
          </a:p>
        </p:txBody>
      </p:sp>
      <p:sp>
        <p:nvSpPr>
          <p:cNvPr id="67" name="Shape 67"/>
          <p:cNvSpPr/>
          <p:nvPr>
            <p:ph type="body" sz="half" idx="1"/>
          </p:nvPr>
        </p:nvSpPr>
        <p:spPr>
          <a:xfrm>
            <a:off x="1104900" y="3022600"/>
            <a:ext cx="5397500" cy="5715000"/>
          </a:xfrm>
          <a:prstGeom prst="rect">
            <a:avLst/>
          </a:prstGeom>
        </p:spPr>
        <p:txBody>
          <a:bodyPr/>
          <a:lstStyle>
            <a:lvl1pPr>
              <a:spcBef>
                <a:spcPts val="2800"/>
              </a:spcBef>
              <a:buBlip>
                <a:blip r:embed="rId2"/>
              </a:buBlip>
            </a:lvl1pPr>
            <a:lvl2pPr>
              <a:spcBef>
                <a:spcPts val="2800"/>
              </a:spcBef>
              <a:buBlip>
                <a:blip r:embed="rId2"/>
              </a:buBlip>
            </a:lvl2pPr>
            <a:lvl3pPr>
              <a:spcBef>
                <a:spcPts val="2800"/>
              </a:spcBef>
              <a:buBlip>
                <a:blip r:embed="rId2"/>
              </a:buBlip>
            </a:lvl3pPr>
            <a:lvl4pPr>
              <a:spcBef>
                <a:spcPts val="2800"/>
              </a:spcBef>
              <a:buBlip>
                <a:blip r:embed="rId2"/>
              </a:buBlip>
            </a:lvl4pPr>
            <a:lvl5pPr>
              <a:spcBef>
                <a:spcPts val="2800"/>
              </a:spcBef>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Viñetas">
    <p:spTree>
      <p:nvGrpSpPr>
        <p:cNvPr id="1" name=""/>
        <p:cNvGrpSpPr/>
        <p:nvPr/>
      </p:nvGrpSpPr>
      <p:grpSpPr>
        <a:xfrm>
          <a:off x="0" y="0"/>
          <a:ext cx="0" cy="0"/>
          <a:chOff x="0" y="0"/>
          <a:chExt cx="0" cy="0"/>
        </a:xfrm>
      </p:grpSpPr>
      <p:sp>
        <p:nvSpPr>
          <p:cNvPr id="75" name="Shape 7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Nivel de texto 1</a:t>
            </a:r>
          </a:p>
          <a:p>
            <a:pPr lvl="1"/>
            <a:r>
              <a:t>Nivel de texto 2</a:t>
            </a:r>
          </a:p>
          <a:p>
            <a:pPr lvl="2"/>
            <a:r>
              <a:t>Nivel de texto 3</a:t>
            </a:r>
          </a:p>
          <a:p>
            <a:pPr lvl="3"/>
            <a:r>
              <a:t>Nivel de texto 4</a:t>
            </a:r>
          </a:p>
          <a:p>
            <a:pPr lvl="4"/>
            <a:r>
              <a:t>Nivel de texto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fotos">
    <p:spTree>
      <p:nvGrpSpPr>
        <p:cNvPr id="1" name=""/>
        <p:cNvGrpSpPr/>
        <p:nvPr/>
      </p:nvGrpSpPr>
      <p:grpSpPr>
        <a:xfrm>
          <a:off x="0" y="0"/>
          <a:ext cx="0" cy="0"/>
          <a:chOff x="0" y="0"/>
          <a:chExt cx="0" cy="0"/>
        </a:xfrm>
      </p:grpSpPr>
      <p:sp>
        <p:nvSpPr>
          <p:cNvPr id="83" name="Shape 83"/>
          <p:cNvSpPr/>
          <p:nvPr>
            <p:ph type="pic" sz="quarter" idx="13"/>
          </p:nvPr>
        </p:nvSpPr>
        <p:spPr>
          <a:xfrm>
            <a:off x="7835900" y="4974535"/>
            <a:ext cx="4508500" cy="4140201"/>
          </a:xfrm>
          <a:prstGeom prst="rect">
            <a:avLst/>
          </a:prstGeom>
          <a:ln w="9525">
            <a:round/>
          </a:ln>
        </p:spPr>
        <p:txBody>
          <a:bodyPr lIns="91439" tIns="45719" rIns="91439" bIns="45719" anchor="t">
            <a:noAutofit/>
          </a:bodyPr>
          <a:lstStyle/>
          <a:p>
            <a:pPr/>
          </a:p>
        </p:txBody>
      </p:sp>
      <p:sp>
        <p:nvSpPr>
          <p:cNvPr id="84" name="Shape 84"/>
          <p:cNvSpPr/>
          <p:nvPr>
            <p:ph type="pic" sz="quarter" idx="14"/>
          </p:nvPr>
        </p:nvSpPr>
        <p:spPr>
          <a:xfrm>
            <a:off x="7835900" y="626165"/>
            <a:ext cx="4508500" cy="4152901"/>
          </a:xfrm>
          <a:prstGeom prst="rect">
            <a:avLst/>
          </a:prstGeom>
          <a:ln w="9525">
            <a:round/>
          </a:ln>
        </p:spPr>
        <p:txBody>
          <a:bodyPr lIns="91439" tIns="45719" rIns="91439" bIns="45719" anchor="t">
            <a:noAutofit/>
          </a:bodyPr>
          <a:lstStyle/>
          <a:p>
            <a:pPr/>
          </a:p>
        </p:txBody>
      </p:sp>
      <p:sp>
        <p:nvSpPr>
          <p:cNvPr id="85" name="Shape 85"/>
          <p:cNvSpPr/>
          <p:nvPr>
            <p:ph type="pic" idx="15"/>
          </p:nvPr>
        </p:nvSpPr>
        <p:spPr>
          <a:xfrm>
            <a:off x="609600" y="631776"/>
            <a:ext cx="7035800" cy="8496301"/>
          </a:xfrm>
          <a:prstGeom prst="rect">
            <a:avLst/>
          </a:prstGeom>
          <a:ln w="9525">
            <a:round/>
          </a:ln>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104900" y="939800"/>
            <a:ext cx="10795000" cy="787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Nivel de texto 1</a:t>
            </a:r>
          </a:p>
          <a:p>
            <a:pPr lvl="1"/>
            <a:r>
              <a:t>Nivel de texto 2</a:t>
            </a:r>
          </a:p>
          <a:p>
            <a:pPr lvl="2"/>
            <a:r>
              <a:t>Nivel de texto 3</a:t>
            </a:r>
          </a:p>
          <a:p>
            <a:pPr lvl="3"/>
            <a:r>
              <a:t>Nivel de texto 4</a:t>
            </a:r>
          </a:p>
          <a:p>
            <a:pPr lvl="4"/>
            <a:r>
              <a:t>Nivel de texto 5</a:t>
            </a:r>
          </a:p>
        </p:txBody>
      </p:sp>
      <p:sp>
        <p:nvSpPr>
          <p:cNvPr id="3" name="Shape 3"/>
          <p:cNvSpPr/>
          <p:nvPr>
            <p:ph type="title"/>
          </p:nvPr>
        </p:nvSpPr>
        <p:spPr>
          <a:xfrm>
            <a:off x="1104900" y="571500"/>
            <a:ext cx="10795000"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4" name="Shape 4"/>
          <p:cNvSpPr/>
          <p:nvPr>
            <p:ph type="sldNum" sz="quarter" idx="2"/>
          </p:nvPr>
        </p:nvSpPr>
        <p:spPr>
          <a:xfrm>
            <a:off x="6311798" y="9321800"/>
            <a:ext cx="368504" cy="425857"/>
          </a:xfrm>
          <a:prstGeom prst="rect">
            <a:avLst/>
          </a:prstGeom>
          <a:ln w="12700">
            <a:miter lim="400000"/>
          </a:ln>
        </p:spPr>
        <p:txBody>
          <a:bodyPr wrap="none" lIns="50800" tIns="50800" rIns="50800" bIns="50800">
            <a:spAutoFit/>
          </a:bodyPr>
          <a:lstStyle>
            <a:lvl1pPr>
              <a:defRPr b="1" sz="1800">
                <a:solidFill>
                  <a:srgbClr val="51573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600" u="none">
          <a:ln>
            <a:noFill/>
          </a:ln>
          <a:solidFill>
            <a:srgbClr val="85604A"/>
          </a:solidFill>
          <a:uFillTx/>
          <a:latin typeface="+mn-lt"/>
          <a:ea typeface="+mn-ea"/>
          <a:cs typeface="+mn-cs"/>
          <a:sym typeface="Didot"/>
        </a:defRPr>
      </a:lvl9pPr>
    </p:titleStyle>
    <p:bodyStyle>
      <a:lvl1pPr marL="381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1pPr>
      <a:lvl2pPr marL="762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2pPr>
      <a:lvl3pPr marL="1143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3pPr>
      <a:lvl4pPr marL="1524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4pPr>
      <a:lvl5pPr marL="1905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5pPr>
      <a:lvl6pPr marL="2286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6pPr>
      <a:lvl7pPr marL="2667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7pPr>
      <a:lvl8pPr marL="3048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8pPr>
      <a:lvl9pPr marL="3429000" marR="0" indent="-381000" algn="l" defTabSz="584200" rtl="0" latinLnBrk="0">
        <a:lnSpc>
          <a:spcPct val="100000"/>
        </a:lnSpc>
        <a:spcBef>
          <a:spcPts val="3200"/>
        </a:spcBef>
        <a:spcAft>
          <a:spcPts val="0"/>
        </a:spcAft>
        <a:buClr>
          <a:srgbClr val="9A7865"/>
        </a:buClr>
        <a:buSzPct val="40000"/>
        <a:buFontTx/>
        <a:buBlip>
          <a:blip r:embed="rId3"/>
        </a:buBlip>
        <a:tabLst/>
        <a:defRPr b="0" baseline="0" cap="none" i="0" spc="0" strike="noStrike" sz="3600" u="none">
          <a:ln>
            <a:noFill/>
          </a:ln>
          <a:solidFill>
            <a:srgbClr val="625B48"/>
          </a:solidFill>
          <a:uFillTx/>
          <a:latin typeface="+mn-lt"/>
          <a:ea typeface="+mn-ea"/>
          <a:cs typeface="+mn-cs"/>
          <a:sym typeface="Didot"/>
        </a:defRPr>
      </a:lvl9pPr>
    </p:bodyStyle>
    <p:otherStyle>
      <a:lvl1pPr marL="0" marR="0" indent="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1pPr>
      <a:lvl2pPr marL="0" marR="0" indent="2286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2pPr>
      <a:lvl3pPr marL="0" marR="0" indent="4572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3pPr>
      <a:lvl4pPr marL="0" marR="0" indent="6858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4pPr>
      <a:lvl5pPr marL="0" marR="0" indent="9144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5pPr>
      <a:lvl6pPr marL="0" marR="0" indent="11430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6pPr>
      <a:lvl7pPr marL="0" marR="0" indent="13716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7pPr>
      <a:lvl8pPr marL="0" marR="0" indent="16002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8pPr>
      <a:lvl9pPr marL="0" marR="0" indent="1828800" algn="ctr" defTabSz="58420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Dido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xfrm>
            <a:off x="1009551" y="4059080"/>
            <a:ext cx="11448025" cy="3556001"/>
          </a:xfrm>
          <a:prstGeom prst="rect">
            <a:avLst/>
          </a:prstGeom>
        </p:spPr>
        <p:txBody>
          <a:bodyPr/>
          <a:lstStyle>
            <a:lvl1pPr>
              <a:defRPr sz="4000">
                <a:latin typeface="Cambria"/>
                <a:ea typeface="Cambria"/>
                <a:cs typeface="Cambria"/>
                <a:sym typeface="Cambria"/>
              </a:defRPr>
            </a:lvl1pPr>
          </a:lstStyle>
          <a:p>
            <a:pPr>
              <a:defRPr>
                <a:latin typeface="+mn-lt"/>
                <a:ea typeface="+mn-ea"/>
                <a:cs typeface="+mn-cs"/>
                <a:sym typeface="Didot"/>
              </a:defRPr>
            </a:pPr>
            <a:r>
              <a:rPr>
                <a:latin typeface="Cambria"/>
                <a:ea typeface="Cambria"/>
                <a:cs typeface="Cambria"/>
                <a:sym typeface="Cambria"/>
              </a:rPr>
              <a:t>El consumo de arándanos y frutas ricas en compuestos fenólicos antioxidantes como fuente de sustancias activas en la prevención primaria del cáncer</a:t>
            </a:r>
          </a:p>
        </p:txBody>
      </p:sp>
      <p:sp>
        <p:nvSpPr>
          <p:cNvPr id="120" name="Shape 120"/>
          <p:cNvSpPr/>
          <p:nvPr>
            <p:ph type="subTitle" sz="quarter" idx="1"/>
          </p:nvPr>
        </p:nvSpPr>
        <p:spPr>
          <a:xfrm>
            <a:off x="-2709159" y="7648726"/>
            <a:ext cx="10795001" cy="2235201"/>
          </a:xfrm>
          <a:prstGeom prst="rect">
            <a:avLst/>
          </a:prstGeom>
        </p:spPr>
        <p:txBody>
          <a:bodyPr/>
          <a:lstStyle>
            <a:lvl1pPr>
              <a:defRPr sz="2200"/>
            </a:lvl1pPr>
          </a:lstStyle>
          <a:p>
            <a:pPr/>
            <a:r>
              <a:t>   Alumna: Mahta Raji</a:t>
            </a:r>
          </a:p>
        </p:txBody>
      </p:sp>
      <p:pic>
        <p:nvPicPr>
          <p:cNvPr id="121" name=""/>
          <p:cNvPicPr>
            <a:picLocks noChangeAspect="0"/>
          </p:cNvPicPr>
          <p:nvPr/>
        </p:nvPicPr>
        <p:blipFill>
          <a:blip r:embed="rId2">
            <a:extLst/>
          </a:blip>
          <a:stretch>
            <a:fillRect/>
          </a:stretch>
        </p:blipFill>
        <p:spPr>
          <a:xfrm>
            <a:off x="3851274" y="1746966"/>
            <a:ext cx="5353068" cy="3977664"/>
          </a:xfrm>
          <a:prstGeom prst="rect">
            <a:avLst/>
          </a:prstGeom>
        </p:spPr>
      </p:pic>
      <p:sp>
        <p:nvSpPr>
          <p:cNvPr id="122" name="Shape 122"/>
          <p:cNvSpPr/>
          <p:nvPr/>
        </p:nvSpPr>
        <p:spPr>
          <a:xfrm>
            <a:off x="847479" y="8378554"/>
            <a:ext cx="5751672" cy="100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100">
                <a:latin typeface="Zapfino"/>
                <a:ea typeface="Zapfino"/>
                <a:cs typeface="Zapfino"/>
                <a:sym typeface="Zapfino"/>
              </a:defRPr>
            </a:lvl1pPr>
          </a:lstStyle>
          <a:p>
            <a:pPr/>
            <a:r>
              <a:t>Directora: Begoña Manuel Keenoy</a:t>
            </a:r>
          </a:p>
        </p:txBody>
      </p:sp>
      <p:pic>
        <p:nvPicPr>
          <p:cNvPr id="123" name=""/>
          <p:cNvPicPr>
            <a:picLocks noChangeAspect="0"/>
          </p:cNvPicPr>
          <p:nvPr/>
        </p:nvPicPr>
        <p:blipFill>
          <a:blip r:embed="rId3">
            <a:extLst/>
          </a:blip>
          <a:stretch>
            <a:fillRect/>
          </a:stretch>
        </p:blipFill>
        <p:spPr>
          <a:xfrm>
            <a:off x="11234863" y="465904"/>
            <a:ext cx="1279890" cy="1058700"/>
          </a:xfrm>
          <a:prstGeom prst="rect">
            <a:avLst/>
          </a:prstGeom>
          <a:effectLst>
            <a:outerShdw sx="100000" sy="100000" kx="0" ky="0" algn="b" rotWithShape="0" blurRad="50800" dist="25400" dir="5400000">
              <a:srgbClr val="000000">
                <a:alpha val="40000"/>
              </a:srgbClr>
            </a:outerShdw>
          </a:effectLst>
        </p:spPr>
      </p:pic>
      <p:sp>
        <p:nvSpPr>
          <p:cNvPr id="124" name="Shape 124"/>
          <p:cNvSpPr/>
          <p:nvPr/>
        </p:nvSpPr>
        <p:spPr>
          <a:xfrm>
            <a:off x="836640" y="704609"/>
            <a:ext cx="10795001" cy="223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2700">
                <a:latin typeface="Zapfino"/>
                <a:ea typeface="Zapfino"/>
                <a:cs typeface="Zapfino"/>
                <a:sym typeface="Zapfino"/>
              </a:defRPr>
            </a:lvl1pPr>
          </a:lstStyle>
          <a:p>
            <a:pPr/>
            <a:r>
              <a:t>Trabajo Final de Máster Nutrición y Salud</a:t>
            </a:r>
          </a:p>
        </p:txBody>
      </p:sp>
      <p:sp>
        <p:nvSpPr>
          <p:cNvPr id="125" name="Shape 125"/>
          <p:cNvSpPr/>
          <p:nvPr/>
        </p:nvSpPr>
        <p:spPr>
          <a:xfrm>
            <a:off x="10058601" y="8201176"/>
            <a:ext cx="2038542" cy="1003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2100">
                <a:latin typeface="Zapfino"/>
                <a:ea typeface="Zapfino"/>
                <a:cs typeface="Zapfino"/>
                <a:sym typeface="Zapfino"/>
              </a:defRPr>
            </a:lvl1pPr>
          </a:lstStyle>
          <a:p>
            <a:pPr/>
            <a:r>
              <a:t>Julio 2016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p:nvPr>
        </p:nvSpPr>
        <p:spPr>
          <a:xfrm>
            <a:off x="1104900" y="-372588"/>
            <a:ext cx="10795000" cy="2362201"/>
          </a:xfrm>
          <a:prstGeom prst="rect">
            <a:avLst/>
          </a:prstGeom>
        </p:spPr>
        <p:txBody>
          <a:bodyPr/>
          <a:lstStyle/>
          <a:p>
            <a:pPr/>
            <a:r>
              <a:t>Antocianinas</a:t>
            </a:r>
          </a:p>
        </p:txBody>
      </p:sp>
      <p:sp>
        <p:nvSpPr>
          <p:cNvPr id="161" name="Shape 161"/>
          <p:cNvSpPr/>
          <p:nvPr/>
        </p:nvSpPr>
        <p:spPr>
          <a:xfrm>
            <a:off x="513171" y="4673548"/>
            <a:ext cx="12094014" cy="47039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39089" indent="-339089" algn="l" defTabSz="519937">
              <a:spcBef>
                <a:spcPts val="2800"/>
              </a:spcBef>
              <a:buClr>
                <a:srgbClr val="9A7865"/>
              </a:buClr>
              <a:buSzPct val="40000"/>
              <a:buBlip>
                <a:blip r:embed="rId2"/>
              </a:buBlip>
              <a:defRPr sz="3115"/>
            </a:pPr>
          </a:p>
          <a:p>
            <a:pPr marL="339089" indent="-339089" algn="l" defTabSz="519937">
              <a:spcBef>
                <a:spcPts val="2800"/>
              </a:spcBef>
              <a:buClr>
                <a:srgbClr val="9A7865"/>
              </a:buClr>
              <a:buSzPct val="40000"/>
              <a:buBlip>
                <a:blip r:embed="rId2"/>
              </a:buBlip>
              <a:defRPr sz="3115"/>
            </a:pPr>
            <a:r>
              <a:t>Son glucósidos de antocianidinas. </a:t>
            </a:r>
          </a:p>
          <a:p>
            <a:pPr marL="339089" indent="-339089" algn="l" defTabSz="519937">
              <a:spcBef>
                <a:spcPts val="2800"/>
              </a:spcBef>
              <a:buClr>
                <a:srgbClr val="9A7865"/>
              </a:buClr>
              <a:buSzPct val="40000"/>
              <a:buBlip>
                <a:blip r:embed="rId2"/>
              </a:buBlip>
              <a:defRPr sz="3115"/>
            </a:pPr>
            <a:r>
              <a:t>Propiedades antioxidantes: Numerosas publicaciones en prevención de enfermedades, cardiovasculares, neuronales, cáncer y diabetes, entre otras .</a:t>
            </a:r>
          </a:p>
          <a:p>
            <a:pPr marL="339089" indent="-339089" algn="l" defTabSz="519937">
              <a:spcBef>
                <a:spcPts val="2800"/>
              </a:spcBef>
              <a:buClr>
                <a:srgbClr val="9A7865"/>
              </a:buClr>
              <a:buSzPct val="40000"/>
              <a:buBlip>
                <a:blip r:embed="rId2"/>
              </a:buBlip>
              <a:defRPr sz="3115"/>
            </a:pPr>
            <a:r>
              <a:t>Deficiencia de electrones debido a su particular estructura química          potentes antioxidantes naturales.</a:t>
            </a:r>
          </a:p>
        </p:txBody>
      </p:sp>
      <p:pic>
        <p:nvPicPr>
          <p:cNvPr id="162" name=""/>
          <p:cNvPicPr>
            <a:picLocks noChangeAspect="0"/>
          </p:cNvPicPr>
          <p:nvPr/>
        </p:nvPicPr>
        <p:blipFill>
          <a:blip r:embed="rId3">
            <a:extLst/>
          </a:blip>
          <a:stretch>
            <a:fillRect/>
          </a:stretch>
        </p:blipFill>
        <p:spPr>
          <a:xfrm>
            <a:off x="2954773" y="1339138"/>
            <a:ext cx="7095254" cy="4208625"/>
          </a:xfrm>
          <a:prstGeom prst="rect">
            <a:avLst/>
          </a:prstGeom>
        </p:spPr>
      </p:pic>
      <p:sp>
        <p:nvSpPr>
          <p:cNvPr id="163" name="Shape 163"/>
          <p:cNvSpPr/>
          <p:nvPr/>
        </p:nvSpPr>
        <p:spPr>
          <a:xfrm>
            <a:off x="2518024" y="9075682"/>
            <a:ext cx="787163" cy="1"/>
          </a:xfrm>
          <a:prstGeom prst="line">
            <a:avLst/>
          </a:prstGeom>
          <a:ln w="127000">
            <a:solidFill>
              <a:schemeClr val="accent2">
                <a:hueOff val="177409"/>
                <a:satOff val="5215"/>
                <a:lumOff val="-9597"/>
              </a:schemeClr>
            </a:solidFill>
            <a:miter lim="400000"/>
            <a:tailEnd type="triangle"/>
          </a:ln>
        </p:spPr>
        <p:txBody>
          <a:bodyPr lIns="50800" tIns="50800" rIns="50800" bIns="50800" anchor="ctr"/>
          <a:lstStyle/>
          <a:p>
            <a:pPr>
              <a:defRPr sz="3600"/>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0" y="571500"/>
            <a:ext cx="13004801" cy="2362200"/>
          </a:xfrm>
          <a:prstGeom prst="rect">
            <a:avLst/>
          </a:prstGeom>
        </p:spPr>
        <p:txBody>
          <a:bodyPr/>
          <a:lstStyle>
            <a:lvl1pPr>
              <a:defRPr sz="6700"/>
            </a:lvl1pPr>
          </a:lstStyle>
          <a:p>
            <a:pPr/>
            <a:r>
              <a:t>Prevención primaria del cáncer</a:t>
            </a:r>
          </a:p>
        </p:txBody>
      </p:sp>
      <p:sp>
        <p:nvSpPr>
          <p:cNvPr id="166" name="Shape 166"/>
          <p:cNvSpPr/>
          <p:nvPr>
            <p:ph type="body" idx="1"/>
          </p:nvPr>
        </p:nvSpPr>
        <p:spPr>
          <a:xfrm>
            <a:off x="520060" y="3022600"/>
            <a:ext cx="12073965" cy="5715000"/>
          </a:xfrm>
          <a:prstGeom prst="rect">
            <a:avLst/>
          </a:prstGeom>
        </p:spPr>
        <p:txBody>
          <a:bodyPr/>
          <a:lstStyle/>
          <a:p>
            <a:pPr>
              <a:buBlip>
                <a:blip r:embed="rId2"/>
              </a:buBlip>
            </a:pPr>
            <a:r>
              <a:rPr>
                <a:uFill>
                  <a:solidFill>
                    <a:srgbClr val="33339A"/>
                  </a:solidFill>
                </a:uFill>
              </a:rPr>
              <a:t>En el año 2006 el cáncer produjo más de 98.000 defunciones en España, 61.000 en hombres y 37.000 en mujeres.</a:t>
            </a:r>
            <a:endParaRPr>
              <a:uFill>
                <a:solidFill>
                  <a:srgbClr val="33339A"/>
                </a:solidFill>
              </a:uFill>
            </a:endParaRPr>
          </a:p>
          <a:p>
            <a:pPr>
              <a:buBlip>
                <a:blip r:embed="rId2"/>
              </a:buBlip>
            </a:pPr>
            <a:r>
              <a:t>La evidencias científicas indican que un consumo alto de arándanos en la dieta produce un riesgo más bajo del cáncer colorectal y sugiere un riesgo bajo de distintos tipos de cánceres como boca, faringe, laringe, esófago y estómago.</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Shape 168"/>
          <p:cNvSpPr/>
          <p:nvPr>
            <p:ph type="title"/>
          </p:nvPr>
        </p:nvSpPr>
        <p:spPr>
          <a:xfrm>
            <a:off x="520778" y="-89361"/>
            <a:ext cx="11963244" cy="2362201"/>
          </a:xfrm>
          <a:prstGeom prst="rect">
            <a:avLst/>
          </a:prstGeom>
        </p:spPr>
        <p:txBody>
          <a:bodyPr/>
          <a:lstStyle>
            <a:lvl1pPr defTabSz="537463">
              <a:defRPr sz="6992"/>
            </a:lvl1pPr>
          </a:lstStyle>
          <a:p>
            <a:pPr/>
            <a:r>
              <a:t>Estudios en cultivos celulares</a:t>
            </a:r>
          </a:p>
        </p:txBody>
      </p:sp>
      <p:sp>
        <p:nvSpPr>
          <p:cNvPr id="169" name="Shape 169"/>
          <p:cNvSpPr/>
          <p:nvPr>
            <p:ph type="body" idx="1"/>
          </p:nvPr>
        </p:nvSpPr>
        <p:spPr>
          <a:xfrm>
            <a:off x="680060" y="937380"/>
            <a:ext cx="10795001" cy="8284273"/>
          </a:xfrm>
          <a:prstGeom prst="rect">
            <a:avLst/>
          </a:prstGeom>
        </p:spPr>
        <p:txBody>
          <a:bodyPr/>
          <a:lstStyle/>
          <a:p>
            <a:pPr>
              <a:buBlip>
                <a:blip r:embed="rId2"/>
              </a:buBlip>
            </a:pPr>
            <a:r>
              <a:t>E</a:t>
            </a:r>
            <a:r>
              <a:rPr>
                <a:uFill>
                  <a:solidFill>
                    <a:srgbClr val="33339A"/>
                  </a:solidFill>
                </a:uFill>
              </a:rPr>
              <a:t>studios en cultivos celulares </a:t>
            </a:r>
            <a:r>
              <a:rPr i="1">
                <a:uFill>
                  <a:solidFill>
                    <a:srgbClr val="33339A"/>
                  </a:solidFill>
                </a:uFill>
              </a:rPr>
              <a:t>in vitro </a:t>
            </a:r>
            <a:r>
              <a:rPr>
                <a:uFill>
                  <a:solidFill>
                    <a:srgbClr val="33339A"/>
                  </a:solidFill>
                </a:uFill>
              </a:rPr>
              <a:t>han demostrado que los arándanos pueden prevenir el estrés oxidativo y el daño en el ADN.</a:t>
            </a:r>
            <a:endParaRPr>
              <a:uFill>
                <a:solidFill>
                  <a:srgbClr val="33339A"/>
                </a:solidFill>
              </a:uFill>
            </a:endParaRPr>
          </a:p>
          <a:p>
            <a:pPr>
              <a:buBlip>
                <a:blip r:embed="rId2"/>
              </a:buBlip>
            </a:pPr>
            <a:r>
              <a:rPr>
                <a:uFill>
                  <a:solidFill>
                    <a:srgbClr val="33339A"/>
                  </a:solidFill>
                </a:uFill>
              </a:rPr>
              <a:t>Inhiben la proliferación de células cancerosas y provocar la apóptosis de éstas.</a:t>
            </a:r>
            <a:endParaRPr>
              <a:uFill>
                <a:solidFill>
                  <a:srgbClr val="33339A"/>
                </a:solidFill>
              </a:uFill>
            </a:endParaRPr>
          </a:p>
          <a:p>
            <a:pPr>
              <a:buBlip>
                <a:blip r:embed="rId2"/>
              </a:buBlip>
            </a:pPr>
            <a:r>
              <a:rPr>
                <a:uFill>
                  <a:solidFill>
                    <a:srgbClr val="33339A"/>
                  </a:solidFill>
                </a:uFill>
              </a:rPr>
              <a:t>Supresión de procesos inflamatorios y oxidativos.</a:t>
            </a:r>
            <a:endParaRPr>
              <a:uFill>
                <a:solidFill>
                  <a:srgbClr val="33339A"/>
                </a:solidFill>
              </a:uFill>
            </a:endParaRPr>
          </a:p>
          <a:p>
            <a:pPr>
              <a:buBlip>
                <a:blip r:embed="rId2"/>
              </a:buBlip>
            </a:pPr>
            <a:r>
              <a:rPr>
                <a:uFill>
                  <a:solidFill>
                    <a:srgbClr val="33339A"/>
                  </a:solidFill>
                </a:uFill>
              </a:rPr>
              <a:t>Reducir el potencial de metástasis y angiogénesis de las células cancerosas.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ph type="title"/>
          </p:nvPr>
        </p:nvSpPr>
        <p:spPr>
          <a:xfrm>
            <a:off x="1104900" y="-183770"/>
            <a:ext cx="10795000" cy="2362201"/>
          </a:xfrm>
          <a:prstGeom prst="rect">
            <a:avLst/>
          </a:prstGeom>
        </p:spPr>
        <p:txBody>
          <a:bodyPr/>
          <a:lstStyle/>
          <a:p>
            <a:pPr/>
            <a:r>
              <a:t>Estudios en animales</a:t>
            </a:r>
          </a:p>
        </p:txBody>
      </p:sp>
      <p:sp>
        <p:nvSpPr>
          <p:cNvPr id="172" name="Shape 172"/>
          <p:cNvSpPr/>
          <p:nvPr>
            <p:ph type="body" idx="1"/>
          </p:nvPr>
        </p:nvSpPr>
        <p:spPr>
          <a:xfrm>
            <a:off x="1076918" y="1284820"/>
            <a:ext cx="11178167" cy="7797617"/>
          </a:xfrm>
          <a:prstGeom prst="rect">
            <a:avLst/>
          </a:prstGeom>
        </p:spPr>
        <p:txBody>
          <a:bodyPr/>
          <a:lstStyle/>
          <a:p>
            <a:pPr>
              <a:buBlip>
                <a:blip r:embed="rId2"/>
              </a:buBlip>
            </a:pPr>
            <a:r>
              <a:t>El daño en el ADN        P</a:t>
            </a:r>
            <a:r>
              <a:rPr>
                <a:uFill>
                  <a:solidFill>
                    <a:srgbClr val="33339A"/>
                  </a:solidFill>
                </a:uFill>
              </a:rPr>
              <a:t>ueden inhibir la carcinogénesis.</a:t>
            </a:r>
            <a:endParaRPr>
              <a:uFill>
                <a:solidFill>
                  <a:srgbClr val="33339A"/>
                </a:solidFill>
              </a:uFill>
            </a:endParaRPr>
          </a:p>
          <a:p>
            <a:pPr>
              <a:buBlip>
                <a:blip r:embed="rId2"/>
              </a:buBlip>
            </a:pPr>
            <a:r>
              <a:rPr>
                <a:uFill>
                  <a:solidFill>
                    <a:srgbClr val="33339A"/>
                  </a:solidFill>
                </a:uFill>
              </a:rPr>
              <a:t>El cáncer gastrointestinal:</a:t>
            </a:r>
            <a:r>
              <a:t> U</a:t>
            </a:r>
            <a:r>
              <a:rPr>
                <a:uFill>
                  <a:solidFill>
                    <a:srgbClr val="33339A"/>
                  </a:solidFill>
                </a:uFill>
              </a:rPr>
              <a:t>na dieta contenida con 5% de arándanos y</a:t>
            </a:r>
            <a:r>
              <a:t> el </a:t>
            </a:r>
            <a:r>
              <a:rPr>
                <a:uFill>
                  <a:solidFill>
                    <a:srgbClr val="33339A"/>
                  </a:solidFill>
                </a:uFill>
              </a:rPr>
              <a:t>pterostilbeno de los arándanos</a:t>
            </a:r>
            <a:r>
              <a:t>           R</a:t>
            </a:r>
            <a:r>
              <a:rPr>
                <a:uFill>
                  <a:solidFill>
                    <a:srgbClr val="33339A"/>
                  </a:solidFill>
                </a:uFill>
              </a:rPr>
              <a:t>educción del desarrollo del cáncer de esófago y colon.</a:t>
            </a:r>
            <a:endParaRPr>
              <a:uFill>
                <a:solidFill>
                  <a:srgbClr val="33339A"/>
                </a:solidFill>
              </a:uFill>
            </a:endParaRPr>
          </a:p>
          <a:p>
            <a:pPr>
              <a:buBlip>
                <a:blip r:embed="rId2"/>
              </a:buBlip>
            </a:pPr>
            <a:r>
              <a:rPr>
                <a:uFill>
                  <a:solidFill>
                    <a:srgbClr val="33339A"/>
                  </a:solidFill>
                </a:uFill>
              </a:rPr>
              <a:t>Cáncer de mama: Quimiopreventivo en tumores mamarios. Una dosis de 2,5% en peso de arándanos en polvo es eficaz en la reducción de la incidencia de tumores, el volumen del tumor, y el número de tumores.</a:t>
            </a:r>
          </a:p>
        </p:txBody>
      </p:sp>
      <p:sp>
        <p:nvSpPr>
          <p:cNvPr id="173" name="Shape 173"/>
          <p:cNvSpPr/>
          <p:nvPr/>
        </p:nvSpPr>
        <p:spPr>
          <a:xfrm>
            <a:off x="3981358" y="4640778"/>
            <a:ext cx="787164" cy="1"/>
          </a:xfrm>
          <a:prstGeom prst="line">
            <a:avLst/>
          </a:prstGeom>
          <a:ln w="127000">
            <a:solidFill>
              <a:schemeClr val="accent2">
                <a:hueOff val="177409"/>
                <a:satOff val="5215"/>
                <a:lumOff val="-9597"/>
              </a:schemeClr>
            </a:solidFill>
            <a:miter lim="400000"/>
            <a:tailEnd type="triangle"/>
          </a:ln>
        </p:spPr>
        <p:txBody>
          <a:bodyPr lIns="50800" tIns="50800" rIns="50800" bIns="50800" anchor="ctr"/>
          <a:lstStyle/>
          <a:p>
            <a:pPr>
              <a:defRPr sz="3600"/>
            </a:pPr>
          </a:p>
        </p:txBody>
      </p:sp>
      <p:sp>
        <p:nvSpPr>
          <p:cNvPr id="174" name="Shape 174"/>
          <p:cNvSpPr/>
          <p:nvPr/>
        </p:nvSpPr>
        <p:spPr>
          <a:xfrm>
            <a:off x="5539102" y="1917815"/>
            <a:ext cx="787164" cy="1"/>
          </a:xfrm>
          <a:prstGeom prst="line">
            <a:avLst/>
          </a:prstGeom>
          <a:ln w="127000">
            <a:solidFill>
              <a:schemeClr val="accent2">
                <a:hueOff val="177409"/>
                <a:satOff val="5215"/>
                <a:lumOff val="-9597"/>
              </a:schemeClr>
            </a:solidFill>
            <a:miter lim="400000"/>
            <a:tailEnd type="triangle"/>
          </a:ln>
        </p:spPr>
        <p:txBody>
          <a:bodyPr lIns="50800" tIns="50800" rIns="50800" bIns="50800" anchor="ctr"/>
          <a:lstStyle/>
          <a:p>
            <a:pPr>
              <a:defRPr sz="3600"/>
            </a:pP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title"/>
          </p:nvPr>
        </p:nvSpPr>
        <p:spPr>
          <a:xfrm>
            <a:off x="939684" y="359080"/>
            <a:ext cx="10795001" cy="2362201"/>
          </a:xfrm>
          <a:prstGeom prst="rect">
            <a:avLst/>
          </a:prstGeom>
        </p:spPr>
        <p:txBody>
          <a:bodyPr/>
          <a:lstStyle/>
          <a:p>
            <a:pPr/>
            <a:r>
              <a:t>Estudios en humanos</a:t>
            </a:r>
          </a:p>
        </p:txBody>
      </p:sp>
      <p:sp>
        <p:nvSpPr>
          <p:cNvPr id="177" name="Shape 177"/>
          <p:cNvSpPr/>
          <p:nvPr>
            <p:ph type="body" idx="1"/>
          </p:nvPr>
        </p:nvSpPr>
        <p:spPr>
          <a:xfrm>
            <a:off x="417164" y="1712471"/>
            <a:ext cx="12170473" cy="5715001"/>
          </a:xfrm>
          <a:prstGeom prst="rect">
            <a:avLst/>
          </a:prstGeom>
        </p:spPr>
        <p:txBody>
          <a:bodyPr/>
          <a:lstStyle/>
          <a:p>
            <a:pPr>
              <a:buBlip>
                <a:blip r:embed="rId2"/>
              </a:buBlip>
            </a:pPr>
            <a:r>
              <a:t>El daños en el ADN: N</a:t>
            </a:r>
            <a:r>
              <a:rPr>
                <a:uFill>
                  <a:solidFill>
                    <a:srgbClr val="33339A"/>
                  </a:solidFill>
                </a:uFill>
              </a:rPr>
              <a:t>o hay estudios clínicos publicados que hayan evaluado el papel de los arándanos como agente anticancerígeno, pero algunos </a:t>
            </a:r>
            <a:r>
              <a:t>demuestran su potencial en la prevención del inicio y el desarrollo de cáncer.</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1104900" y="-254577"/>
            <a:ext cx="10795000" cy="2362201"/>
          </a:xfrm>
          <a:prstGeom prst="rect">
            <a:avLst/>
          </a:prstGeom>
        </p:spPr>
        <p:txBody>
          <a:bodyPr/>
          <a:lstStyle/>
          <a:p>
            <a:pPr/>
            <a:r>
              <a:t>Conclusiones</a:t>
            </a:r>
          </a:p>
        </p:txBody>
      </p:sp>
      <p:sp>
        <p:nvSpPr>
          <p:cNvPr id="180" name="Shape 180"/>
          <p:cNvSpPr/>
          <p:nvPr>
            <p:ph type="body" idx="1"/>
          </p:nvPr>
        </p:nvSpPr>
        <p:spPr>
          <a:xfrm>
            <a:off x="377703" y="1185295"/>
            <a:ext cx="12249393" cy="8125465"/>
          </a:xfrm>
          <a:prstGeom prst="rect">
            <a:avLst/>
          </a:prstGeom>
        </p:spPr>
        <p:txBody>
          <a:bodyPr/>
          <a:lstStyle/>
          <a:p>
            <a:pPr>
              <a:buBlip>
                <a:blip r:embed="rId2"/>
              </a:buBlip>
            </a:pPr>
            <a:r>
              <a:t>A</a:t>
            </a:r>
            <a:r>
              <a:t>mplia variedad de compuestos fenólicos bioactivos conocidos por sus propiedades antioxidantes y anticancerígenos.</a:t>
            </a:r>
          </a:p>
          <a:p>
            <a:pPr>
              <a:buBlip>
                <a:blip r:embed="rId2"/>
              </a:buBlip>
            </a:pPr>
            <a:r>
              <a:t>Estudios</a:t>
            </a:r>
            <a:r>
              <a:rPr i="1"/>
              <a:t> in vitr</a:t>
            </a:r>
            <a:r>
              <a:t>o, y escasos estudios </a:t>
            </a:r>
            <a:r>
              <a:rPr i="1"/>
              <a:t>in vivo</a:t>
            </a:r>
            <a:r>
              <a:t>, han proporcionado una amplia evidencia que apoya el potencial de los arándanos y sus componentes para ser utilizado como agentes quimiopreventivos, en la prevención de una amplia variedad de cánceres.</a:t>
            </a:r>
          </a:p>
          <a:p>
            <a:pPr>
              <a:buBlip>
                <a:blip r:embed="rId2"/>
              </a:buBlip>
            </a:pPr>
            <a:r>
              <a:t>Contienen ciertos compuestos como pterostilbeno (contra el cáncer de colon e hígado) y ácido elágico que junto con la antocianina y la vitamina C y el cobre, pueden considerado como preventivos contra el cáncer. </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2" name=""/>
          <p:cNvPicPr>
            <a:picLocks noChangeAspect="0"/>
          </p:cNvPicPr>
          <p:nvPr>
            <p:ph type="pic" idx="13"/>
          </p:nvPr>
        </p:nvPicPr>
        <p:blipFill>
          <a:blip r:embed="rId2">
            <a:extLst/>
          </a:blip>
          <a:stretch>
            <a:fillRect/>
          </a:stretch>
        </p:blipFill>
        <p:spPr>
          <a:xfrm>
            <a:off x="2644008" y="313599"/>
            <a:ext cx="7859227" cy="5776968"/>
          </a:xfrm>
          <a:prstGeom prst="rect">
            <a:avLst/>
          </a:prstGeom>
        </p:spPr>
      </p:pic>
      <p:sp>
        <p:nvSpPr>
          <p:cNvPr id="183" name="Shape 183"/>
          <p:cNvSpPr/>
          <p:nvPr>
            <p:ph type="title"/>
          </p:nvPr>
        </p:nvSpPr>
        <p:spPr>
          <a:xfrm>
            <a:off x="584176" y="6248400"/>
            <a:ext cx="11978890" cy="3379215"/>
          </a:xfrm>
          <a:prstGeom prst="rect">
            <a:avLst/>
          </a:prstGeom>
        </p:spPr>
        <p:txBody>
          <a:bodyPr/>
          <a:lstStyle/>
          <a:p>
            <a:pPr algn="just" defTabSz="328193">
              <a:lnSpc>
                <a:spcPct val="150000"/>
              </a:lnSpc>
              <a:defRPr sz="2847">
                <a:solidFill>
                  <a:schemeClr val="accent4">
                    <a:hueOff val="-64547"/>
                    <a:satOff val="-3500"/>
                    <a:lumOff val="-29002"/>
                  </a:schemeClr>
                </a:solidFill>
                <a:uFill>
                  <a:solidFill>
                    <a:srgbClr val="000000"/>
                  </a:solidFill>
                </a:uFill>
              </a:defRPr>
            </a:pPr>
            <a:r>
              <a:t>Se reconoce la </a:t>
            </a:r>
            <a:r>
              <a:rPr b="1" u="sng"/>
              <a:t>necesidad de estudios</a:t>
            </a:r>
            <a:r>
              <a:t> que permitan establecer el grado en que el consumo  de arándanos, mediante sus componentes bioactivos, actúe como alimento funcional, no solo para la reducción de varios tipos de cáncer sino también de los efectos tóxicos de sus terapias. </a:t>
            </a:r>
          </a:p>
        </p:txBody>
      </p:sp>
    </p:spTree>
  </p:cSld>
  <p:clrMapOvr>
    <a:masterClrMapping/>
  </p:clrMapOvr>
  <mc:AlternateContent xmlns:mc="http://schemas.openxmlformats.org/markup-compatibility/2006">
    <mc:Choice xmlns:p14="http://schemas.microsoft.com/office/powerpoint/2010/main" Requires="p14">
      <p:transition spd="slow" advClick="1" p14:dur="2000">
        <p:blinds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1104900" y="429886"/>
            <a:ext cx="10795000" cy="1317713"/>
          </a:xfrm>
          <a:prstGeom prst="rect">
            <a:avLst/>
          </a:prstGeom>
        </p:spPr>
        <p:txBody>
          <a:bodyPr/>
          <a:lstStyle/>
          <a:p>
            <a:pPr/>
            <a:r>
              <a:t>Bibliografía</a:t>
            </a:r>
          </a:p>
        </p:txBody>
      </p:sp>
      <p:sp>
        <p:nvSpPr>
          <p:cNvPr id="186" name="Shape 186"/>
          <p:cNvSpPr/>
          <p:nvPr>
            <p:ph type="body" idx="1"/>
          </p:nvPr>
        </p:nvSpPr>
        <p:spPr>
          <a:xfrm>
            <a:off x="755061" y="870399"/>
            <a:ext cx="11825108" cy="8956889"/>
          </a:xfrm>
          <a:prstGeom prst="rect">
            <a:avLst/>
          </a:prstGeom>
        </p:spPr>
        <p:txBody>
          <a:bodyPr/>
          <a:lstStyle/>
          <a:p>
            <a:pPr marL="169333" indent="-169333" defTabSz="457200">
              <a:spcBef>
                <a:spcPts val="1200"/>
              </a:spcBef>
              <a:buBlip>
                <a:blip r:embed="rId2"/>
              </a:buBlip>
              <a:defRPr sz="2600">
                <a:solidFill>
                  <a:schemeClr val="accent4">
                    <a:hueOff val="-64547"/>
                    <a:satOff val="-3500"/>
                    <a:lumOff val="-29002"/>
                  </a:schemeClr>
                </a:solidFill>
              </a:defRPr>
            </a:pPr>
            <a:r>
              <a:t>IARC. Informe mundial sobre el cáncer año 2014 </a:t>
            </a:r>
          </a:p>
          <a:p>
            <a:pPr marL="169333" indent="-169333" defTabSz="457200">
              <a:spcBef>
                <a:spcPts val="1200"/>
              </a:spcBef>
              <a:buBlip>
                <a:blip r:embed="rId2"/>
              </a:buBlip>
              <a:defRPr sz="2600">
                <a:solidFill>
                  <a:schemeClr val="accent4">
                    <a:hueOff val="-64547"/>
                    <a:satOff val="-3500"/>
                    <a:lumOff val="-29002"/>
                  </a:schemeClr>
                </a:solidFill>
              </a:defRPr>
            </a:pPr>
            <a:r>
              <a:t>Wang, L.S.; Stoner, G.D. Anthocyanins and their role in cancer [45] prevention. </a:t>
            </a:r>
            <a:r>
              <a:rPr i="1"/>
              <a:t>Cancer Lett.</a:t>
            </a:r>
            <a:r>
              <a:t>, 2008, 269(2), 281-90.</a:t>
            </a:r>
          </a:p>
          <a:p>
            <a:pPr marL="169333" indent="-169333" defTabSz="457200">
              <a:spcBef>
                <a:spcPts val="1200"/>
              </a:spcBef>
              <a:buBlip>
                <a:blip r:embed="rId2"/>
              </a:buBlip>
              <a:defRPr sz="2600">
                <a:solidFill>
                  <a:schemeClr val="accent4">
                    <a:hueOff val="-64547"/>
                    <a:satOff val="-3500"/>
                    <a:lumOff val="-29002"/>
                  </a:schemeClr>
                </a:solidFill>
              </a:defRPr>
            </a:pPr>
            <a:r>
              <a:t>Stoner GD, Wang LS, Zikri N, Chen T, Hecht SS, Huang C, et al. Cancer prevention with freeze-dried berries and berry components. Semin Cancer Biol. 2007;17:403-10.</a:t>
            </a:r>
          </a:p>
          <a:p>
            <a:pPr marL="169333" indent="-169333" defTabSz="457200">
              <a:spcBef>
                <a:spcPts val="1200"/>
              </a:spcBef>
              <a:buBlip>
                <a:blip r:embed="rId2"/>
              </a:buBlip>
              <a:defRPr sz="2600">
                <a:solidFill>
                  <a:schemeClr val="accent4">
                    <a:hueOff val="-64547"/>
                    <a:satOff val="-3500"/>
                    <a:lumOff val="-29002"/>
                  </a:schemeClr>
                </a:solidFill>
              </a:defRPr>
            </a:pPr>
            <a:r>
              <a:t>Sellappan, S.; Akoh, C.C.; Krewer, G. Phenolic compounds and [40] antioxidant capacity of Georgia-grown blueberries and blackberries. </a:t>
            </a:r>
            <a:r>
              <a:rPr i="1">
                <a:latin typeface="Times"/>
                <a:ea typeface="Times"/>
                <a:cs typeface="Times"/>
                <a:sym typeface="Times"/>
              </a:rPr>
              <a:t>J. Agric. Food Chem.</a:t>
            </a:r>
            <a:r>
              <a:t>, </a:t>
            </a:r>
            <a:r>
              <a:rPr>
                <a:latin typeface="Times"/>
                <a:ea typeface="Times"/>
                <a:cs typeface="Times"/>
                <a:sym typeface="Times"/>
              </a:rPr>
              <a:t>2002</a:t>
            </a:r>
            <a:r>
              <a:t>, 50(8), 2432-8.</a:t>
            </a:r>
          </a:p>
          <a:p>
            <a:pPr marL="169333" indent="-169333" defTabSz="457200">
              <a:spcBef>
                <a:spcPts val="1200"/>
              </a:spcBef>
              <a:buBlip>
                <a:blip r:embed="rId2"/>
              </a:buBlip>
              <a:defRPr sz="2600">
                <a:solidFill>
                  <a:schemeClr val="accent4">
                    <a:hueOff val="-64547"/>
                    <a:satOff val="-3500"/>
                    <a:lumOff val="-29002"/>
                  </a:schemeClr>
                </a:solidFill>
              </a:defRPr>
            </a:pPr>
            <a:r>
              <a:t>JIN, P.; WANG, S.Y.; WANG, C.Y.; ZHENG, Y. (2011). Effect of cultural system and storage temperature on antioxidant capacity and phenolic compounds in strawbe- rries, en: Food Chemistry, 124: 262–270.</a:t>
            </a:r>
          </a:p>
          <a:p>
            <a:pPr marL="169333" indent="-169333" defTabSz="457200">
              <a:spcBef>
                <a:spcPts val="1200"/>
              </a:spcBef>
              <a:buBlip>
                <a:blip r:embed="rId2"/>
              </a:buBlip>
              <a:defRPr sz="2600">
                <a:solidFill>
                  <a:schemeClr val="accent4">
                    <a:hueOff val="-64547"/>
                    <a:satOff val="-3500"/>
                    <a:lumOff val="-29002"/>
                  </a:schemeClr>
                </a:solidFill>
              </a:defRPr>
            </a:pPr>
            <a:r>
              <a:t>Salas D., Peiró R.. Evidence on the prevention of cancer. Rev. esp. sanid. penit. [Internet]. 2013 Oct [citado 17 junio 2016] ; 15( 2 ): 66-75. Disponible en: http://scie- lo.isciii.es/scielo.php?script=sci_arttext&amp;pid=S1575-06202013000200005&amp;lng=en. </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
          <p:cNvPicPr>
            <a:picLocks noChangeAspect="0"/>
          </p:cNvPicPr>
          <p:nvPr>
            <p:ph type="pic" idx="13"/>
          </p:nvPr>
        </p:nvPicPr>
        <p:blipFill>
          <a:blip r:embed="rId2">
            <a:extLst/>
          </a:blip>
          <a:stretch>
            <a:fillRect/>
          </a:stretch>
        </p:blipFill>
        <p:spPr>
          <a:xfrm>
            <a:off x="2863849" y="389505"/>
            <a:ext cx="6663445" cy="6640113"/>
          </a:xfrm>
          <a:prstGeom prst="rect">
            <a:avLst/>
          </a:prstGeom>
        </p:spPr>
      </p:pic>
      <p:sp>
        <p:nvSpPr>
          <p:cNvPr id="189" name="Shape 189"/>
          <p:cNvSpPr/>
          <p:nvPr>
            <p:ph type="title"/>
          </p:nvPr>
        </p:nvSpPr>
        <p:spPr>
          <a:xfrm>
            <a:off x="798071" y="7235987"/>
            <a:ext cx="10795001" cy="1397001"/>
          </a:xfrm>
          <a:prstGeom prst="rect">
            <a:avLst/>
          </a:prstGeom>
        </p:spPr>
        <p:txBody>
          <a:bodyPr/>
          <a:lstStyle/>
          <a:p>
            <a:pPr/>
            <a:r>
              <a:t>¿Alguna pregunta?</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1104900" y="32078"/>
            <a:ext cx="10795000" cy="2362201"/>
          </a:xfrm>
          <a:prstGeom prst="rect">
            <a:avLst/>
          </a:prstGeom>
        </p:spPr>
        <p:txBody>
          <a:bodyPr/>
          <a:lstStyle/>
          <a:p>
            <a:pPr/>
            <a:r>
              <a:t>Indice</a:t>
            </a:r>
          </a:p>
        </p:txBody>
      </p:sp>
      <p:sp>
        <p:nvSpPr>
          <p:cNvPr id="128" name="Shape 128"/>
          <p:cNvSpPr/>
          <p:nvPr/>
        </p:nvSpPr>
        <p:spPr>
          <a:xfrm>
            <a:off x="338986" y="1799603"/>
            <a:ext cx="12326828" cy="70723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39631" indent="-439631" algn="l" defTabSz="391414">
              <a:buClr>
                <a:srgbClr val="9A7865"/>
              </a:buClr>
              <a:buSzPct val="40000"/>
              <a:buBlip>
                <a:blip r:embed="rId2"/>
              </a:buBlip>
              <a:defRPr sz="4154">
                <a:solidFill>
                  <a:srgbClr val="85604A"/>
                </a:solidFill>
              </a:defRPr>
            </a:pPr>
            <a:r>
              <a:t>Introducción</a:t>
            </a:r>
          </a:p>
          <a:p>
            <a:pPr marL="439631" indent="-439631" algn="l" defTabSz="391414">
              <a:buClr>
                <a:srgbClr val="9A7865"/>
              </a:buClr>
              <a:buSzPct val="40000"/>
              <a:buBlip>
                <a:blip r:embed="rId2"/>
              </a:buBlip>
              <a:defRPr sz="4154">
                <a:solidFill>
                  <a:srgbClr val="85604A"/>
                </a:solidFill>
              </a:defRPr>
            </a:pPr>
            <a:r>
              <a:t>Objetivos</a:t>
            </a:r>
          </a:p>
          <a:p>
            <a:pPr marL="439631" indent="-439631" algn="l" defTabSz="391414">
              <a:buClr>
                <a:srgbClr val="9A7865"/>
              </a:buClr>
              <a:buSzPct val="40000"/>
              <a:buBlip>
                <a:blip r:embed="rId2"/>
              </a:buBlip>
              <a:defRPr sz="4154">
                <a:solidFill>
                  <a:srgbClr val="85604A"/>
                </a:solidFill>
              </a:defRPr>
            </a:pPr>
            <a:r>
              <a:t>Metodología</a:t>
            </a:r>
          </a:p>
          <a:p>
            <a:pPr marL="439631" indent="-439631" algn="l" defTabSz="391414">
              <a:buClr>
                <a:srgbClr val="9A7865"/>
              </a:buClr>
              <a:buSzPct val="40000"/>
              <a:buBlip>
                <a:blip r:embed="rId2"/>
              </a:buBlip>
              <a:defRPr sz="4154">
                <a:solidFill>
                  <a:srgbClr val="85604A"/>
                </a:solidFill>
              </a:defRPr>
            </a:pPr>
            <a:r>
              <a:t>Desarrollo del tema</a:t>
            </a:r>
          </a:p>
          <a:p>
            <a:pPr lvl="5" marL="1715981" indent="-439631" algn="l" defTabSz="391414">
              <a:buClr>
                <a:srgbClr val="9A7865"/>
              </a:buClr>
              <a:buSzPct val="40000"/>
              <a:buBlip>
                <a:blip r:embed="rId2"/>
              </a:buBlip>
              <a:defRPr sz="3015">
                <a:solidFill>
                  <a:srgbClr val="85604A"/>
                </a:solidFill>
              </a:defRPr>
            </a:pPr>
            <a:r>
              <a:t>Características del arándano</a:t>
            </a:r>
          </a:p>
          <a:p>
            <a:pPr lvl="5" marL="1715981" indent="-439631" algn="l" defTabSz="391414">
              <a:buClr>
                <a:srgbClr val="9A7865"/>
              </a:buClr>
              <a:buSzPct val="40000"/>
              <a:buBlip>
                <a:blip r:embed="rId2"/>
              </a:buBlip>
              <a:defRPr sz="3015">
                <a:solidFill>
                  <a:srgbClr val="85604A"/>
                </a:solidFill>
              </a:defRPr>
            </a:pPr>
            <a:r>
              <a:t>Compuestos fenólicos y antioxidantes</a:t>
            </a:r>
          </a:p>
          <a:p>
            <a:pPr lvl="5" marL="1715981" indent="-439631" algn="l" defTabSz="391414">
              <a:buClr>
                <a:srgbClr val="9A7865"/>
              </a:buClr>
              <a:buSzPct val="40000"/>
              <a:buBlip>
                <a:blip r:embed="rId2"/>
              </a:buBlip>
              <a:defRPr sz="3015">
                <a:solidFill>
                  <a:srgbClr val="85604A"/>
                </a:solidFill>
              </a:defRPr>
            </a:pPr>
            <a:r>
              <a:t>Estudios </a:t>
            </a:r>
          </a:p>
          <a:p>
            <a:pPr lvl="8" marL="2481791" indent="-439631" algn="l" defTabSz="391414">
              <a:buClr>
                <a:srgbClr val="9A7865"/>
              </a:buClr>
              <a:buSzPct val="40000"/>
              <a:buBlip>
                <a:blip r:embed="rId2"/>
              </a:buBlip>
              <a:defRPr sz="3015">
                <a:solidFill>
                  <a:srgbClr val="85604A"/>
                </a:solidFill>
              </a:defRPr>
            </a:pPr>
            <a:r>
              <a:t>Cultivos celulares</a:t>
            </a:r>
          </a:p>
          <a:p>
            <a:pPr lvl="8" marL="2481791" indent="-439631" algn="l" defTabSz="391414">
              <a:buClr>
                <a:srgbClr val="9A7865"/>
              </a:buClr>
              <a:buSzPct val="40000"/>
              <a:buBlip>
                <a:blip r:embed="rId2"/>
              </a:buBlip>
              <a:defRPr sz="3015">
                <a:solidFill>
                  <a:srgbClr val="85604A"/>
                </a:solidFill>
              </a:defRPr>
            </a:pPr>
            <a:r>
              <a:t>Estudios en animales</a:t>
            </a:r>
          </a:p>
          <a:p>
            <a:pPr lvl="8" marL="2481791" indent="-439631" algn="l" defTabSz="391414">
              <a:buClr>
                <a:srgbClr val="9A7865"/>
              </a:buClr>
              <a:buSzPct val="40000"/>
              <a:buBlip>
                <a:blip r:embed="rId2"/>
              </a:buBlip>
              <a:defRPr sz="3015">
                <a:solidFill>
                  <a:srgbClr val="85604A"/>
                </a:solidFill>
              </a:defRPr>
            </a:pPr>
            <a:r>
              <a:t>Estudios en humanos</a:t>
            </a:r>
          </a:p>
          <a:p>
            <a:pPr marL="439631" indent="-439631" algn="l" defTabSz="391414">
              <a:buClr>
                <a:srgbClr val="9A7865"/>
              </a:buClr>
              <a:buSzPct val="40000"/>
              <a:buBlip>
                <a:blip r:embed="rId2"/>
              </a:buBlip>
              <a:defRPr sz="4154">
                <a:solidFill>
                  <a:srgbClr val="85604A"/>
                </a:solidFill>
              </a:defRPr>
            </a:pPr>
            <a:r>
              <a:t>Conclusiones</a:t>
            </a:r>
          </a:p>
          <a:p>
            <a:pPr marL="439631" indent="-439631" algn="l" defTabSz="391414">
              <a:buClr>
                <a:srgbClr val="9A7865"/>
              </a:buClr>
              <a:buSzPct val="40000"/>
              <a:buBlip>
                <a:blip r:embed="rId2"/>
              </a:buBlip>
              <a:defRPr sz="4154">
                <a:solidFill>
                  <a:srgbClr val="85604A"/>
                </a:solidFill>
              </a:defRPr>
            </a:pPr>
            <a:r>
              <a:t>Agradecimiento y preguntas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Shape 130"/>
          <p:cNvSpPr/>
          <p:nvPr>
            <p:ph type="title"/>
          </p:nvPr>
        </p:nvSpPr>
        <p:spPr>
          <a:xfrm>
            <a:off x="1104900" y="170262"/>
            <a:ext cx="10795000" cy="2362201"/>
          </a:xfrm>
          <a:prstGeom prst="rect">
            <a:avLst/>
          </a:prstGeom>
        </p:spPr>
        <p:txBody>
          <a:bodyPr/>
          <a:lstStyle/>
          <a:p>
            <a:pPr/>
            <a:r>
              <a:t>Introducción</a:t>
            </a:r>
          </a:p>
        </p:txBody>
      </p:sp>
      <p:sp>
        <p:nvSpPr>
          <p:cNvPr id="131" name="Shape 131"/>
          <p:cNvSpPr/>
          <p:nvPr>
            <p:ph type="body" idx="1"/>
          </p:nvPr>
        </p:nvSpPr>
        <p:spPr>
          <a:xfrm>
            <a:off x="452428" y="2107278"/>
            <a:ext cx="12099944" cy="6793325"/>
          </a:xfrm>
          <a:prstGeom prst="rect">
            <a:avLst/>
          </a:prstGeom>
        </p:spPr>
        <p:txBody>
          <a:bodyPr/>
          <a:lstStyle/>
          <a:p>
            <a:pPr marL="365759" indent="-365759" defTabSz="560831">
              <a:spcBef>
                <a:spcPts val="3000"/>
              </a:spcBef>
              <a:buBlip>
                <a:blip r:embed="rId2"/>
              </a:buBlip>
              <a:defRPr sz="3455"/>
            </a:pPr>
            <a:r>
              <a:t> La OMS: el cáncer sigue siendo una de las principales causas de muerte en el mundo.</a:t>
            </a:r>
          </a:p>
          <a:p>
            <a:pPr marL="365759" indent="-365759" defTabSz="560831">
              <a:spcBef>
                <a:spcPts val="3000"/>
              </a:spcBef>
              <a:buBlip>
                <a:blip r:embed="rId2"/>
              </a:buBlip>
              <a:defRPr sz="3455"/>
            </a:pPr>
            <a:r>
              <a:t>2012 : 8,2 millones de personas fallece por cáncery se estima un aumento significativo para los pró</a:t>
            </a:r>
            <a:r>
              <a:t>ximas </a:t>
            </a:r>
            <a:r>
              <a:t>20 años.</a:t>
            </a:r>
            <a:r>
              <a:t> </a:t>
            </a:r>
          </a:p>
          <a:p>
            <a:pPr marL="365759" indent="-365759" defTabSz="560831">
              <a:spcBef>
                <a:spcPts val="3000"/>
              </a:spcBef>
              <a:buBlip>
                <a:blip r:embed="rId2"/>
              </a:buBlip>
              <a:defRPr sz="3455"/>
            </a:pPr>
            <a:r>
              <a:t>El </a:t>
            </a:r>
            <a:r>
              <a:t>30% de estos fallecimientos tienen relación con factores de riesgo directamente ligados con la dieta.</a:t>
            </a:r>
          </a:p>
          <a:p>
            <a:pPr marL="365759" indent="-365759" defTabSz="560831">
              <a:spcBef>
                <a:spcPts val="3000"/>
              </a:spcBef>
              <a:buBlip>
                <a:blip r:embed="rId2"/>
              </a:buBlip>
              <a:defRPr sz="3455"/>
            </a:pPr>
            <a:r>
              <a:t>La importancia la identificación de productos naturales, preventivos o terapéuticos, para la disminución del riesgo, incidencia y manejo de la enfermedad</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p:nvPr>
        </p:nvSpPr>
        <p:spPr>
          <a:xfrm>
            <a:off x="1104900" y="-325383"/>
            <a:ext cx="10795000" cy="2362201"/>
          </a:xfrm>
          <a:prstGeom prst="rect">
            <a:avLst/>
          </a:prstGeom>
        </p:spPr>
        <p:txBody>
          <a:bodyPr/>
          <a:lstStyle/>
          <a:p>
            <a:pPr/>
            <a:r>
              <a:t>Objetivos</a:t>
            </a:r>
          </a:p>
        </p:txBody>
      </p:sp>
      <p:sp>
        <p:nvSpPr>
          <p:cNvPr id="134" name="Shape 134"/>
          <p:cNvSpPr/>
          <p:nvPr>
            <p:ph type="body" idx="1"/>
          </p:nvPr>
        </p:nvSpPr>
        <p:spPr>
          <a:xfrm>
            <a:off x="514845" y="1213783"/>
            <a:ext cx="11975110" cy="8075588"/>
          </a:xfrm>
          <a:prstGeom prst="rect">
            <a:avLst/>
          </a:prstGeom>
        </p:spPr>
        <p:txBody>
          <a:bodyPr/>
          <a:lstStyle/>
          <a:p>
            <a:pPr marL="365759" indent="-365759" defTabSz="560831">
              <a:spcBef>
                <a:spcPts val="3000"/>
              </a:spcBef>
              <a:buBlip>
                <a:blip r:embed="rId2"/>
              </a:buBlip>
              <a:defRPr sz="3455"/>
            </a:pPr>
            <a:r>
              <a:t>Objetivo general:</a:t>
            </a:r>
            <a:r>
              <a:rPr i="1"/>
              <a:t> </a:t>
            </a:r>
            <a:r>
              <a:t>E</a:t>
            </a:r>
            <a:r>
              <a:rPr sz="3552"/>
              <a:t>l consumo de arándanos y frutas ricas en compuestos fenólicos antioxidantes como fuente de sustancias activas en la prevenció</a:t>
            </a:r>
            <a:r>
              <a:rPr sz="3552"/>
              <a:t>n primaria del c</a:t>
            </a:r>
            <a:r>
              <a:rPr sz="3552"/>
              <a:t>áncer.</a:t>
            </a:r>
            <a:endParaRPr sz="3552"/>
          </a:p>
          <a:p>
            <a:pPr marL="375919" indent="-375919" defTabSz="560831">
              <a:spcBef>
                <a:spcPts val="3000"/>
              </a:spcBef>
              <a:buBlip>
                <a:blip r:embed="rId2"/>
              </a:buBlip>
              <a:defRPr b="1" sz="3455"/>
            </a:pPr>
            <a:r>
              <a:rPr sz="3552"/>
              <a:t>Objetivos específicos</a:t>
            </a:r>
            <a:endParaRPr sz="3552"/>
          </a:p>
          <a:p>
            <a:pPr marL="0" indent="0" algn="just" defTabSz="431596">
              <a:lnSpc>
                <a:spcPct val="150000"/>
              </a:lnSpc>
              <a:spcBef>
                <a:spcPts val="0"/>
              </a:spcBef>
              <a:buClrTx/>
              <a:buSzTx/>
              <a:buNone/>
              <a:tabLst>
                <a:tab pos="431800" algn="l"/>
                <a:tab pos="876300" algn="l"/>
                <a:tab pos="1308100" algn="l"/>
                <a:tab pos="1752600" algn="l"/>
                <a:tab pos="2184400" algn="l"/>
                <a:tab pos="2628900" algn="l"/>
                <a:tab pos="3060700" algn="l"/>
                <a:tab pos="3505200" algn="l"/>
                <a:tab pos="3949700" algn="l"/>
                <a:tab pos="4381500" algn="l"/>
                <a:tab pos="4826000" algn="l"/>
              </a:tabLst>
              <a:defRPr sz="3455">
                <a:uFill>
                  <a:solidFill>
                    <a:srgbClr val="000000"/>
                  </a:solidFill>
                </a:uFill>
              </a:defRPr>
            </a:pPr>
            <a:r>
              <a:t>-Propiedades antioxidantes y antiinflamatorias.</a:t>
            </a:r>
          </a:p>
          <a:p>
            <a:pPr marL="0" indent="0" algn="just" defTabSz="431596">
              <a:lnSpc>
                <a:spcPct val="150000"/>
              </a:lnSpc>
              <a:spcBef>
                <a:spcPts val="0"/>
              </a:spcBef>
              <a:buClrTx/>
              <a:buSzTx/>
              <a:buNone/>
              <a:tabLst>
                <a:tab pos="431800" algn="l"/>
                <a:tab pos="876300" algn="l"/>
                <a:tab pos="1308100" algn="l"/>
                <a:tab pos="1752600" algn="l"/>
                <a:tab pos="2184400" algn="l"/>
                <a:tab pos="2628900" algn="l"/>
                <a:tab pos="3060700" algn="l"/>
                <a:tab pos="3505200" algn="l"/>
                <a:tab pos="3949700" algn="l"/>
                <a:tab pos="4381500" algn="l"/>
                <a:tab pos="4826000" algn="l"/>
              </a:tabLst>
              <a:defRPr sz="3455">
                <a:uFill>
                  <a:solidFill>
                    <a:srgbClr val="000000"/>
                  </a:solidFill>
                </a:uFill>
              </a:defRPr>
            </a:pPr>
            <a:r>
              <a:t>-Identificar el carácter quimiopreventivo.</a:t>
            </a:r>
          </a:p>
          <a:p>
            <a:pPr marL="0" indent="0" algn="just" defTabSz="431596">
              <a:lnSpc>
                <a:spcPct val="150000"/>
              </a:lnSpc>
              <a:spcBef>
                <a:spcPts val="0"/>
              </a:spcBef>
              <a:buClrTx/>
              <a:buSzTx/>
              <a:buNone/>
              <a:tabLst>
                <a:tab pos="431800" algn="l"/>
                <a:tab pos="876300" algn="l"/>
                <a:tab pos="1308100" algn="l"/>
                <a:tab pos="1752600" algn="l"/>
                <a:tab pos="2184400" algn="l"/>
                <a:tab pos="2628900" algn="l"/>
                <a:tab pos="3060700" algn="l"/>
                <a:tab pos="3505200" algn="l"/>
                <a:tab pos="3949700" algn="l"/>
                <a:tab pos="4381500" algn="l"/>
                <a:tab pos="4826000" algn="l"/>
              </a:tabLst>
              <a:defRPr sz="3455">
                <a:uFill>
                  <a:solidFill>
                    <a:srgbClr val="000000"/>
                  </a:solidFill>
                </a:uFill>
              </a:defRPr>
            </a:pPr>
            <a:r>
              <a:t>-Revisar terapias</a:t>
            </a:r>
            <a:r>
              <a:t> complementaria</a:t>
            </a:r>
            <a:r>
              <a:t>s quimioterapeúticas en el cáncer.</a:t>
            </a:r>
          </a:p>
          <a:p>
            <a:pPr marL="0" indent="0" algn="just" defTabSz="431596">
              <a:lnSpc>
                <a:spcPct val="150000"/>
              </a:lnSpc>
              <a:spcBef>
                <a:spcPts val="0"/>
              </a:spcBef>
              <a:buClrTx/>
              <a:buSzTx/>
              <a:buNone/>
              <a:tabLst>
                <a:tab pos="431800" algn="l"/>
                <a:tab pos="876300" algn="l"/>
                <a:tab pos="1308100" algn="l"/>
                <a:tab pos="1752600" algn="l"/>
                <a:tab pos="2184400" algn="l"/>
                <a:tab pos="2628900" algn="l"/>
                <a:tab pos="3060700" algn="l"/>
                <a:tab pos="3505200" algn="l"/>
                <a:tab pos="3949700" algn="l"/>
                <a:tab pos="4381500" algn="l"/>
                <a:tab pos="4826000" algn="l"/>
              </a:tabLst>
              <a:defRPr sz="3455">
                <a:uFill>
                  <a:solidFill>
                    <a:srgbClr val="000000"/>
                  </a:solidFill>
                </a:uFill>
              </a:defRPr>
            </a:pPr>
            <a:r>
              <a:t>-Revisar efecto anticancerígeno de preparaciones de arándanos enriquecidos con polifenoles.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p:nvPr>
        </p:nvSpPr>
        <p:spPr>
          <a:xfrm>
            <a:off x="956485" y="-40711"/>
            <a:ext cx="10795001" cy="2362201"/>
          </a:xfrm>
          <a:prstGeom prst="rect">
            <a:avLst/>
          </a:prstGeom>
        </p:spPr>
        <p:txBody>
          <a:bodyPr/>
          <a:lstStyle/>
          <a:p>
            <a:pPr/>
            <a:r>
              <a:t>El arándano</a:t>
            </a:r>
          </a:p>
        </p:txBody>
      </p:sp>
      <p:sp>
        <p:nvSpPr>
          <p:cNvPr id="137" name="Shape 137"/>
          <p:cNvSpPr/>
          <p:nvPr>
            <p:ph type="body" idx="1"/>
          </p:nvPr>
        </p:nvSpPr>
        <p:spPr>
          <a:xfrm>
            <a:off x="386925" y="4771522"/>
            <a:ext cx="12281557" cy="5715001"/>
          </a:xfrm>
          <a:prstGeom prst="rect">
            <a:avLst/>
          </a:prstGeom>
        </p:spPr>
        <p:txBody>
          <a:bodyPr/>
          <a:lstStyle/>
          <a:p>
            <a:pPr marL="0" indent="0" algn="ctr">
              <a:buClrTx/>
              <a:buSzTx/>
              <a:buNone/>
            </a:pPr>
            <a:r>
              <a:t>El arándano es un arbusto de la familia de las Ericáceas, gé</a:t>
            </a:r>
            <a:r>
              <a:t>nero Vaccinium</a:t>
            </a:r>
            <a:r>
              <a:t> que incluyen aproximadamente alrededor de 450 especies.</a:t>
            </a:r>
          </a:p>
        </p:txBody>
      </p:sp>
      <p:pic>
        <p:nvPicPr>
          <p:cNvPr id="138" name=""/>
          <p:cNvPicPr>
            <a:picLocks noChangeAspect="0"/>
          </p:cNvPicPr>
          <p:nvPr/>
        </p:nvPicPr>
        <p:blipFill>
          <a:blip r:embed="rId2">
            <a:extLst/>
          </a:blip>
          <a:stretch>
            <a:fillRect/>
          </a:stretch>
        </p:blipFill>
        <p:spPr>
          <a:xfrm>
            <a:off x="3476625" y="1975424"/>
            <a:ext cx="6102158" cy="46464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Shape 140"/>
          <p:cNvSpPr/>
          <p:nvPr>
            <p:ph type="body" idx="1"/>
          </p:nvPr>
        </p:nvSpPr>
        <p:spPr>
          <a:xfrm>
            <a:off x="863726" y="1668315"/>
            <a:ext cx="10795001" cy="7138493"/>
          </a:xfrm>
          <a:prstGeom prst="rect">
            <a:avLst/>
          </a:prstGeom>
        </p:spPr>
        <p:txBody>
          <a:bodyPr/>
          <a:lstStyle/>
          <a:p>
            <a:pPr>
              <a:buBlip>
                <a:blip r:embed="rId2"/>
              </a:buBlip>
            </a:pPr>
            <a:r>
              <a:t>La composición</a:t>
            </a:r>
            <a:r>
              <a:t> bioqu</a:t>
            </a:r>
            <a:r>
              <a:t>ímica de los arándanos: </a:t>
            </a:r>
          </a:p>
          <a:p>
            <a:pPr lvl="2">
              <a:buBlip>
                <a:blip r:embed="rId2"/>
              </a:buBlip>
            </a:pPr>
            <a:r>
              <a:t>Amplia variedad de fenoles: En especial las antocianinas, responsables de su color y se les asignan la capacidad antioxidante.</a:t>
            </a:r>
          </a:p>
          <a:p>
            <a:pPr lvl="2">
              <a:buBlip>
                <a:blip r:embed="rId2"/>
              </a:buBlip>
            </a:pPr>
            <a:r>
              <a:t>Flavonoles</a:t>
            </a:r>
          </a:p>
          <a:p>
            <a:pPr lvl="2">
              <a:buBlip>
                <a:blip r:embed="rId2"/>
              </a:buBlip>
            </a:pPr>
            <a:r>
              <a:t>Proantocianidinas</a:t>
            </a:r>
          </a:p>
        </p:txBody>
      </p:sp>
      <p:sp>
        <p:nvSpPr>
          <p:cNvPr id="141" name="Shape 141"/>
          <p:cNvSpPr/>
          <p:nvPr/>
        </p:nvSpPr>
        <p:spPr>
          <a:xfrm>
            <a:off x="388778" y="1109980"/>
            <a:ext cx="12227243" cy="12852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defRPr sz="7500">
                <a:solidFill>
                  <a:srgbClr val="85604A"/>
                </a:solidFill>
              </a:defRPr>
            </a:lvl1pPr>
          </a:lstStyle>
          <a:p>
            <a:pPr/>
            <a:r>
              <a:t>Características del arándano</a:t>
            </a:r>
          </a:p>
        </p:txBody>
      </p:sp>
      <p:pic>
        <p:nvPicPr>
          <p:cNvPr id="142" name=""/>
          <p:cNvPicPr>
            <a:picLocks noChangeAspect="0"/>
          </p:cNvPicPr>
          <p:nvPr/>
        </p:nvPicPr>
        <p:blipFill>
          <a:blip r:embed="rId3">
            <a:extLst/>
          </a:blip>
          <a:stretch>
            <a:fillRect/>
          </a:stretch>
        </p:blipFill>
        <p:spPr>
          <a:xfrm>
            <a:off x="6683808" y="5776987"/>
            <a:ext cx="5506357" cy="30814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Shape 144"/>
          <p:cNvSpPr/>
          <p:nvPr>
            <p:ph type="title"/>
          </p:nvPr>
        </p:nvSpPr>
        <p:spPr>
          <a:xfrm>
            <a:off x="296801" y="-207372"/>
            <a:ext cx="12411197" cy="2362201"/>
          </a:xfrm>
          <a:prstGeom prst="rect">
            <a:avLst/>
          </a:prstGeom>
        </p:spPr>
        <p:txBody>
          <a:bodyPr/>
          <a:lstStyle>
            <a:lvl1pPr>
              <a:defRPr b="1" sz="5800"/>
            </a:lvl1pPr>
          </a:lstStyle>
          <a:p>
            <a:pPr/>
            <a:r>
              <a:t>El valor nutricional del arándano</a:t>
            </a:r>
          </a:p>
        </p:txBody>
      </p:sp>
      <p:pic>
        <p:nvPicPr>
          <p:cNvPr id="145" name=""/>
          <p:cNvPicPr>
            <a:picLocks noChangeAspect="0"/>
          </p:cNvPicPr>
          <p:nvPr/>
        </p:nvPicPr>
        <p:blipFill>
          <a:blip r:embed="rId2">
            <a:extLst/>
          </a:blip>
          <a:stretch>
            <a:fillRect/>
          </a:stretch>
        </p:blipFill>
        <p:spPr>
          <a:xfrm>
            <a:off x="1693264" y="1346445"/>
            <a:ext cx="9287841" cy="4415791"/>
          </a:xfrm>
          <a:prstGeom prst="rect">
            <a:avLst/>
          </a:prstGeom>
          <a:effectLst>
            <a:outerShdw sx="100000" sy="100000" kx="0" ky="0" algn="b" rotWithShape="0" blurRad="50800" dist="25400" dir="5400000">
              <a:srgbClr val="000000">
                <a:alpha val="40000"/>
              </a:srgbClr>
            </a:outerShdw>
          </a:effectLst>
        </p:spPr>
      </p:pic>
      <p:pic>
        <p:nvPicPr>
          <p:cNvPr id="146" name="Captura de pantalla 2016-06-28 a las 17.50.00.png"/>
          <p:cNvPicPr>
            <a:picLocks noChangeAspect="1"/>
          </p:cNvPicPr>
          <p:nvPr/>
        </p:nvPicPr>
        <p:blipFill>
          <a:blip r:embed="rId3">
            <a:extLst/>
          </a:blip>
          <a:srcRect l="34942" t="34990" r="18039" b="39918"/>
          <a:stretch>
            <a:fillRect/>
          </a:stretch>
        </p:blipFill>
        <p:spPr>
          <a:xfrm>
            <a:off x="1026004" y="5441529"/>
            <a:ext cx="10622431" cy="354276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p:nvPr>
        </p:nvSpPr>
        <p:spPr>
          <a:xfrm>
            <a:off x="1364523" y="75854"/>
            <a:ext cx="10795001" cy="2362201"/>
          </a:xfrm>
          <a:prstGeom prst="rect">
            <a:avLst/>
          </a:prstGeom>
        </p:spPr>
        <p:txBody>
          <a:bodyPr/>
          <a:lstStyle>
            <a:lvl1pPr>
              <a:defRPr sz="5400"/>
            </a:lvl1pPr>
          </a:lstStyle>
          <a:p>
            <a:pPr/>
            <a:r>
              <a:t>Contenido en compuestos fenólicos</a:t>
            </a:r>
          </a:p>
        </p:txBody>
      </p:sp>
      <p:sp>
        <p:nvSpPr>
          <p:cNvPr id="149" name="Shape 149"/>
          <p:cNvSpPr/>
          <p:nvPr>
            <p:ph type="body" idx="1"/>
          </p:nvPr>
        </p:nvSpPr>
        <p:spPr>
          <a:xfrm>
            <a:off x="406731" y="1122471"/>
            <a:ext cx="12072008" cy="8163543"/>
          </a:xfrm>
          <a:prstGeom prst="rect">
            <a:avLst/>
          </a:prstGeom>
        </p:spPr>
        <p:txBody>
          <a:bodyPr/>
          <a:lstStyle/>
          <a:p>
            <a:pPr marL="350520" indent="-350520" defTabSz="537463">
              <a:spcBef>
                <a:spcPts val="2900"/>
              </a:spcBef>
              <a:buBlip>
                <a:blip r:embed="rId2"/>
              </a:buBlip>
              <a:defRPr sz="3312"/>
            </a:pPr>
            <a:r>
              <a:t>Fenoles simples: </a:t>
            </a:r>
          </a:p>
          <a:p>
            <a:pPr lvl="6" marL="2453639" indent="-350520" defTabSz="537463">
              <a:spcBef>
                <a:spcPts val="2900"/>
              </a:spcBef>
              <a:buBlip>
                <a:blip r:embed="rId2"/>
              </a:buBlip>
              <a:defRPr sz="3312"/>
            </a:pPr>
            <a:r>
              <a:t>Ácido clorogénico</a:t>
            </a:r>
          </a:p>
          <a:p>
            <a:pPr marL="350520" indent="-350520" defTabSz="537463">
              <a:spcBef>
                <a:spcPts val="2900"/>
              </a:spcBef>
              <a:buBlip>
                <a:blip r:embed="rId2"/>
              </a:buBlip>
              <a:defRPr sz="3312"/>
            </a:pPr>
            <a:r>
              <a:t>Fenoles compuestos: </a:t>
            </a:r>
          </a:p>
          <a:p>
            <a:pPr lvl="6" marL="2453639" indent="-350520" defTabSz="537463">
              <a:spcBef>
                <a:spcPts val="2900"/>
              </a:spcBef>
              <a:buBlip>
                <a:blip r:embed="rId2"/>
              </a:buBlip>
              <a:defRPr sz="3312"/>
            </a:pPr>
            <a:r>
              <a:t>Antocianos</a:t>
            </a:r>
          </a:p>
          <a:p>
            <a:pPr lvl="6" marL="2453639" indent="-350520" defTabSz="537463">
              <a:spcBef>
                <a:spcPts val="2900"/>
              </a:spcBef>
              <a:buBlip>
                <a:blip r:embed="rId2"/>
              </a:buBlip>
              <a:defRPr sz="3312"/>
            </a:pPr>
            <a:r>
              <a:t>Flavonoles</a:t>
            </a:r>
          </a:p>
          <a:p>
            <a:pPr lvl="6" marL="2453639" indent="-350520" defTabSz="537463">
              <a:spcBef>
                <a:spcPts val="2900"/>
              </a:spcBef>
              <a:buBlip>
                <a:blip r:embed="rId2"/>
              </a:buBlip>
              <a:defRPr sz="3312"/>
            </a:pPr>
            <a:r>
              <a:t>Proantocianidinas</a:t>
            </a:r>
          </a:p>
          <a:p>
            <a:pPr lvl="6" marL="2453639" indent="-350520" defTabSz="537463">
              <a:spcBef>
                <a:spcPts val="2900"/>
              </a:spcBef>
              <a:buBlip>
                <a:blip r:embed="rId2"/>
              </a:buBlip>
              <a:defRPr sz="3312"/>
            </a:pPr>
          </a:p>
          <a:p>
            <a:pPr marL="350520" indent="-350520" defTabSz="537463">
              <a:spcBef>
                <a:spcPts val="2900"/>
              </a:spcBef>
              <a:buBlip>
                <a:blip r:embed="rId2"/>
              </a:buBlip>
              <a:defRPr sz="3312"/>
            </a:pPr>
            <a:r>
              <a:t>La actividad antioxidante de los distintos grupos de compuestos fenólicos: flavonoles &gt; antocianos &gt; proantocianidinas &gt; á</a:t>
            </a:r>
            <a:r>
              <a:t>cido cloroge</a:t>
            </a:r>
            <a:r>
              <a:t>́</a:t>
            </a:r>
            <a:r>
              <a:t>nico</a:t>
            </a:r>
          </a:p>
        </p:txBody>
      </p:sp>
      <p:pic>
        <p:nvPicPr>
          <p:cNvPr id="150" name=""/>
          <p:cNvPicPr>
            <a:picLocks noChangeAspect="0"/>
          </p:cNvPicPr>
          <p:nvPr/>
        </p:nvPicPr>
        <p:blipFill>
          <a:blip r:embed="rId3">
            <a:extLst/>
          </a:blip>
          <a:stretch>
            <a:fillRect/>
          </a:stretch>
        </p:blipFill>
        <p:spPr>
          <a:xfrm>
            <a:off x="7277399" y="2126687"/>
            <a:ext cx="2711449" cy="2259480"/>
          </a:xfrm>
          <a:prstGeom prst="rect">
            <a:avLst/>
          </a:prstGeom>
        </p:spPr>
      </p:pic>
      <p:pic>
        <p:nvPicPr>
          <p:cNvPr id="151" name=""/>
          <p:cNvPicPr>
            <a:picLocks noChangeAspect="0"/>
          </p:cNvPicPr>
          <p:nvPr/>
        </p:nvPicPr>
        <p:blipFill>
          <a:blip r:embed="rId4">
            <a:extLst/>
          </a:blip>
          <a:stretch>
            <a:fillRect/>
          </a:stretch>
        </p:blipFill>
        <p:spPr>
          <a:xfrm>
            <a:off x="7289368" y="4452433"/>
            <a:ext cx="2687511" cy="2387325"/>
          </a:xfrm>
          <a:prstGeom prst="rect">
            <a:avLst/>
          </a:prstGeom>
        </p:spPr>
      </p:pic>
      <p:pic>
        <p:nvPicPr>
          <p:cNvPr id="152" name=""/>
          <p:cNvPicPr>
            <a:picLocks noChangeAspect="0"/>
          </p:cNvPicPr>
          <p:nvPr/>
        </p:nvPicPr>
        <p:blipFill>
          <a:blip r:embed="rId5">
            <a:extLst/>
          </a:blip>
          <a:stretch>
            <a:fillRect/>
          </a:stretch>
        </p:blipFill>
        <p:spPr>
          <a:xfrm>
            <a:off x="10055175" y="2039418"/>
            <a:ext cx="2291778" cy="2103587"/>
          </a:xfrm>
          <a:prstGeom prst="rect">
            <a:avLst/>
          </a:prstGeom>
        </p:spPr>
      </p:pic>
      <p:pic>
        <p:nvPicPr>
          <p:cNvPr id="153" name=""/>
          <p:cNvPicPr>
            <a:picLocks noChangeAspect="0"/>
          </p:cNvPicPr>
          <p:nvPr/>
        </p:nvPicPr>
        <p:blipFill>
          <a:blip r:embed="rId6">
            <a:extLst/>
          </a:blip>
          <a:stretch>
            <a:fillRect/>
          </a:stretch>
        </p:blipFill>
        <p:spPr>
          <a:xfrm>
            <a:off x="10029641" y="4194081"/>
            <a:ext cx="2342846" cy="33720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title"/>
          </p:nvPr>
        </p:nvSpPr>
        <p:spPr>
          <a:xfrm>
            <a:off x="904634" y="237572"/>
            <a:ext cx="10795001" cy="2362201"/>
          </a:xfrm>
          <a:prstGeom prst="rect">
            <a:avLst/>
          </a:prstGeom>
        </p:spPr>
        <p:txBody>
          <a:bodyPr/>
          <a:lstStyle/>
          <a:p>
            <a:pPr/>
            <a:r>
              <a:t>Capacidad antioxidante</a:t>
            </a:r>
          </a:p>
        </p:txBody>
      </p:sp>
      <p:sp>
        <p:nvSpPr>
          <p:cNvPr id="156" name="Shape 156"/>
          <p:cNvSpPr/>
          <p:nvPr>
            <p:ph type="body" sz="half" idx="1"/>
          </p:nvPr>
        </p:nvSpPr>
        <p:spPr>
          <a:xfrm>
            <a:off x="1104900" y="1131916"/>
            <a:ext cx="10394471" cy="3932483"/>
          </a:xfrm>
          <a:prstGeom prst="rect">
            <a:avLst/>
          </a:prstGeom>
        </p:spPr>
        <p:txBody>
          <a:bodyPr/>
          <a:lstStyle/>
          <a:p>
            <a:pPr>
              <a:buBlip>
                <a:blip r:embed="rId2"/>
              </a:buBlip>
              <a:defRPr sz="3400"/>
            </a:pPr>
            <a:r>
              <a:t>La actividad antioxidante de los distintos grupos de compuestos fenólicos: flavonoles &gt; antocianos &gt; proantocianidinas &gt; á</a:t>
            </a:r>
            <a:r>
              <a:t>cido cloroge</a:t>
            </a:r>
            <a:r>
              <a:t>́</a:t>
            </a:r>
            <a:r>
              <a:t>nico</a:t>
            </a:r>
          </a:p>
        </p:txBody>
      </p:sp>
      <p:sp>
        <p:nvSpPr>
          <p:cNvPr id="157" name="Shape 157"/>
          <p:cNvSpPr/>
          <p:nvPr/>
        </p:nvSpPr>
        <p:spPr>
          <a:xfrm>
            <a:off x="-1278737" y="3695700"/>
            <a:ext cx="10795001" cy="2362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7600">
                <a:solidFill>
                  <a:srgbClr val="85604A"/>
                </a:solidFill>
              </a:defRPr>
            </a:lvl1pPr>
          </a:lstStyle>
          <a:p>
            <a:pPr/>
            <a:r>
              <a:t>Antocianinas</a:t>
            </a:r>
          </a:p>
        </p:txBody>
      </p:sp>
      <p:sp>
        <p:nvSpPr>
          <p:cNvPr id="158" name="Shape 158"/>
          <p:cNvSpPr/>
          <p:nvPr/>
        </p:nvSpPr>
        <p:spPr>
          <a:xfrm>
            <a:off x="909531" y="5130468"/>
            <a:ext cx="11673435" cy="393248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381000" indent="-381000" algn="l">
              <a:spcBef>
                <a:spcPts val="2800"/>
              </a:spcBef>
              <a:buClr>
                <a:srgbClr val="9A7865"/>
              </a:buClr>
              <a:buSzPct val="40000"/>
              <a:buBlip>
                <a:blip r:embed="rId2"/>
              </a:buBlip>
              <a:defRPr sz="3400"/>
            </a:pPr>
            <a:r>
              <a:t>D</a:t>
            </a:r>
            <a:r>
              <a:t>ebido a sus propiedades antioxidantes, se pueden encontrar numerosas publicaciones que les atribuyen propiedades beneficiosas para la salud, como la prevención de enfermedades, cardiovasculares, neuronales, cáncer y diabetes, entre otras .</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Renaissance">
  <a:themeElements>
    <a:clrScheme name="Renaissance">
      <a:dk1>
        <a:srgbClr val="625B48"/>
      </a:dk1>
      <a:lt1>
        <a:srgbClr val="1A2C62"/>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naissance">
  <a:themeElements>
    <a:clrScheme name="Renaissance">
      <a:dk1>
        <a:srgbClr val="000000"/>
      </a:dk1>
      <a:lt1>
        <a:srgbClr val="FFFFFF"/>
      </a:lt1>
      <a:dk2>
        <a:srgbClr val="75716F"/>
      </a:dk2>
      <a:lt2>
        <a:srgbClr val="CDCDCD"/>
      </a:lt2>
      <a:accent1>
        <a:srgbClr val="9EA3A1"/>
      </a:accent1>
      <a:accent2>
        <a:srgbClr val="ACAD6A"/>
      </a:accent2>
      <a:accent3>
        <a:srgbClr val="E2BF60"/>
      </a:accent3>
      <a:accent4>
        <a:srgbClr val="DF995B"/>
      </a:accent4>
      <a:accent5>
        <a:srgbClr val="D27263"/>
      </a:accent5>
      <a:accent6>
        <a:srgbClr val="B59871"/>
      </a:accent6>
      <a:hlink>
        <a:srgbClr val="0000FF"/>
      </a:hlink>
      <a:folHlink>
        <a:srgbClr val="FF00FF"/>
      </a:folHlink>
    </a:clrScheme>
    <a:fontScheme name="Renaissance">
      <a:majorFont>
        <a:latin typeface="Didot"/>
        <a:ea typeface="Didot"/>
        <a:cs typeface="Didot"/>
      </a:majorFont>
      <a:minorFont>
        <a:latin typeface="Didot"/>
        <a:ea typeface="Didot"/>
        <a:cs typeface="Didot"/>
      </a:minorFont>
    </a:fontScheme>
    <a:fmtScheme name="Renaissan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2">
              <a:hueOff val="177409"/>
              <a:satOff val="5215"/>
              <a:lumOff val="-9597"/>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625B48"/>
            </a:solidFill>
            <a:effectLst/>
            <a:uFillTx/>
            <a:latin typeface="+mn-lt"/>
            <a:ea typeface="+mn-ea"/>
            <a:cs typeface="+mn-cs"/>
            <a:sym typeface="Dido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