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65" r:id="rId7"/>
    <p:sldId id="266" r:id="rId8"/>
    <p:sldId id="267" r:id="rId9"/>
    <p:sldId id="268" r:id="rId10"/>
    <p:sldId id="269" r:id="rId11"/>
    <p:sldId id="270" r:id="rId12"/>
    <p:sldId id="289" r:id="rId13"/>
    <p:sldId id="271" r:id="rId14"/>
    <p:sldId id="272" r:id="rId15"/>
    <p:sldId id="273" r:id="rId16"/>
    <p:sldId id="274" r:id="rId17"/>
    <p:sldId id="275" r:id="rId18"/>
    <p:sldId id="291" r:id="rId19"/>
    <p:sldId id="290" r:id="rId20"/>
    <p:sldId id="292" r:id="rId21"/>
    <p:sldId id="276" r:id="rId22"/>
    <p:sldId id="277" r:id="rId23"/>
    <p:sldId id="278" r:id="rId24"/>
    <p:sldId id="279" r:id="rId25"/>
    <p:sldId id="284" r:id="rId26"/>
    <p:sldId id="285" r:id="rId27"/>
    <p:sldId id="286" r:id="rId28"/>
    <p:sldId id="287" r:id="rId29"/>
    <p:sldId id="259" r:id="rId30"/>
    <p:sldId id="260" r:id="rId31"/>
    <p:sldId id="261" r:id="rId32"/>
    <p:sldId id="262"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0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27/12/2010</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27/12/2010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27/12/2010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27/12/2010</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27/12/2010</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24745"/>
            <a:ext cx="7772400" cy="2457618"/>
          </a:xfrm>
        </p:spPr>
        <p:txBody>
          <a:bodyPr>
            <a:normAutofit/>
          </a:bodyPr>
          <a:lstStyle/>
          <a:p>
            <a:r>
              <a:rPr lang="es-ES" dirty="0" smtClean="0"/>
              <a:t>“</a:t>
            </a:r>
            <a:r>
              <a:rPr lang="es-ES" dirty="0" smtClean="0"/>
              <a:t>Diseño de repositorios digitales interoperables”</a:t>
            </a:r>
            <a:br>
              <a:rPr lang="es-ES" dirty="0" smtClean="0"/>
            </a:br>
            <a:endParaRPr lang="es-ES" dirty="0"/>
          </a:p>
        </p:txBody>
      </p:sp>
      <p:sp>
        <p:nvSpPr>
          <p:cNvPr id="3" name="2 Subtítulo"/>
          <p:cNvSpPr>
            <a:spLocks noGrp="1"/>
          </p:cNvSpPr>
          <p:nvPr>
            <p:ph type="subTitle" idx="1"/>
          </p:nvPr>
        </p:nvSpPr>
        <p:spPr/>
        <p:txBody>
          <a:bodyPr/>
          <a:lstStyle/>
          <a:p>
            <a:pPr algn="ctr"/>
            <a:r>
              <a:rPr lang="es-ES" i="1" dirty="0" smtClean="0"/>
              <a:t>Autor: Antonio Sarasa Cabezuelo</a:t>
            </a:r>
          </a:p>
          <a:p>
            <a:pPr algn="ctr"/>
            <a:r>
              <a:rPr lang="es-ES" i="1" dirty="0" smtClean="0"/>
              <a:t>Directora: María Antonia Huertas</a:t>
            </a:r>
          </a:p>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IMS </a:t>
            </a:r>
            <a:r>
              <a:rPr lang="es-ES" dirty="0" err="1" smtClean="0"/>
              <a:t>Learning</a:t>
            </a:r>
            <a:r>
              <a:rPr lang="es-ES" dirty="0" smtClean="0"/>
              <a:t> </a:t>
            </a:r>
            <a:r>
              <a:rPr lang="es-ES" dirty="0" err="1" smtClean="0"/>
              <a:t>Object</a:t>
            </a:r>
            <a:r>
              <a:rPr lang="es-ES" dirty="0" smtClean="0"/>
              <a:t> </a:t>
            </a:r>
            <a:r>
              <a:rPr lang="es-ES" dirty="0" err="1" smtClean="0"/>
              <a:t>Discovery</a:t>
            </a:r>
            <a:r>
              <a:rPr lang="es-ES" dirty="0" smtClean="0"/>
              <a:t> and Exchange (LODE)[LODE 2010] es una especificación que facilita de manera global el descubrimiento, intercambio y recuperación de objetos de aprendizaje reutilizables</a:t>
            </a:r>
            <a:r>
              <a:rPr lang="es-ES" dirty="0" smtClean="0"/>
              <a:t>.</a:t>
            </a:r>
          </a:p>
          <a:p>
            <a:r>
              <a:rPr lang="es-ES" dirty="0" smtClean="0"/>
              <a:t>N</a:t>
            </a:r>
            <a:r>
              <a:rPr lang="es-ES" dirty="0" smtClean="0"/>
              <a:t>o </a:t>
            </a:r>
            <a:r>
              <a:rPr lang="es-ES" dirty="0" smtClean="0"/>
              <a:t>define nuevos protocolos, sino que toma como base las especificaciones ya existentes que facilitaban parcialmente el intercambio y reutilización de objetos de </a:t>
            </a:r>
            <a:r>
              <a:rPr lang="es-ES" dirty="0" smtClean="0"/>
              <a:t>aprendizaje. </a:t>
            </a:r>
            <a:endParaRPr lang="es-ES" dirty="0"/>
          </a:p>
        </p:txBody>
      </p:sp>
      <p:sp>
        <p:nvSpPr>
          <p:cNvPr id="3" name="2 Título"/>
          <p:cNvSpPr>
            <a:spLocks noGrp="1"/>
          </p:cNvSpPr>
          <p:nvPr>
            <p:ph type="title"/>
          </p:nvPr>
        </p:nvSpPr>
        <p:spPr/>
        <p:txBody>
          <a:bodyPr/>
          <a:lstStyle/>
          <a:p>
            <a:r>
              <a:rPr lang="es-ES" dirty="0" smtClean="0"/>
              <a:t>IMS LODE-Especificación</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buNone/>
            </a:pPr>
            <a:r>
              <a:rPr lang="es-ES" dirty="0" smtClean="0"/>
              <a:t>Supuestos:</a:t>
            </a:r>
          </a:p>
          <a:p>
            <a:pPr lvl="0"/>
            <a:r>
              <a:rPr lang="es-ES" dirty="0" smtClean="0"/>
              <a:t>Los </a:t>
            </a:r>
            <a:r>
              <a:rPr lang="es-ES" dirty="0" smtClean="0"/>
              <a:t>objetos de aprendizaje se describen mediante metadatos del tipo IEEE LOM o </a:t>
            </a:r>
            <a:r>
              <a:rPr lang="es-ES" dirty="0" err="1" smtClean="0"/>
              <a:t>Dublin</a:t>
            </a:r>
            <a:r>
              <a:rPr lang="es-ES" dirty="0" smtClean="0"/>
              <a:t> </a:t>
            </a:r>
            <a:r>
              <a:rPr lang="es-ES" dirty="0" err="1" smtClean="0"/>
              <a:t>Core</a:t>
            </a:r>
            <a:r>
              <a:rPr lang="es-ES" dirty="0" smtClean="0"/>
              <a:t>. </a:t>
            </a:r>
          </a:p>
          <a:p>
            <a:pPr lvl="0"/>
            <a:r>
              <a:rPr lang="es-ES" dirty="0" smtClean="0"/>
              <a:t>Los metadatos pueden unirse para crear catálogos de objetos de aprendizaje sobre los que realizar búsquedas, de manera que la consulta de los catálogos se convierte en el camino principal para obtener la información necesaria para buscar objetos de aprendizaje, evaluar su utilidad y recuperarlos. </a:t>
            </a:r>
          </a:p>
          <a:p>
            <a:pPr>
              <a:buNone/>
            </a:pPr>
            <a:endParaRPr lang="es-ES" dirty="0"/>
          </a:p>
        </p:txBody>
      </p:sp>
      <p:sp>
        <p:nvSpPr>
          <p:cNvPr id="3" name="2 Título"/>
          <p:cNvSpPr>
            <a:spLocks noGrp="1"/>
          </p:cNvSpPr>
          <p:nvPr>
            <p:ph type="title"/>
          </p:nvPr>
        </p:nvSpPr>
        <p:spPr/>
        <p:txBody>
          <a:bodyPr/>
          <a:lstStyle/>
          <a:p>
            <a:r>
              <a:rPr lang="es-ES" dirty="0" smtClean="0"/>
              <a:t>IMS LODE-Supuestos</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lvl="0"/>
            <a:r>
              <a:rPr lang="es-ES" dirty="0" smtClean="0"/>
              <a:t>Los </a:t>
            </a:r>
            <a:r>
              <a:rPr lang="es-ES" dirty="0" smtClean="0"/>
              <a:t>catálogos de metadatos se  almacenan en repositorios.</a:t>
            </a:r>
          </a:p>
          <a:p>
            <a:pPr lvl="0"/>
            <a:r>
              <a:rPr lang="es-ES" dirty="0" smtClean="0"/>
              <a:t>Se pueden construir búsquedas sobre los catálogos de metadatos, usando </a:t>
            </a:r>
            <a:r>
              <a:rPr lang="es-ES" dirty="0" err="1" smtClean="0"/>
              <a:t>APIs</a:t>
            </a:r>
            <a:r>
              <a:rPr lang="es-ES" dirty="0" smtClean="0"/>
              <a:t>  estándar  tales como el SQI (Simple </a:t>
            </a:r>
            <a:r>
              <a:rPr lang="es-ES" dirty="0" err="1" smtClean="0"/>
              <a:t>Query</a:t>
            </a:r>
            <a:r>
              <a:rPr lang="es-ES" dirty="0" smtClean="0"/>
              <a:t> Interface) o SRU (</a:t>
            </a:r>
            <a:r>
              <a:rPr lang="es-ES" dirty="0" err="1" smtClean="0"/>
              <a:t>Search</a:t>
            </a:r>
            <a:r>
              <a:rPr lang="es-ES" dirty="0" smtClean="0"/>
              <a:t>/</a:t>
            </a:r>
            <a:r>
              <a:rPr lang="es-ES" dirty="0" err="1" smtClean="0"/>
              <a:t>Retrieve</a:t>
            </a:r>
            <a:r>
              <a:rPr lang="es-ES" dirty="0" smtClean="0"/>
              <a:t> </a:t>
            </a:r>
            <a:r>
              <a:rPr lang="es-ES" dirty="0" err="1" smtClean="0"/>
              <a:t>with</a:t>
            </a:r>
            <a:r>
              <a:rPr lang="es-ES" dirty="0" smtClean="0"/>
              <a:t> URL).</a:t>
            </a:r>
          </a:p>
          <a:p>
            <a:pPr lvl="0"/>
            <a:r>
              <a:rPr lang="es-ES" dirty="0" smtClean="0"/>
              <a:t>Una forma de crear catálogos de metadatos es mediante el </a:t>
            </a:r>
            <a:r>
              <a:rPr lang="es-ES" dirty="0" err="1" smtClean="0"/>
              <a:t>harvesting</a:t>
            </a:r>
            <a:r>
              <a:rPr lang="es-ES" dirty="0" smtClean="0"/>
              <a:t> o recolección de los metadatos almacenados en los repositorios, usando protocolos como OAI-PMH (Open Archives </a:t>
            </a:r>
            <a:r>
              <a:rPr lang="es-ES" dirty="0" err="1" smtClean="0"/>
              <a:t>Initiative</a:t>
            </a:r>
            <a:r>
              <a:rPr lang="es-ES" dirty="0" smtClean="0"/>
              <a:t> – </a:t>
            </a:r>
            <a:r>
              <a:rPr lang="es-ES" dirty="0" err="1" smtClean="0"/>
              <a:t>Protocol</a:t>
            </a:r>
            <a:r>
              <a:rPr lang="es-ES" dirty="0" smtClean="0"/>
              <a:t> </a:t>
            </a:r>
            <a:r>
              <a:rPr lang="es-ES" dirty="0" err="1" smtClean="0"/>
              <a:t>for</a:t>
            </a:r>
            <a:r>
              <a:rPr lang="es-ES" dirty="0" smtClean="0"/>
              <a:t> </a:t>
            </a:r>
            <a:r>
              <a:rPr lang="es-ES" dirty="0" err="1" smtClean="0"/>
              <a:t>Metadata</a:t>
            </a:r>
            <a:r>
              <a:rPr lang="es-ES" dirty="0" smtClean="0"/>
              <a:t> </a:t>
            </a:r>
            <a:r>
              <a:rPr lang="es-ES" dirty="0" err="1" smtClean="0"/>
              <a:t>Harvesting</a:t>
            </a:r>
            <a:r>
              <a:rPr lang="es-ES" dirty="0" smtClean="0"/>
              <a:t>)</a:t>
            </a:r>
          </a:p>
          <a:p>
            <a:pPr>
              <a:buNone/>
            </a:pPr>
            <a:endParaRPr lang="es-ES" dirty="0"/>
          </a:p>
        </p:txBody>
      </p:sp>
      <p:sp>
        <p:nvSpPr>
          <p:cNvPr id="3" name="2 Título"/>
          <p:cNvSpPr>
            <a:spLocks noGrp="1"/>
          </p:cNvSpPr>
          <p:nvPr>
            <p:ph type="title"/>
          </p:nvPr>
        </p:nvSpPr>
        <p:spPr/>
        <p:txBody>
          <a:bodyPr/>
          <a:lstStyle/>
          <a:p>
            <a:r>
              <a:rPr lang="es-ES" dirty="0" smtClean="0"/>
              <a:t>IMS LODE-Supuestos</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a:buNone/>
            </a:pPr>
            <a:r>
              <a:rPr lang="es-ES" dirty="0" smtClean="0"/>
              <a:t>Modelo de datos de IMS LODE:</a:t>
            </a:r>
          </a:p>
          <a:p>
            <a:pPr lvl="0">
              <a:buNone/>
            </a:pPr>
            <a:r>
              <a:rPr lang="es-ES" dirty="0" smtClean="0"/>
              <a:t>a)IMS </a:t>
            </a:r>
            <a:r>
              <a:rPr lang="es-ES" dirty="0" smtClean="0"/>
              <a:t>LODE </a:t>
            </a:r>
            <a:r>
              <a:rPr lang="es-ES" dirty="0" err="1" smtClean="0"/>
              <a:t>Information</a:t>
            </a:r>
            <a:r>
              <a:rPr lang="es-ES" dirty="0" smtClean="0"/>
              <a:t> </a:t>
            </a:r>
            <a:r>
              <a:rPr lang="es-ES" dirty="0" err="1" smtClean="0"/>
              <a:t>for</a:t>
            </a:r>
            <a:r>
              <a:rPr lang="es-ES" dirty="0" smtClean="0"/>
              <a:t> </a:t>
            </a:r>
            <a:r>
              <a:rPr lang="es-ES" dirty="0" err="1" smtClean="0"/>
              <a:t>Learning</a:t>
            </a:r>
            <a:r>
              <a:rPr lang="es-ES" dirty="0" smtClean="0"/>
              <a:t> </a:t>
            </a:r>
            <a:r>
              <a:rPr lang="es-ES" dirty="0" err="1" smtClean="0"/>
              <a:t>Object</a:t>
            </a:r>
            <a:r>
              <a:rPr lang="es-ES" dirty="0" smtClean="0"/>
              <a:t> </a:t>
            </a:r>
            <a:r>
              <a:rPr lang="es-ES" dirty="0" err="1" smtClean="0"/>
              <a:t>eXchange</a:t>
            </a:r>
            <a:r>
              <a:rPr lang="es-ES" dirty="0" smtClean="0"/>
              <a:t> (LODE ILOX), es un modelo para organizar los metadatos de los objetos de aprendizaje para ser usados en el intercambio de datos. Permite estructurar los metadatos recolectados o recuperados en una búsqueda de manera que puedan exponerse y combinarse metadatos de diferentes orígenes(por ejemplo metadatos LOM, anotaciones Web 2.0 y metadatos de accesibilidad). Además permite hacer explicito diferentes usos del contenido.</a:t>
            </a:r>
          </a:p>
          <a:p>
            <a:pPr>
              <a:buNone/>
            </a:pPr>
            <a:endParaRPr lang="es-ES" dirty="0"/>
          </a:p>
        </p:txBody>
      </p:sp>
      <p:sp>
        <p:nvSpPr>
          <p:cNvPr id="3" name="2 Título"/>
          <p:cNvSpPr>
            <a:spLocks noGrp="1"/>
          </p:cNvSpPr>
          <p:nvPr>
            <p:ph type="title"/>
          </p:nvPr>
        </p:nvSpPr>
        <p:spPr/>
        <p:txBody>
          <a:bodyPr/>
          <a:lstStyle/>
          <a:p>
            <a:r>
              <a:rPr lang="es-ES" dirty="0" smtClean="0"/>
              <a:t>IMS LODE-Modelo de datos</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lvl="0">
              <a:buNone/>
            </a:pPr>
            <a:r>
              <a:rPr lang="es-ES" dirty="0" smtClean="0"/>
              <a:t>b) </a:t>
            </a:r>
            <a:r>
              <a:rPr lang="es-ES" dirty="0" smtClean="0"/>
              <a:t>IMS LODE </a:t>
            </a:r>
            <a:r>
              <a:rPr lang="es-ES" dirty="0" err="1" smtClean="0"/>
              <a:t>Learning</a:t>
            </a:r>
            <a:r>
              <a:rPr lang="es-ES" dirty="0" smtClean="0"/>
              <a:t> </a:t>
            </a:r>
            <a:r>
              <a:rPr lang="es-ES" dirty="0" err="1" smtClean="0"/>
              <a:t>Object</a:t>
            </a:r>
            <a:r>
              <a:rPr lang="es-ES" dirty="0" smtClean="0"/>
              <a:t> </a:t>
            </a:r>
            <a:r>
              <a:rPr lang="es-ES" dirty="0" err="1" smtClean="0"/>
              <a:t>Repository</a:t>
            </a:r>
            <a:r>
              <a:rPr lang="es-ES" dirty="0" smtClean="0"/>
              <a:t> </a:t>
            </a:r>
            <a:r>
              <a:rPr lang="es-ES" dirty="0" err="1" smtClean="0"/>
              <a:t>Registry</a:t>
            </a:r>
            <a:r>
              <a:rPr lang="es-ES" dirty="0" smtClean="0"/>
              <a:t> data </a:t>
            </a:r>
            <a:r>
              <a:rPr lang="es-ES" dirty="0" err="1" smtClean="0"/>
              <a:t>model</a:t>
            </a:r>
            <a:r>
              <a:rPr lang="es-ES" dirty="0" smtClean="0"/>
              <a:t> (LODE </a:t>
            </a:r>
            <a:r>
              <a:rPr lang="es-ES" dirty="0" err="1" smtClean="0"/>
              <a:t>Registry</a:t>
            </a:r>
            <a:r>
              <a:rPr lang="es-ES" dirty="0" smtClean="0"/>
              <a:t>), es un modelo para colecciones de objetos de aprendizaje, usado para descubrir y configurar el acceso a dichas colecciones. Permite descubrir repositorios de objetos de aprendizaje en base a los propiedades de las </a:t>
            </a:r>
            <a:r>
              <a:rPr lang="es-ES" dirty="0" err="1" smtClean="0"/>
              <a:t>coleccciones</a:t>
            </a:r>
            <a:r>
              <a:rPr lang="es-ES" dirty="0" smtClean="0"/>
              <a:t> de objetos de aprendizaje y metadatos gestionadas, y sobre los protocolos soportados para exponer los metadatos. En este sentido proporciona la información necesaria para permitir una configuración automatizada de las aplicaciones de búsqueda y recolección que quieran acceder al repositorio.</a:t>
            </a:r>
          </a:p>
          <a:p>
            <a:pPr>
              <a:buNone/>
            </a:pPr>
            <a:endParaRPr lang="es-ES" dirty="0"/>
          </a:p>
        </p:txBody>
      </p:sp>
      <p:sp>
        <p:nvSpPr>
          <p:cNvPr id="3" name="2 Título"/>
          <p:cNvSpPr>
            <a:spLocks noGrp="1"/>
          </p:cNvSpPr>
          <p:nvPr>
            <p:ph type="title"/>
          </p:nvPr>
        </p:nvSpPr>
        <p:spPr/>
        <p:txBody>
          <a:bodyPr/>
          <a:lstStyle/>
          <a:p>
            <a:r>
              <a:rPr lang="es-ES" dirty="0" smtClean="0"/>
              <a:t>IMS LODE-</a:t>
            </a:r>
            <a:r>
              <a:rPr lang="es-ES" dirty="0" smtClean="0"/>
              <a:t>Modelo de datos</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s-ES" dirty="0" smtClean="0"/>
              <a:t>IMS LODE </a:t>
            </a:r>
            <a:r>
              <a:rPr lang="es-ES" dirty="0" err="1" smtClean="0"/>
              <a:t>Context</a:t>
            </a:r>
            <a:r>
              <a:rPr lang="es-ES" dirty="0" smtClean="0"/>
              <a:t> Set </a:t>
            </a:r>
            <a:r>
              <a:rPr lang="es-ES" dirty="0" err="1" smtClean="0"/>
              <a:t>for</a:t>
            </a:r>
            <a:r>
              <a:rPr lang="es-ES" dirty="0" smtClean="0"/>
              <a:t> </a:t>
            </a:r>
            <a:r>
              <a:rPr lang="es-ES" dirty="0" err="1" smtClean="0"/>
              <a:t>the</a:t>
            </a:r>
            <a:r>
              <a:rPr lang="es-ES" dirty="0" smtClean="0"/>
              <a:t> Contextual </a:t>
            </a:r>
            <a:r>
              <a:rPr lang="es-ES" dirty="0" err="1" smtClean="0"/>
              <a:t>Query</a:t>
            </a:r>
            <a:r>
              <a:rPr lang="es-ES" dirty="0" smtClean="0"/>
              <a:t> </a:t>
            </a:r>
            <a:r>
              <a:rPr lang="es-ES" dirty="0" err="1" smtClean="0"/>
              <a:t>Language</a:t>
            </a:r>
            <a:r>
              <a:rPr lang="es-ES" dirty="0" smtClean="0"/>
              <a:t> (LODE CQL), es un modelo para los atributos de los objetos de aprendizaje, usado para buscar mediante consultas significativas desde el punto de vista educativo.</a:t>
            </a:r>
          </a:p>
          <a:p>
            <a:endParaRPr lang="es-ES" dirty="0"/>
          </a:p>
        </p:txBody>
      </p:sp>
      <p:sp>
        <p:nvSpPr>
          <p:cNvPr id="3" name="2 Título"/>
          <p:cNvSpPr>
            <a:spLocks noGrp="1"/>
          </p:cNvSpPr>
          <p:nvPr>
            <p:ph type="title"/>
          </p:nvPr>
        </p:nvSpPr>
        <p:spPr/>
        <p:txBody>
          <a:bodyPr/>
          <a:lstStyle/>
          <a:p>
            <a:r>
              <a:rPr lang="es-ES" dirty="0" smtClean="0"/>
              <a:t>IMS LODE-Modelo de datos</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LODE-Esquema de uso</a:t>
            </a:r>
            <a:endParaRPr lang="es-ES" dirty="0"/>
          </a:p>
        </p:txBody>
      </p:sp>
      <p:pic>
        <p:nvPicPr>
          <p:cNvPr id="4" name="3 Marcador de contenido"/>
          <p:cNvPicPr>
            <a:picLocks noGrp="1"/>
          </p:cNvPicPr>
          <p:nvPr>
            <p:ph idx="1"/>
          </p:nvPr>
        </p:nvPicPr>
        <p:blipFill>
          <a:blip r:embed="rId2" cstate="print"/>
          <a:srcRect/>
          <a:stretch>
            <a:fillRect/>
          </a:stretch>
        </p:blipFill>
        <p:spPr bwMode="auto">
          <a:xfrm>
            <a:off x="1691680" y="1412776"/>
            <a:ext cx="6912767" cy="403244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ES" dirty="0" smtClean="0"/>
              <a:t>U</a:t>
            </a:r>
            <a:r>
              <a:rPr lang="es-ES" dirty="0" smtClean="0"/>
              <a:t>n </a:t>
            </a:r>
            <a:r>
              <a:rPr lang="es-ES" dirty="0" smtClean="0"/>
              <a:t>cliente LODE que descubre y recupera objetos de aprendizaje, los cuales se encuentran descritos mediante metadatos almacenados en repositorios. Los metadatos son expuestos para que sean usados por los protocolos de búsqueda o de recolección de metadatos (SQI, SPI, OAI-PMH). </a:t>
            </a:r>
          </a:p>
          <a:p>
            <a:endParaRPr lang="es-ES" dirty="0"/>
          </a:p>
        </p:txBody>
      </p:sp>
      <p:sp>
        <p:nvSpPr>
          <p:cNvPr id="3" name="2 Título"/>
          <p:cNvSpPr>
            <a:spLocks noGrp="1"/>
          </p:cNvSpPr>
          <p:nvPr>
            <p:ph type="title"/>
          </p:nvPr>
        </p:nvSpPr>
        <p:spPr/>
        <p:txBody>
          <a:bodyPr/>
          <a:lstStyle/>
          <a:p>
            <a:r>
              <a:rPr lang="es-ES" dirty="0" smtClean="0"/>
              <a:t>IMS LODE-Esquema de uso</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ES" dirty="0" smtClean="0"/>
              <a:t>Con </a:t>
            </a:r>
            <a:r>
              <a:rPr lang="es-ES" dirty="0" smtClean="0"/>
              <a:t>el fin de obtener acceso a los metadatos, el primer paso es descubrir los repositorios en los cuales están almacenados. El modelo LODE </a:t>
            </a:r>
            <a:r>
              <a:rPr lang="es-ES" dirty="0" err="1" smtClean="0"/>
              <a:t>Registry</a:t>
            </a:r>
            <a:r>
              <a:rPr lang="es-ES" dirty="0" smtClean="0"/>
              <a:t>  permite describir repositorios, colecciones de objetos de aprendizaje, metadatos y protocolos soportados por un repositorio. De esta forma, los repositorios se registran en un registro central que puede ser accedido por los clientes LODE.  </a:t>
            </a:r>
          </a:p>
          <a:p>
            <a:endParaRPr lang="es-ES" dirty="0"/>
          </a:p>
        </p:txBody>
      </p:sp>
      <p:sp>
        <p:nvSpPr>
          <p:cNvPr id="3" name="2 Título"/>
          <p:cNvSpPr>
            <a:spLocks noGrp="1"/>
          </p:cNvSpPr>
          <p:nvPr>
            <p:ph type="title"/>
          </p:nvPr>
        </p:nvSpPr>
        <p:spPr/>
        <p:txBody>
          <a:bodyPr/>
          <a:lstStyle/>
          <a:p>
            <a:r>
              <a:rPr lang="es-ES" dirty="0" smtClean="0"/>
              <a:t>IMS LODE-Esquema de uso</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lgn="just"/>
            <a:r>
              <a:rPr lang="es-ES" dirty="0" smtClean="0"/>
              <a:t>Cuando </a:t>
            </a:r>
            <a:r>
              <a:rPr lang="es-ES" dirty="0" smtClean="0"/>
              <a:t>se consulta el registro, se obtienen descripciones de los repositorios que contienen toda la información necesaria para conectar automáticamente con los repositorios y conseguir acceder a las colecciones de metadatos. Además, para aquellos repositorios que soportan protocolos  de búsqueda tales como SQI o SRU, el modelo LODE CQL permite expresar consultas en términos de atributos de objetos de aprendizaje. </a:t>
            </a:r>
          </a:p>
          <a:p>
            <a:endParaRPr lang="es-ES" dirty="0"/>
          </a:p>
        </p:txBody>
      </p:sp>
      <p:sp>
        <p:nvSpPr>
          <p:cNvPr id="3" name="2 Título"/>
          <p:cNvSpPr>
            <a:spLocks noGrp="1"/>
          </p:cNvSpPr>
          <p:nvPr>
            <p:ph type="title"/>
          </p:nvPr>
        </p:nvSpPr>
        <p:spPr/>
        <p:txBody>
          <a:bodyPr/>
          <a:lstStyle/>
          <a:p>
            <a:r>
              <a:rPr lang="es-ES" dirty="0" smtClean="0"/>
              <a:t>IMS LODE-Esquema de uso</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Recuperación de recursos educativos digitales del ámbito de la lógica matemática.</a:t>
            </a:r>
          </a:p>
          <a:p>
            <a:r>
              <a:rPr lang="es-ES" dirty="0" smtClean="0"/>
              <a:t>Estado del arte sobre especificaciones de metadatos.</a:t>
            </a:r>
            <a:endParaRPr lang="en-US" dirty="0" smtClean="0"/>
          </a:p>
          <a:p>
            <a:pPr lvl="0"/>
            <a:r>
              <a:rPr lang="en-US" dirty="0" err="1" smtClean="0"/>
              <a:t>Repositorios</a:t>
            </a:r>
            <a:r>
              <a:rPr lang="en-US" dirty="0" smtClean="0"/>
              <a:t> </a:t>
            </a:r>
            <a:r>
              <a:rPr lang="en-US" dirty="0" err="1" smtClean="0"/>
              <a:t>digitales</a:t>
            </a:r>
            <a:endParaRPr lang="en-US" dirty="0" smtClean="0"/>
          </a:p>
          <a:p>
            <a:pPr lvl="0"/>
            <a:r>
              <a:rPr lang="en-US" dirty="0" smtClean="0"/>
              <a:t>IMS </a:t>
            </a:r>
            <a:r>
              <a:rPr lang="en-US" dirty="0" smtClean="0"/>
              <a:t>Learning Object Discovery and </a:t>
            </a:r>
            <a:r>
              <a:rPr lang="en-US" dirty="0" smtClean="0"/>
              <a:t>Exchange(IMS </a:t>
            </a:r>
            <a:r>
              <a:rPr lang="en-US" dirty="0" smtClean="0"/>
              <a:t>LODE</a:t>
            </a:r>
            <a:r>
              <a:rPr lang="en-US" dirty="0" smtClean="0"/>
              <a:t>)</a:t>
            </a:r>
          </a:p>
          <a:p>
            <a:pPr lvl="0"/>
            <a:r>
              <a:rPr lang="en-US" dirty="0" err="1" smtClean="0"/>
              <a:t>Ejemplo</a:t>
            </a:r>
            <a:r>
              <a:rPr lang="en-US" dirty="0" smtClean="0"/>
              <a:t> de </a:t>
            </a:r>
            <a:r>
              <a:rPr lang="en-US" dirty="0" err="1" smtClean="0"/>
              <a:t>uso</a:t>
            </a:r>
            <a:r>
              <a:rPr lang="en-US" dirty="0" smtClean="0"/>
              <a:t> con </a:t>
            </a:r>
            <a:r>
              <a:rPr lang="en-US" dirty="0" err="1" smtClean="0"/>
              <a:t>contenidos</a:t>
            </a:r>
            <a:r>
              <a:rPr lang="en-US" dirty="0" smtClean="0"/>
              <a:t> de </a:t>
            </a:r>
            <a:r>
              <a:rPr lang="en-US" dirty="0" err="1" smtClean="0"/>
              <a:t>lógica</a:t>
            </a:r>
            <a:r>
              <a:rPr lang="en-US" dirty="0" smtClean="0"/>
              <a:t>.</a:t>
            </a:r>
            <a:endParaRPr lang="es-ES" dirty="0" smtClean="0"/>
          </a:p>
          <a:p>
            <a:r>
              <a:rPr lang="es-ES" dirty="0" smtClean="0"/>
              <a:t>Conclusiones.</a:t>
            </a:r>
          </a:p>
          <a:p>
            <a:r>
              <a:rPr lang="es-ES" dirty="0" smtClean="0"/>
              <a:t>Trabajo futuro.</a:t>
            </a:r>
            <a:endParaRPr lang="es-ES" dirty="0" smtClean="0"/>
          </a:p>
        </p:txBody>
      </p:sp>
      <p:sp>
        <p:nvSpPr>
          <p:cNvPr id="3" name="2 Título"/>
          <p:cNvSpPr>
            <a:spLocks noGrp="1"/>
          </p:cNvSpPr>
          <p:nvPr>
            <p:ph type="title"/>
          </p:nvPr>
        </p:nvSpPr>
        <p:spPr/>
        <p:txBody>
          <a:bodyPr/>
          <a:lstStyle/>
          <a:p>
            <a:r>
              <a:rPr lang="es-ES" dirty="0" smtClean="0"/>
              <a:t>Índice</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ES" dirty="0" smtClean="0"/>
              <a:t>Con </a:t>
            </a:r>
            <a:r>
              <a:rPr lang="es-ES" dirty="0" smtClean="0"/>
              <a:t>independencia del protocolo usado para obtener los metadatos, ya sea por búsqueda o por recolección, usando LODE ILOX se puede organizar las diferentes instancias de metadatos para asegurar que toda la información necesaria para acceder a los objetos  de aprendizaje se encuentra y está bien organizada.</a:t>
            </a:r>
          </a:p>
          <a:p>
            <a:endParaRPr lang="es-ES" dirty="0"/>
          </a:p>
        </p:txBody>
      </p:sp>
      <p:sp>
        <p:nvSpPr>
          <p:cNvPr id="3" name="2 Título"/>
          <p:cNvSpPr>
            <a:spLocks noGrp="1"/>
          </p:cNvSpPr>
          <p:nvPr>
            <p:ph type="title"/>
          </p:nvPr>
        </p:nvSpPr>
        <p:spPr/>
        <p:txBody>
          <a:bodyPr/>
          <a:lstStyle/>
          <a:p>
            <a:r>
              <a:rPr lang="es-ES" dirty="0" smtClean="0"/>
              <a:t>IMS LODE-Esquema de uso</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LODE-Casos de uso</a:t>
            </a:r>
            <a:endParaRPr lang="es-E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857375" y="1834356"/>
            <a:ext cx="5429250" cy="38195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LODE-Casos de uso</a:t>
            </a:r>
            <a:endParaRPr lang="es-E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857375" y="1886744"/>
            <a:ext cx="5429250" cy="37147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LODE-Ejemplo </a:t>
            </a:r>
            <a:r>
              <a:rPr lang="es-ES" dirty="0" err="1" smtClean="0"/>
              <a:t>Protocol</a:t>
            </a:r>
            <a:endParaRPr lang="es-E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519237" y="2060848"/>
            <a:ext cx="6105525" cy="288032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LODE-Ejemplo </a:t>
            </a:r>
            <a:r>
              <a:rPr lang="es-ES" dirty="0" err="1" smtClean="0"/>
              <a:t>Protocol</a:t>
            </a:r>
            <a:endParaRPr lang="es-E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619672" y="1484785"/>
            <a:ext cx="5760640" cy="370237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LODE-Ejemplo Target</a:t>
            </a:r>
            <a:endParaRPr lang="es-E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619672" y="1700808"/>
            <a:ext cx="5976663" cy="3557786"/>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LODE-Ejemplo Target</a:t>
            </a:r>
            <a:endParaRPr lang="es-E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2000250" y="1340768"/>
            <a:ext cx="5143500" cy="4248472"/>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LODE-Ejemplo Target</a:t>
            </a:r>
            <a:endParaRPr lang="es-E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2123728" y="1340768"/>
            <a:ext cx="5184576" cy="4464496"/>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IMS LODE-Ejemplo Target</a:t>
            </a:r>
            <a:endParaRPr lang="es-ES"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1691680" y="1628800"/>
            <a:ext cx="5400599" cy="3067819"/>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r>
              <a:rPr lang="es-ES" dirty="0" smtClean="0"/>
              <a:t>Existen especificaciones </a:t>
            </a:r>
            <a:r>
              <a:rPr lang="es-ES" dirty="0" smtClean="0"/>
              <a:t>que </a:t>
            </a:r>
            <a:r>
              <a:rPr lang="es-ES" dirty="0" smtClean="0"/>
              <a:t>cubren diferentes aspectos de los objetos de aprendizaje, y que resultan </a:t>
            </a:r>
            <a:r>
              <a:rPr lang="es-ES" dirty="0" smtClean="0"/>
              <a:t>ser muy útiles de manera individual en el aspecto que cubren, </a:t>
            </a:r>
            <a:r>
              <a:rPr lang="es-ES" dirty="0" smtClean="0"/>
              <a:t>pero no </a:t>
            </a:r>
            <a:r>
              <a:rPr lang="es-ES" dirty="0" smtClean="0"/>
              <a:t>resultan útiles cuando se tratan de utilizar para implementar un repositorio digital. La razón de ello es que no están pensadas para ser usadas de manera coordinada.</a:t>
            </a:r>
          </a:p>
          <a:p>
            <a:endParaRPr lang="es-ES" dirty="0"/>
          </a:p>
        </p:txBody>
      </p:sp>
      <p:sp>
        <p:nvSpPr>
          <p:cNvPr id="3" name="2 Título"/>
          <p:cNvSpPr>
            <a:spLocks noGrp="1"/>
          </p:cNvSpPr>
          <p:nvPr>
            <p:ph type="title"/>
          </p:nvPr>
        </p:nvSpPr>
        <p:spPr/>
        <p:txBody>
          <a:bodyPr/>
          <a:lstStyle/>
          <a:p>
            <a:r>
              <a:rPr lang="es-ES" dirty="0" smtClean="0"/>
              <a:t>Conclusiones(I)</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Existen dos especificaciones que cubren este aspecto de un objeto de aprendizaje:</a:t>
            </a:r>
          </a:p>
          <a:p>
            <a:endParaRPr lang="es-ES" dirty="0" smtClean="0"/>
          </a:p>
          <a:p>
            <a:pPr lvl="1"/>
            <a:r>
              <a:rPr lang="en-US" i="1" dirty="0" smtClean="0"/>
              <a:t>IEEE Learning Object Metadata(LOM</a:t>
            </a:r>
            <a:r>
              <a:rPr lang="en-US" i="1" dirty="0" smtClean="0"/>
              <a:t>).</a:t>
            </a:r>
          </a:p>
          <a:p>
            <a:pPr lvl="1"/>
            <a:endParaRPr lang="en-US" i="1" dirty="0" smtClean="0"/>
          </a:p>
          <a:p>
            <a:pPr lvl="1"/>
            <a:r>
              <a:rPr lang="en-US" i="1" dirty="0" smtClean="0"/>
              <a:t>Dublin Core</a:t>
            </a:r>
            <a:endParaRPr lang="es-ES" dirty="0" smtClean="0"/>
          </a:p>
          <a:p>
            <a:pPr lvl="1"/>
            <a:endParaRPr lang="es-ES" dirty="0" smtClean="0"/>
          </a:p>
        </p:txBody>
      </p:sp>
      <p:sp>
        <p:nvSpPr>
          <p:cNvPr id="3" name="2 Título"/>
          <p:cNvSpPr>
            <a:spLocks noGrp="1"/>
          </p:cNvSpPr>
          <p:nvPr>
            <p:ph type="title"/>
          </p:nvPr>
        </p:nvSpPr>
        <p:spPr/>
        <p:txBody>
          <a:bodyPr>
            <a:normAutofit fontScale="90000"/>
          </a:bodyPr>
          <a:lstStyle/>
          <a:p>
            <a:pPr lvl="1" algn="l" rtl="0">
              <a:spcBef>
                <a:spcPct val="0"/>
              </a:spcBef>
            </a:pPr>
            <a:r>
              <a:rPr lang="es-ES" sz="2700" b="1" dirty="0" smtClean="0">
                <a:effectLst>
                  <a:outerShdw blurRad="38100" dist="38100" dir="2700000" algn="tl">
                    <a:srgbClr val="000000">
                      <a:alpha val="43137"/>
                    </a:srgbClr>
                  </a:outerShdw>
                </a:effectLst>
              </a:rPr>
              <a:t>Estado del arte:</a:t>
            </a:r>
            <a:br>
              <a:rPr lang="es-ES" sz="2700" b="1" dirty="0" smtClean="0">
                <a:effectLst>
                  <a:outerShdw blurRad="38100" dist="38100" dir="2700000" algn="tl">
                    <a:srgbClr val="000000">
                      <a:alpha val="43137"/>
                    </a:srgbClr>
                  </a:outerShdw>
                </a:effectLst>
              </a:rPr>
            </a:br>
            <a:r>
              <a:rPr lang="es-ES" sz="2700" b="1" dirty="0" err="1">
                <a:effectLst>
                  <a:outerShdw blurRad="38100" dist="38100" dir="2700000" algn="tl">
                    <a:srgbClr val="000000">
                      <a:alpha val="43137"/>
                    </a:srgbClr>
                  </a:outerShdw>
                </a:effectLst>
              </a:rPr>
              <a:t>Metainformación</a:t>
            </a:r>
            <a:r>
              <a:rPr lang="es-ES" sz="2700" b="1" dirty="0">
                <a:effectLst>
                  <a:outerShdw blurRad="38100" dist="38100" dir="2700000" algn="tl">
                    <a:srgbClr val="000000">
                      <a:alpha val="43137"/>
                    </a:srgbClr>
                  </a:outerShdw>
                </a:effectLst>
              </a:rPr>
              <a:t> asociada  al objeto de aprendizaje</a:t>
            </a:r>
            <a:r>
              <a:rPr lang="es-ES" sz="2700" b="1" dirty="0" smtClean="0">
                <a:effectLst>
                  <a:outerShdw blurRad="38100" dist="38100" dir="2700000" algn="tl">
                    <a:srgbClr val="000000">
                      <a:alpha val="43137"/>
                    </a:srgbClr>
                  </a:outerShdw>
                </a:effectLst>
              </a:rPr>
              <a:t>.</a:t>
            </a:r>
            <a:endParaRPr lang="es-ES" b="1" dirty="0">
              <a:effectLst>
                <a:outerShdw blurRad="38100" dist="38100" dir="2700000" algn="tl">
                  <a:srgbClr val="000000">
                    <a:alpha val="43137"/>
                  </a:srgbClr>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1484784"/>
            <a:ext cx="8229600" cy="4525963"/>
          </a:xfrm>
        </p:spPr>
        <p:txBody>
          <a:bodyPr>
            <a:normAutofit/>
          </a:bodyPr>
          <a:lstStyle/>
          <a:p>
            <a:pPr lvl="0" algn="just"/>
            <a:r>
              <a:rPr lang="es-ES" dirty="0" smtClean="0"/>
              <a:t>IMS LODE es una especificación </a:t>
            </a:r>
            <a:r>
              <a:rPr lang="es-ES" dirty="0" smtClean="0"/>
              <a:t>cubre </a:t>
            </a:r>
            <a:r>
              <a:rPr lang="es-ES" dirty="0" smtClean="0"/>
              <a:t>la necesidad de disponer de una única especificación que coordine de una manera coherente las especificaciones y recomendaciones que son necesarias tener en cuenta cuando se quiere implementar de manera estándar un repositorio. </a:t>
            </a:r>
            <a:endParaRPr lang="es-ES" dirty="0"/>
          </a:p>
        </p:txBody>
      </p:sp>
      <p:sp>
        <p:nvSpPr>
          <p:cNvPr id="3" name="2 Título"/>
          <p:cNvSpPr>
            <a:spLocks noGrp="1"/>
          </p:cNvSpPr>
          <p:nvPr>
            <p:ph type="title"/>
          </p:nvPr>
        </p:nvSpPr>
        <p:spPr/>
        <p:txBody>
          <a:bodyPr/>
          <a:lstStyle/>
          <a:p>
            <a:r>
              <a:rPr lang="es-ES" dirty="0" smtClean="0"/>
              <a:t>Conclusiones(II)</a:t>
            </a:r>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pPr lvl="0">
              <a:buNone/>
            </a:pPr>
            <a:r>
              <a:rPr lang="es-ES" dirty="0" smtClean="0"/>
              <a:t>IMS LODE:</a:t>
            </a:r>
          </a:p>
          <a:p>
            <a:pPr lvl="0"/>
            <a:r>
              <a:rPr lang="es-ES" dirty="0" smtClean="0"/>
              <a:t>Define </a:t>
            </a:r>
            <a:r>
              <a:rPr lang="es-ES" dirty="0" smtClean="0"/>
              <a:t>una forma de estructura y de organizar los repositorios en forma de colecciones de metadatos y contenidos, y de cómo estas colecciones se relacionan.</a:t>
            </a:r>
          </a:p>
          <a:p>
            <a:pPr lvl="0"/>
            <a:r>
              <a:rPr lang="es-ES" dirty="0" smtClean="0"/>
              <a:t>Define una forma de especificar servicios sobre los metadatos y colecciones definidas.</a:t>
            </a:r>
          </a:p>
          <a:p>
            <a:pPr lvl="0"/>
            <a:r>
              <a:rPr lang="es-ES" dirty="0" smtClean="0"/>
              <a:t>Define una forma un mecanismo de versionado sobre los objetos de aprendizaje.</a:t>
            </a:r>
          </a:p>
          <a:p>
            <a:pPr lvl="0"/>
            <a:r>
              <a:rPr lang="es-ES" dirty="0" smtClean="0"/>
              <a:t>Establece pautas para poder recuperar objetos de aprendizaje de un repositorio digital.</a:t>
            </a:r>
          </a:p>
          <a:p>
            <a:endParaRPr lang="es-ES" dirty="0"/>
          </a:p>
        </p:txBody>
      </p:sp>
      <p:sp>
        <p:nvSpPr>
          <p:cNvPr id="3" name="2 Título"/>
          <p:cNvSpPr>
            <a:spLocks noGrp="1"/>
          </p:cNvSpPr>
          <p:nvPr>
            <p:ph type="title"/>
          </p:nvPr>
        </p:nvSpPr>
        <p:spPr/>
        <p:txBody>
          <a:bodyPr/>
          <a:lstStyle/>
          <a:p>
            <a:r>
              <a:rPr lang="es-ES" dirty="0" smtClean="0"/>
              <a:t>Conclusiones(III)</a:t>
            </a:r>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lgn="just"/>
            <a:r>
              <a:rPr lang="es-ES" dirty="0" smtClean="0"/>
              <a:t>Implementación de una herramienta de edición que permitiera editar los metadatos que se especifican en IMS LODE.</a:t>
            </a:r>
          </a:p>
          <a:p>
            <a:pPr lvl="0" algn="just"/>
            <a:r>
              <a:rPr lang="es-ES" dirty="0" smtClean="0"/>
              <a:t>Implementación de un repositorio digital usando los principios definidos en la especificación.</a:t>
            </a:r>
          </a:p>
          <a:p>
            <a:pPr lvl="0" algn="just"/>
            <a:r>
              <a:rPr lang="es-ES" dirty="0" smtClean="0"/>
              <a:t>Realizar una evaluación de las bondades que presenta la forma de organizar el acceso y recuperación definido en la especificación.</a:t>
            </a:r>
          </a:p>
          <a:p>
            <a:endParaRPr lang="es-ES" dirty="0"/>
          </a:p>
        </p:txBody>
      </p:sp>
      <p:sp>
        <p:nvSpPr>
          <p:cNvPr id="3" name="2 Título"/>
          <p:cNvSpPr>
            <a:spLocks noGrp="1"/>
          </p:cNvSpPr>
          <p:nvPr>
            <p:ph type="title"/>
          </p:nvPr>
        </p:nvSpPr>
        <p:spPr/>
        <p:txBody>
          <a:bodyPr/>
          <a:lstStyle/>
          <a:p>
            <a:r>
              <a:rPr lang="es-ES" dirty="0" smtClean="0"/>
              <a:t>Trabajo futuro: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Las principales especificaciones que cubren este aspecto son:</a:t>
            </a:r>
          </a:p>
          <a:p>
            <a:pPr lvl="1"/>
            <a:r>
              <a:rPr lang="es-ES" dirty="0" smtClean="0"/>
              <a:t>Simple </a:t>
            </a:r>
            <a:r>
              <a:rPr lang="es-ES" dirty="0" err="1" smtClean="0"/>
              <a:t>Query</a:t>
            </a:r>
            <a:r>
              <a:rPr lang="es-ES" dirty="0" smtClean="0"/>
              <a:t> </a:t>
            </a:r>
            <a:r>
              <a:rPr lang="es-ES" dirty="0" smtClean="0"/>
              <a:t>Interface(SQI)</a:t>
            </a:r>
          </a:p>
          <a:p>
            <a:pPr lvl="1">
              <a:buNone/>
            </a:pPr>
            <a:endParaRPr lang="en-US" dirty="0" smtClean="0"/>
          </a:p>
          <a:p>
            <a:pPr lvl="1"/>
            <a:r>
              <a:rPr lang="en-US" dirty="0" smtClean="0"/>
              <a:t>Search/Retrieve </a:t>
            </a:r>
            <a:r>
              <a:rPr lang="en-US" dirty="0" smtClean="0"/>
              <a:t>via URL (SRU</a:t>
            </a:r>
            <a:r>
              <a:rPr lang="en-US" dirty="0" smtClean="0"/>
              <a:t>)</a:t>
            </a:r>
          </a:p>
          <a:p>
            <a:pPr lvl="1">
              <a:buNone/>
            </a:pPr>
            <a:endParaRPr lang="en-US" dirty="0" smtClean="0"/>
          </a:p>
          <a:p>
            <a:pPr lvl="1"/>
            <a:r>
              <a:rPr lang="en-US" dirty="0" err="1" smtClean="0"/>
              <a:t>EduSource</a:t>
            </a:r>
            <a:r>
              <a:rPr lang="en-US" dirty="0" smtClean="0"/>
              <a:t> </a:t>
            </a:r>
            <a:r>
              <a:rPr lang="en-US" dirty="0" smtClean="0"/>
              <a:t>Communication Layer (ECL) </a:t>
            </a:r>
            <a:endParaRPr lang="en-US" dirty="0" smtClean="0"/>
          </a:p>
          <a:p>
            <a:pPr lvl="1">
              <a:buNone/>
            </a:pPr>
            <a:endParaRPr lang="en-US" dirty="0" smtClean="0"/>
          </a:p>
          <a:p>
            <a:pPr lvl="1"/>
            <a:r>
              <a:rPr lang="en-US" dirty="0" smtClean="0"/>
              <a:t>Open </a:t>
            </a:r>
            <a:r>
              <a:rPr lang="en-US" dirty="0" smtClean="0"/>
              <a:t>Knowledge Initiative (O.K.I)</a:t>
            </a:r>
            <a:endParaRPr lang="es-ES" dirty="0"/>
          </a:p>
        </p:txBody>
      </p:sp>
      <p:sp>
        <p:nvSpPr>
          <p:cNvPr id="3" name="2 Título"/>
          <p:cNvSpPr>
            <a:spLocks noGrp="1"/>
          </p:cNvSpPr>
          <p:nvPr>
            <p:ph type="title"/>
          </p:nvPr>
        </p:nvSpPr>
        <p:spPr/>
        <p:txBody>
          <a:bodyPr>
            <a:normAutofit/>
          </a:bodyPr>
          <a:lstStyle/>
          <a:p>
            <a:pPr lvl="1" algn="l" rtl="0">
              <a:spcBef>
                <a:spcPct val="0"/>
              </a:spcBef>
            </a:pPr>
            <a:r>
              <a:rPr lang="es-ES" sz="2700" b="1" dirty="0" smtClean="0">
                <a:effectLst>
                  <a:outerShdw blurRad="38100" dist="38100" dir="2700000" algn="tl">
                    <a:srgbClr val="000000">
                      <a:alpha val="43137"/>
                    </a:srgbClr>
                  </a:outerShdw>
                </a:effectLst>
              </a:rPr>
              <a:t>Estado del arte:</a:t>
            </a:r>
            <a:br>
              <a:rPr lang="es-ES" sz="2700" b="1" dirty="0" smtClean="0">
                <a:effectLst>
                  <a:outerShdw blurRad="38100" dist="38100" dir="2700000" algn="tl">
                    <a:srgbClr val="000000">
                      <a:alpha val="43137"/>
                    </a:srgbClr>
                  </a:outerShdw>
                </a:effectLst>
              </a:rPr>
            </a:br>
            <a:r>
              <a:rPr lang="es-ES" sz="2700" b="1" dirty="0" smtClean="0">
                <a:effectLst>
                  <a:outerShdw blurRad="38100" dist="38100" dir="2700000" algn="tl">
                    <a:srgbClr val="000000">
                      <a:alpha val="43137"/>
                    </a:srgbClr>
                  </a:outerShdw>
                </a:effectLst>
              </a:rPr>
              <a:t>Búsqueda federada</a:t>
            </a:r>
            <a:endParaRPr lang="es-ES" sz="3600" b="1" dirty="0" smtClean="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Las principales especificaciones que cubren este aspecto son:</a:t>
            </a:r>
          </a:p>
          <a:p>
            <a:pPr lvl="1"/>
            <a:r>
              <a:rPr lang="en-US" dirty="0" smtClean="0"/>
              <a:t>Simple Publishing Interface(SPI</a:t>
            </a:r>
            <a:r>
              <a:rPr lang="en-US" dirty="0" smtClean="0"/>
              <a:t>)</a:t>
            </a:r>
            <a:endParaRPr lang="es-ES" dirty="0" smtClean="0"/>
          </a:p>
          <a:p>
            <a:pPr lvl="1"/>
            <a:r>
              <a:rPr lang="en-US" dirty="0" smtClean="0"/>
              <a:t>Fedora(Flexible Extensible Digital Object and Repository Architecture) </a:t>
            </a:r>
            <a:endParaRPr lang="es-ES" dirty="0" smtClean="0"/>
          </a:p>
          <a:p>
            <a:pPr lvl="1"/>
            <a:r>
              <a:rPr lang="en-US" dirty="0" smtClean="0"/>
              <a:t>PENS(Package Exchange Notification Services) </a:t>
            </a:r>
            <a:endParaRPr lang="es-ES" dirty="0" smtClean="0"/>
          </a:p>
          <a:p>
            <a:pPr lvl="1"/>
            <a:r>
              <a:rPr lang="es-ES" dirty="0" smtClean="0"/>
              <a:t>SRU </a:t>
            </a:r>
            <a:r>
              <a:rPr lang="es-ES" dirty="0" smtClean="0"/>
              <a:t>Record </a:t>
            </a:r>
            <a:r>
              <a:rPr lang="es-ES" dirty="0" err="1" smtClean="0"/>
              <a:t>UPdate</a:t>
            </a:r>
            <a:r>
              <a:rPr lang="es-ES" dirty="0" smtClean="0"/>
              <a:t> </a:t>
            </a:r>
          </a:p>
          <a:p>
            <a:pPr lvl="1"/>
            <a:r>
              <a:rPr lang="en-US" dirty="0" err="1" smtClean="0"/>
              <a:t>EduSource</a:t>
            </a:r>
            <a:r>
              <a:rPr lang="en-US" dirty="0" smtClean="0"/>
              <a:t> </a:t>
            </a:r>
            <a:r>
              <a:rPr lang="en-US" dirty="0" smtClean="0"/>
              <a:t>Communication Layer (ECL)</a:t>
            </a:r>
            <a:endParaRPr lang="es-ES" dirty="0" smtClean="0"/>
          </a:p>
          <a:p>
            <a:pPr lvl="1"/>
            <a:r>
              <a:rPr lang="en-US" dirty="0" smtClean="0"/>
              <a:t>Open </a:t>
            </a:r>
            <a:r>
              <a:rPr lang="en-US" dirty="0" smtClean="0"/>
              <a:t>Knowledge Initiative (O.K.I) </a:t>
            </a:r>
            <a:endParaRPr lang="es-ES" dirty="0" smtClean="0"/>
          </a:p>
          <a:p>
            <a:endParaRPr lang="es-ES" dirty="0"/>
          </a:p>
        </p:txBody>
      </p:sp>
      <p:sp>
        <p:nvSpPr>
          <p:cNvPr id="3" name="2 Título"/>
          <p:cNvSpPr>
            <a:spLocks noGrp="1"/>
          </p:cNvSpPr>
          <p:nvPr>
            <p:ph type="title"/>
          </p:nvPr>
        </p:nvSpPr>
        <p:spPr/>
        <p:txBody>
          <a:bodyPr>
            <a:normAutofit/>
          </a:bodyPr>
          <a:lstStyle/>
          <a:p>
            <a:pPr lvl="1" algn="l" rtl="0">
              <a:spcBef>
                <a:spcPct val="0"/>
              </a:spcBef>
            </a:pPr>
            <a:r>
              <a:rPr lang="es-ES" sz="2700" b="1" dirty="0" smtClean="0">
                <a:effectLst>
                  <a:outerShdw blurRad="38100" dist="38100" dir="2700000" algn="tl">
                    <a:srgbClr val="000000">
                      <a:alpha val="43137"/>
                    </a:srgbClr>
                  </a:outerShdw>
                </a:effectLst>
              </a:rPr>
              <a:t>Estado del arte:</a:t>
            </a:r>
            <a:br>
              <a:rPr lang="es-ES" sz="2700" b="1" dirty="0" smtClean="0">
                <a:effectLst>
                  <a:outerShdw blurRad="38100" dist="38100" dir="2700000" algn="tl">
                    <a:srgbClr val="000000">
                      <a:alpha val="43137"/>
                    </a:srgbClr>
                  </a:outerShdw>
                </a:effectLst>
              </a:rPr>
            </a:br>
            <a:r>
              <a:rPr lang="es-ES" sz="2700" b="1" dirty="0" smtClean="0">
                <a:effectLst>
                  <a:outerShdw blurRad="38100" dist="38100" dir="2700000" algn="tl">
                    <a:srgbClr val="000000">
                      <a:alpha val="43137"/>
                    </a:srgbClr>
                  </a:outerShdw>
                </a:effectLst>
              </a:rPr>
              <a:t>Publicación </a:t>
            </a:r>
            <a:r>
              <a:rPr lang="es-ES" sz="2700" b="1" dirty="0">
                <a:effectLst>
                  <a:outerShdw blurRad="38100" dist="38100" dir="2700000" algn="tl">
                    <a:srgbClr val="000000">
                      <a:alpha val="43137"/>
                    </a:srgbClr>
                  </a:outerShdw>
                </a:effectLst>
              </a:rPr>
              <a:t>de objetos de aprendizaje</a:t>
            </a:r>
            <a:r>
              <a:rPr lang="es-ES" sz="2700" b="1" dirty="0" smtClean="0">
                <a:effectLst>
                  <a:outerShdw blurRad="38100" dist="38100" dir="2700000" algn="tl">
                    <a:srgbClr val="000000">
                      <a:alpha val="43137"/>
                    </a:srgbClr>
                  </a:outerShdw>
                </a:effectLst>
              </a:rPr>
              <a:t>.</a:t>
            </a:r>
            <a:endParaRPr lang="es-ES" sz="3600" b="1"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dirty="0" smtClean="0"/>
              <a:t>Existen dos especificaciones que cubren </a:t>
            </a:r>
            <a:r>
              <a:rPr lang="es-ES" dirty="0" smtClean="0"/>
              <a:t>este</a:t>
            </a:r>
          </a:p>
          <a:p>
            <a:pPr>
              <a:buNone/>
            </a:pPr>
            <a:r>
              <a:rPr lang="es-ES" dirty="0" smtClean="0"/>
              <a:t>aspecto </a:t>
            </a:r>
            <a:r>
              <a:rPr lang="es-ES" dirty="0" smtClean="0"/>
              <a:t>de un objeto de aprendizaje</a:t>
            </a:r>
            <a:r>
              <a:rPr lang="es-ES" dirty="0" smtClean="0"/>
              <a:t>:</a:t>
            </a:r>
          </a:p>
          <a:p>
            <a:pPr>
              <a:buNone/>
            </a:pPr>
            <a:endParaRPr lang="en-US" dirty="0" smtClean="0"/>
          </a:p>
          <a:p>
            <a:pPr lvl="1"/>
            <a:r>
              <a:rPr lang="en-US" dirty="0" smtClean="0"/>
              <a:t>Open Archives Initiative – Protocol for Metadata Harvesting (OAI-PMH</a:t>
            </a:r>
            <a:r>
              <a:rPr lang="en-US" dirty="0" smtClean="0"/>
              <a:t>)</a:t>
            </a:r>
          </a:p>
          <a:p>
            <a:pPr lvl="1"/>
            <a:endParaRPr lang="es-ES" dirty="0" smtClean="0"/>
          </a:p>
          <a:p>
            <a:pPr lvl="1"/>
            <a:r>
              <a:rPr lang="en-US" dirty="0" smtClean="0"/>
              <a:t>OAI-ORE(Object Reuse and Exchange)  </a:t>
            </a:r>
            <a:endParaRPr lang="es-ES" dirty="0" smtClean="0"/>
          </a:p>
          <a:p>
            <a:endParaRPr lang="es-ES" dirty="0"/>
          </a:p>
        </p:txBody>
      </p:sp>
      <p:sp>
        <p:nvSpPr>
          <p:cNvPr id="3" name="2 Título"/>
          <p:cNvSpPr>
            <a:spLocks noGrp="1"/>
          </p:cNvSpPr>
          <p:nvPr>
            <p:ph type="title"/>
          </p:nvPr>
        </p:nvSpPr>
        <p:spPr/>
        <p:txBody>
          <a:bodyPr>
            <a:normAutofit/>
          </a:bodyPr>
          <a:lstStyle/>
          <a:p>
            <a:pPr lvl="1" algn="l" rtl="0">
              <a:spcBef>
                <a:spcPct val="0"/>
              </a:spcBef>
            </a:pPr>
            <a:r>
              <a:rPr lang="es-ES" sz="2700" b="1" dirty="0" smtClean="0">
                <a:effectLst>
                  <a:outerShdw blurRad="38100" dist="38100" dir="2700000" algn="tl">
                    <a:srgbClr val="000000">
                      <a:alpha val="43137"/>
                    </a:srgbClr>
                  </a:outerShdw>
                </a:effectLst>
              </a:rPr>
              <a:t>Estado del arte:</a:t>
            </a:r>
            <a:br>
              <a:rPr lang="es-ES" sz="2700" b="1" dirty="0" smtClean="0">
                <a:effectLst>
                  <a:outerShdw blurRad="38100" dist="38100" dir="2700000" algn="tl">
                    <a:srgbClr val="000000">
                      <a:alpha val="43137"/>
                    </a:srgbClr>
                  </a:outerShdw>
                </a:effectLst>
              </a:rPr>
            </a:br>
            <a:r>
              <a:rPr lang="es-ES" sz="2700" b="1" dirty="0" err="1">
                <a:effectLst>
                  <a:outerShdw blurRad="38100" dist="38100" dir="2700000" algn="tl">
                    <a:srgbClr val="000000">
                      <a:alpha val="43137"/>
                    </a:srgbClr>
                  </a:outerShdw>
                </a:effectLst>
              </a:rPr>
              <a:t>Harvesting</a:t>
            </a:r>
            <a:r>
              <a:rPr lang="es-ES" sz="2700" b="1" dirty="0">
                <a:effectLst>
                  <a:outerShdw blurRad="38100" dist="38100" dir="2700000" algn="tl">
                    <a:srgbClr val="000000">
                      <a:alpha val="43137"/>
                    </a:srgbClr>
                  </a:outerShdw>
                </a:effectLst>
              </a:rPr>
              <a:t> de </a:t>
            </a:r>
            <a:r>
              <a:rPr lang="es-ES" sz="2700" b="1" dirty="0" smtClean="0">
                <a:effectLst>
                  <a:outerShdw blurRad="38100" dist="38100" dir="2700000" algn="tl">
                    <a:srgbClr val="000000">
                      <a:alpha val="43137"/>
                    </a:srgbClr>
                  </a:outerShdw>
                </a:effectLst>
              </a:rPr>
              <a:t>metadatos</a:t>
            </a:r>
            <a:endParaRPr lang="es-ES" sz="3600" b="1"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dirty="0" smtClean="0"/>
              <a:t>Las principales especificaciones que </a:t>
            </a:r>
            <a:r>
              <a:rPr lang="es-ES" dirty="0" smtClean="0"/>
              <a:t>cubren</a:t>
            </a:r>
          </a:p>
          <a:p>
            <a:pPr>
              <a:buNone/>
            </a:pPr>
            <a:r>
              <a:rPr lang="es-ES" dirty="0" smtClean="0"/>
              <a:t>este </a:t>
            </a:r>
            <a:r>
              <a:rPr lang="es-ES" dirty="0" smtClean="0"/>
              <a:t>aspecto son</a:t>
            </a:r>
            <a:r>
              <a:rPr lang="es-ES" dirty="0" smtClean="0"/>
              <a:t>:</a:t>
            </a:r>
            <a:endParaRPr lang="en-US" b="1" i="1" dirty="0" smtClean="0"/>
          </a:p>
          <a:p>
            <a:pPr lvl="1"/>
            <a:r>
              <a:rPr lang="en-US" dirty="0" err="1" smtClean="0"/>
              <a:t>ProLearn</a:t>
            </a:r>
            <a:r>
              <a:rPr lang="en-US" dirty="0" smtClean="0"/>
              <a:t> </a:t>
            </a:r>
            <a:r>
              <a:rPr lang="en-US" dirty="0" smtClean="0"/>
              <a:t>Query Language(PLQL</a:t>
            </a:r>
            <a:r>
              <a:rPr lang="en-US" dirty="0" smtClean="0"/>
              <a:t>).</a:t>
            </a:r>
          </a:p>
          <a:p>
            <a:pPr lvl="1"/>
            <a:endParaRPr lang="es-ES" dirty="0" smtClean="0"/>
          </a:p>
          <a:p>
            <a:pPr lvl="1"/>
            <a:r>
              <a:rPr lang="en-US" dirty="0" smtClean="0"/>
              <a:t>CQL (the Contextual Query Language) </a:t>
            </a:r>
            <a:endParaRPr lang="en-US" dirty="0" smtClean="0"/>
          </a:p>
          <a:p>
            <a:pPr lvl="1"/>
            <a:endParaRPr lang="es-ES" dirty="0" smtClean="0"/>
          </a:p>
          <a:p>
            <a:pPr lvl="1"/>
            <a:r>
              <a:rPr lang="en-US" dirty="0" smtClean="0"/>
              <a:t>QEL (the Query Exchange Language) </a:t>
            </a:r>
            <a:endParaRPr lang="es-ES" dirty="0" smtClean="0"/>
          </a:p>
          <a:p>
            <a:endParaRPr lang="es-ES" dirty="0"/>
          </a:p>
        </p:txBody>
      </p:sp>
      <p:sp>
        <p:nvSpPr>
          <p:cNvPr id="3" name="2 Título"/>
          <p:cNvSpPr>
            <a:spLocks noGrp="1"/>
          </p:cNvSpPr>
          <p:nvPr>
            <p:ph type="title"/>
          </p:nvPr>
        </p:nvSpPr>
        <p:spPr/>
        <p:txBody>
          <a:bodyPr>
            <a:normAutofit/>
          </a:bodyPr>
          <a:lstStyle/>
          <a:p>
            <a:pPr lvl="1" algn="l" rtl="0">
              <a:spcBef>
                <a:spcPct val="0"/>
              </a:spcBef>
            </a:pPr>
            <a:r>
              <a:rPr lang="es-ES" sz="2700" b="1" dirty="0" smtClean="0">
                <a:effectLst>
                  <a:outerShdw blurRad="38100" dist="38100" dir="2700000" algn="tl">
                    <a:srgbClr val="000000">
                      <a:alpha val="43137"/>
                    </a:srgbClr>
                  </a:outerShdw>
                </a:effectLst>
              </a:rPr>
              <a:t>Estado del arte:</a:t>
            </a:r>
            <a:br>
              <a:rPr lang="es-ES" sz="2700" b="1" dirty="0" smtClean="0">
                <a:effectLst>
                  <a:outerShdw blurRad="38100" dist="38100" dir="2700000" algn="tl">
                    <a:srgbClr val="000000">
                      <a:alpha val="43137"/>
                    </a:srgbClr>
                  </a:outerShdw>
                </a:effectLst>
              </a:rPr>
            </a:br>
            <a:r>
              <a:rPr lang="es-ES" sz="2700" b="1" dirty="0">
                <a:effectLst>
                  <a:outerShdw blurRad="38100" dist="38100" dir="2700000" algn="tl">
                    <a:srgbClr val="000000">
                      <a:alpha val="43137"/>
                    </a:srgbClr>
                  </a:outerShdw>
                </a:effectLst>
              </a:rPr>
              <a:t>Lenguajes de </a:t>
            </a:r>
            <a:r>
              <a:rPr lang="es-ES" sz="2700" b="1" dirty="0" smtClean="0">
                <a:effectLst>
                  <a:outerShdw blurRad="38100" dist="38100" dir="2700000" algn="tl">
                    <a:srgbClr val="000000">
                      <a:alpha val="43137"/>
                    </a:srgbClr>
                  </a:outerShdw>
                </a:effectLst>
              </a:rPr>
              <a:t>consulta</a:t>
            </a:r>
            <a:endParaRPr lang="es-ES" sz="3600" b="1"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dirty="0" smtClean="0"/>
              <a:t>Existen dos especificaciones que cubren este</a:t>
            </a:r>
          </a:p>
          <a:p>
            <a:pPr>
              <a:buNone/>
            </a:pPr>
            <a:r>
              <a:rPr lang="es-ES" dirty="0" smtClean="0"/>
              <a:t>aspecto de un objeto de aprendizaje:</a:t>
            </a:r>
          </a:p>
          <a:p>
            <a:pPr lvl="1"/>
            <a:endParaRPr lang="en-US" sz="2400" dirty="0" smtClean="0"/>
          </a:p>
          <a:p>
            <a:pPr lvl="1"/>
            <a:r>
              <a:rPr lang="en-US" sz="2400" dirty="0" smtClean="0"/>
              <a:t>IMS </a:t>
            </a:r>
            <a:r>
              <a:rPr lang="en-US" sz="2400" dirty="0" smtClean="0"/>
              <a:t>Digital Repositories Interoperability(IMS DRI</a:t>
            </a:r>
            <a:r>
              <a:rPr lang="en-US" sz="2400" dirty="0" smtClean="0"/>
              <a:t>)</a:t>
            </a:r>
          </a:p>
          <a:p>
            <a:pPr lvl="1">
              <a:buNone/>
            </a:pPr>
            <a:endParaRPr lang="en-US" sz="2400" dirty="0" smtClean="0"/>
          </a:p>
          <a:p>
            <a:pPr lvl="1"/>
            <a:r>
              <a:rPr lang="es-ES" sz="2400" dirty="0" smtClean="0"/>
              <a:t>Content </a:t>
            </a:r>
            <a:r>
              <a:rPr lang="es-ES" sz="2400" dirty="0" err="1" smtClean="0"/>
              <a:t>Object</a:t>
            </a:r>
            <a:r>
              <a:rPr lang="es-ES" sz="2400" dirty="0" smtClean="0"/>
              <a:t> </a:t>
            </a:r>
            <a:r>
              <a:rPr lang="es-ES" sz="2400" dirty="0" err="1" smtClean="0"/>
              <a:t>Repository</a:t>
            </a:r>
            <a:r>
              <a:rPr lang="es-ES" sz="2400" dirty="0" smtClean="0"/>
              <a:t> </a:t>
            </a:r>
            <a:r>
              <a:rPr lang="es-ES" sz="2400" dirty="0" err="1" smtClean="0"/>
              <a:t>Discovery</a:t>
            </a:r>
            <a:r>
              <a:rPr lang="es-ES" sz="2400" dirty="0" smtClean="0"/>
              <a:t> and </a:t>
            </a:r>
            <a:r>
              <a:rPr lang="es-ES" sz="2400" dirty="0" err="1" smtClean="0"/>
              <a:t>Registration</a:t>
            </a:r>
            <a:r>
              <a:rPr lang="es-ES" sz="2400" dirty="0" smtClean="0"/>
              <a:t>/</a:t>
            </a:r>
            <a:r>
              <a:rPr lang="es-ES" sz="2400" dirty="0" err="1" smtClean="0"/>
              <a:t>Resolution</a:t>
            </a:r>
            <a:r>
              <a:rPr lang="es-ES" sz="2400" dirty="0" smtClean="0"/>
              <a:t> </a:t>
            </a:r>
            <a:r>
              <a:rPr lang="es-ES" sz="2400" dirty="0" err="1" smtClean="0"/>
              <a:t>Architecture</a:t>
            </a:r>
            <a:r>
              <a:rPr lang="es-ES" sz="2400" dirty="0" smtClean="0"/>
              <a:t> (</a:t>
            </a:r>
            <a:r>
              <a:rPr lang="en-US" sz="2400" dirty="0" smtClean="0"/>
              <a:t>CORDRA)</a:t>
            </a:r>
            <a:endParaRPr lang="es-ES" sz="2400" dirty="0" smtClean="0"/>
          </a:p>
          <a:p>
            <a:pPr lvl="1"/>
            <a:endParaRPr lang="es-ES" sz="2400" dirty="0" smtClean="0"/>
          </a:p>
          <a:p>
            <a:endParaRPr lang="es-ES" dirty="0"/>
          </a:p>
        </p:txBody>
      </p:sp>
      <p:sp>
        <p:nvSpPr>
          <p:cNvPr id="3" name="2 Título"/>
          <p:cNvSpPr>
            <a:spLocks noGrp="1"/>
          </p:cNvSpPr>
          <p:nvPr>
            <p:ph type="title"/>
          </p:nvPr>
        </p:nvSpPr>
        <p:spPr/>
        <p:txBody>
          <a:bodyPr>
            <a:normAutofit/>
          </a:bodyPr>
          <a:lstStyle/>
          <a:p>
            <a:pPr lvl="1" algn="l" rtl="0">
              <a:spcBef>
                <a:spcPct val="0"/>
              </a:spcBef>
            </a:pPr>
            <a:r>
              <a:rPr lang="es-ES" sz="2700" b="1" dirty="0" smtClean="0">
                <a:effectLst>
                  <a:outerShdw blurRad="38100" dist="38100" dir="2700000" algn="tl">
                    <a:srgbClr val="000000">
                      <a:alpha val="43137"/>
                    </a:srgbClr>
                  </a:outerShdw>
                </a:effectLst>
              </a:rPr>
              <a:t>Estado del arte:</a:t>
            </a:r>
            <a:br>
              <a:rPr lang="es-ES" sz="2700" b="1" dirty="0" smtClean="0">
                <a:effectLst>
                  <a:outerShdw blurRad="38100" dist="38100" dir="2700000" algn="tl">
                    <a:srgbClr val="000000">
                      <a:alpha val="43137"/>
                    </a:srgbClr>
                  </a:outerShdw>
                </a:effectLst>
              </a:rPr>
            </a:br>
            <a:r>
              <a:rPr lang="es-ES" sz="2700" b="1" dirty="0">
                <a:effectLst>
                  <a:outerShdw blurRad="38100" dist="38100" dir="2700000" algn="tl">
                    <a:srgbClr val="000000">
                      <a:alpha val="43137"/>
                    </a:srgbClr>
                  </a:outerShdw>
                </a:effectLst>
              </a:rPr>
              <a:t>Modelos </a:t>
            </a:r>
            <a:r>
              <a:rPr lang="es-ES" sz="2700" b="1" dirty="0" smtClean="0">
                <a:effectLst>
                  <a:outerShdw blurRad="38100" dist="38100" dir="2700000" algn="tl">
                    <a:srgbClr val="000000">
                      <a:alpha val="43137"/>
                    </a:srgbClr>
                  </a:outerShdw>
                </a:effectLst>
              </a:rPr>
              <a:t>globales</a:t>
            </a:r>
            <a:endParaRPr lang="es-ES" sz="3600" b="1"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dirty="0" smtClean="0"/>
              <a:t>Algunos de los principales repositorios</a:t>
            </a:r>
          </a:p>
          <a:p>
            <a:pPr>
              <a:buNone/>
            </a:pPr>
            <a:r>
              <a:rPr lang="es-ES" dirty="0" smtClean="0"/>
              <a:t>digitales interoperables que existen son:</a:t>
            </a:r>
          </a:p>
          <a:p>
            <a:pPr>
              <a:buNone/>
            </a:pPr>
            <a:endParaRPr lang="es-ES" dirty="0" smtClean="0"/>
          </a:p>
          <a:p>
            <a:pPr lvl="1"/>
            <a:r>
              <a:rPr lang="es-ES" sz="2400" dirty="0" smtClean="0"/>
              <a:t>Proyecto Elena</a:t>
            </a:r>
            <a:r>
              <a:rPr lang="es-ES" sz="2400" dirty="0" smtClean="0"/>
              <a:t>.</a:t>
            </a:r>
          </a:p>
          <a:p>
            <a:pPr lvl="1"/>
            <a:endParaRPr lang="es-ES" sz="2400" dirty="0" smtClean="0"/>
          </a:p>
          <a:p>
            <a:pPr lvl="1"/>
            <a:r>
              <a:rPr lang="es-ES" sz="2400" dirty="0" smtClean="0"/>
              <a:t>Proyecto </a:t>
            </a:r>
            <a:r>
              <a:rPr lang="es-ES" sz="2400" dirty="0" err="1" smtClean="0"/>
              <a:t>Edusource</a:t>
            </a:r>
            <a:r>
              <a:rPr lang="es-ES" sz="2400" dirty="0" smtClean="0"/>
              <a:t>.</a:t>
            </a:r>
          </a:p>
          <a:p>
            <a:pPr lvl="1"/>
            <a:endParaRPr lang="es-ES" sz="2400" dirty="0" smtClean="0"/>
          </a:p>
          <a:p>
            <a:pPr lvl="1"/>
            <a:r>
              <a:rPr lang="es-ES" sz="2400" dirty="0" smtClean="0"/>
              <a:t>Proyecto Agrega.</a:t>
            </a:r>
          </a:p>
          <a:p>
            <a:pPr>
              <a:buNone/>
            </a:pPr>
            <a:endParaRPr lang="es-ES" dirty="0"/>
          </a:p>
        </p:txBody>
      </p:sp>
      <p:sp>
        <p:nvSpPr>
          <p:cNvPr id="3" name="2 Título"/>
          <p:cNvSpPr>
            <a:spLocks noGrp="1"/>
          </p:cNvSpPr>
          <p:nvPr>
            <p:ph type="title"/>
          </p:nvPr>
        </p:nvSpPr>
        <p:spPr/>
        <p:txBody>
          <a:bodyPr/>
          <a:lstStyle/>
          <a:p>
            <a:r>
              <a:rPr lang="es-ES" dirty="0" smtClean="0"/>
              <a:t>Repositorios digitales</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TotalTime>
  <Words>1213</Words>
  <Application>Microsoft Office PowerPoint</Application>
  <PresentationFormat>Presentación en pantalla (4:3)</PresentationFormat>
  <Paragraphs>114</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Concurrencia</vt:lpstr>
      <vt:lpstr>“Diseño de repositorios digitales interoperables” </vt:lpstr>
      <vt:lpstr>Índice</vt:lpstr>
      <vt:lpstr>Estado del arte: Metainformación asociada  al objeto de aprendizaje.</vt:lpstr>
      <vt:lpstr>Estado del arte: Búsqueda federada</vt:lpstr>
      <vt:lpstr>Estado del arte: Publicación de objetos de aprendizaje.</vt:lpstr>
      <vt:lpstr>Estado del arte: Harvesting de metadatos</vt:lpstr>
      <vt:lpstr>Estado del arte: Lenguajes de consulta</vt:lpstr>
      <vt:lpstr>Estado del arte: Modelos globales</vt:lpstr>
      <vt:lpstr>Repositorios digitales</vt:lpstr>
      <vt:lpstr>IMS LODE-Especificación</vt:lpstr>
      <vt:lpstr>IMS LODE-Supuestos</vt:lpstr>
      <vt:lpstr>IMS LODE-Supuestos</vt:lpstr>
      <vt:lpstr>IMS LODE-Modelo de datos</vt:lpstr>
      <vt:lpstr>IMS LODE-Modelo de datos</vt:lpstr>
      <vt:lpstr>IMS LODE-Modelo de datos</vt:lpstr>
      <vt:lpstr>IMS LODE-Esquema de uso</vt:lpstr>
      <vt:lpstr>IMS LODE-Esquema de uso</vt:lpstr>
      <vt:lpstr>IMS LODE-Esquema de uso</vt:lpstr>
      <vt:lpstr>IMS LODE-Esquema de uso</vt:lpstr>
      <vt:lpstr>IMS LODE-Esquema de uso</vt:lpstr>
      <vt:lpstr>IMS LODE-Casos de uso</vt:lpstr>
      <vt:lpstr>IMS LODE-Casos de uso</vt:lpstr>
      <vt:lpstr>IMS LODE-Ejemplo Protocol</vt:lpstr>
      <vt:lpstr>IMS LODE-Ejemplo Protocol</vt:lpstr>
      <vt:lpstr>IMS LODE-Ejemplo Target</vt:lpstr>
      <vt:lpstr>IMS LODE-Ejemplo Target</vt:lpstr>
      <vt:lpstr>IMS LODE-Ejemplo Target</vt:lpstr>
      <vt:lpstr>IMS LODE-Ejemplo Target</vt:lpstr>
      <vt:lpstr>Conclusiones(I)</vt:lpstr>
      <vt:lpstr>Conclusiones(II)</vt:lpstr>
      <vt:lpstr>Conclusiones(III)</vt:lpstr>
      <vt:lpstr>Trabajo futuro: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repositorios digitales interoperables” </dc:title>
  <cp:lastModifiedBy>Antonio</cp:lastModifiedBy>
  <cp:revision>6</cp:revision>
  <dcterms:modified xsi:type="dcterms:W3CDTF">2010-12-27T18:23:35Z</dcterms:modified>
</cp:coreProperties>
</file>