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9" autoAdjust="0"/>
  </p:normalViewPr>
  <p:slideViewPr>
    <p:cSldViewPr>
      <p:cViewPr varScale="1">
        <p:scale>
          <a:sx n="84" d="100"/>
          <a:sy n="84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07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Pau Ubach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8BA2A-AAD1-4CD5-B8F2-6BAC3411C379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21DE6-2900-476C-B4C7-561600FC8E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Pau Ubach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C53B2-6123-4637-B8F3-2C16DAE5C30C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EEFA2-D5DE-445B-9E4C-C9A0E39E64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E6D2-DBEF-4563-ABBC-4AD4E0AC79D4}" type="datetime1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 Ubach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7F08-15CA-4C05-BC86-C657FEB6B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3496-F48D-4BB1-B0B7-36D2B3AAD5F5}" type="datetime1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 Ubach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7F08-15CA-4C05-BC86-C657FEB6B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1A09-BB46-4778-88FA-4444269C5D99}" type="datetime1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 Ubach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7F08-15CA-4C05-BC86-C657FEB6B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E385-F35F-4866-8A38-51C19A6C92F2}" type="datetime1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 Ubach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7F08-15CA-4C05-BC86-C657FEB6B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BC12-AEF4-4704-987A-EC07B09C9208}" type="datetime1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 Ubach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7F08-15CA-4C05-BC86-C657FEB6B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6123-0A78-4B42-BF69-0AB357170832}" type="datetime1">
              <a:rPr lang="en-US" smtClean="0"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 Ubach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7F08-15CA-4C05-BC86-C657FEB6B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BDCC-571D-4147-9492-95578695D754}" type="datetime1">
              <a:rPr lang="en-US" smtClean="0"/>
              <a:t>1/24/2011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 Ubach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7F08-15CA-4C05-BC86-C657FEB6B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97D8-F6B5-4903-81F5-CF489767B8B6}" type="datetime1">
              <a:rPr lang="en-US" smtClean="0"/>
              <a:t>1/24/2011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 Ubach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7F08-15CA-4C05-BC86-C657FEB6B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BB6B-2E5A-4DB8-80D8-39C86BA232C5}" type="datetime1">
              <a:rPr lang="en-US" smtClean="0"/>
              <a:t>1/24/2011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 Ubach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7F08-15CA-4C05-BC86-C657FEB6B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C120-B596-4D76-B7FF-660D9ED0EC3F}" type="datetime1">
              <a:rPr lang="en-US" smtClean="0"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 Ubach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7F08-15CA-4C05-BC86-C657FEB6B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D7EC-21E4-4D71-B2C4-5851E97187B9}" type="datetime1">
              <a:rPr lang="en-US" smtClean="0"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Pau Ubach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7F08-15CA-4C05-BC86-C657FEB6B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1EEC1-5E31-4591-BD24-A67760B9F027}" type="datetime1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Pau Ubach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07F08-15CA-4C05-BC86-C657FEB6BD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514600"/>
            <a:ext cx="7772400" cy="1162050"/>
          </a:xfrm>
        </p:spPr>
        <p:txBody>
          <a:bodyPr/>
          <a:lstStyle/>
          <a:p>
            <a:pPr algn="r"/>
            <a:r>
              <a:rPr lang="es-ES_tradnl" sz="6600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UOCConc</a:t>
            </a:r>
            <a:endParaRPr lang="en-US" sz="6600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772400" cy="762000"/>
          </a:xfrm>
        </p:spPr>
        <p:txBody>
          <a:bodyPr>
            <a:normAutofit/>
          </a:bodyPr>
          <a:lstStyle/>
          <a:p>
            <a:pPr algn="r"/>
            <a:r>
              <a:rPr lang="es-ES_tradnl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Analitzador</a:t>
            </a:r>
            <a:r>
              <a:rPr lang="es-ES_tradnl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de </a:t>
            </a:r>
            <a:r>
              <a:rPr lang="es-ES_tradnl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Concordances</a:t>
            </a:r>
            <a:r>
              <a:rPr lang="es-ES_tradnl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en Python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7620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Memòria</a:t>
            </a:r>
            <a:r>
              <a:rPr kumimoji="0" lang="es-ES_trad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del </a:t>
            </a:r>
            <a:r>
              <a:rPr kumimoji="0" lang="es-ES_trad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Projecte</a:t>
            </a:r>
            <a:r>
              <a:rPr kumimoji="0" lang="es-ES_trad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de Fi de Carrera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_tradnl" sz="2400" baseline="0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Enginyeria</a:t>
            </a:r>
            <a:r>
              <a:rPr lang="es-ES_tradnl" sz="2400" baseline="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en </a:t>
            </a:r>
            <a:r>
              <a:rPr lang="es-ES_tradnl" sz="2400" baseline="0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Informàtica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66800" y="5715000"/>
            <a:ext cx="7772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Pau </a:t>
            </a:r>
            <a:r>
              <a:rPr kumimoji="0" lang="es-ES_tradnl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Ubach</a:t>
            </a:r>
            <a:r>
              <a:rPr kumimoji="0" lang="es-ES_tradnl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Royo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Aplicació</a:t>
            </a:r>
            <a:r>
              <a:rPr lang="es-ES_tradnl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UOCConc</a:t>
            </a:r>
            <a:r>
              <a:rPr lang="es-ES_tradnl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– </a:t>
            </a:r>
            <a:r>
              <a:rPr lang="es-ES_tradnl" sz="3200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Estat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El desenvolupament de l’aplicació, no està acabat i, de fet, les possibilitats d’expansió són infinites.</a:t>
            </a:r>
            <a:r>
              <a:rPr lang="ca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Per aquest motiu s’ha especificat a la documentació quin és l’estat i com continuar.</a:t>
            </a:r>
          </a:p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Resumint, de les funcionalitats proposades queda desenvolupar les següents:</a:t>
            </a:r>
          </a:p>
          <a:p>
            <a:pPr lvl="1"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Finalitzar la pestanya Word </a:t>
            </a:r>
            <a:r>
              <a:rPr lang="ca-ES" dirty="0" err="1" smtClean="0">
                <a:solidFill>
                  <a:schemeClr val="tx2">
                    <a:lumMod val="75000"/>
                  </a:schemeClr>
                </a:solidFill>
              </a:rPr>
              <a:t>List</a:t>
            </a: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 per marcar les concordances.</a:t>
            </a:r>
          </a:p>
          <a:p>
            <a:pPr lvl="1"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Pestanya </a:t>
            </a:r>
            <a:r>
              <a:rPr lang="ca-ES" dirty="0" err="1" smtClean="0">
                <a:solidFill>
                  <a:schemeClr val="tx2">
                    <a:lumMod val="75000"/>
                  </a:schemeClr>
                </a:solidFill>
              </a:rPr>
              <a:t>Collocates</a:t>
            </a: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lvl="1"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Pestanya Concordance Plot.</a:t>
            </a:r>
          </a:p>
          <a:p>
            <a:pPr lvl="1"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Botó Stop.</a:t>
            </a:r>
          </a:p>
          <a:p>
            <a:pPr lvl="1"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Finestres de configuració.</a:t>
            </a:r>
          </a:p>
          <a:p>
            <a:pPr algn="just">
              <a:buSzPct val="50000"/>
              <a:buBlip>
                <a:blip r:embed="rId3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algn="just">
              <a:buSzPct val="50000"/>
              <a:buBlip>
                <a:blip r:embed="rId3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SzPct val="50000"/>
              <a:buNone/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SzPct val="50000"/>
              <a:buBlip>
                <a:blip r:embed="rId3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SzPct val="50000"/>
              <a:buBlip>
                <a:blip r:embed="rId4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SzPct val="50000"/>
              <a:buBlip>
                <a:blip r:embed="rId4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latin typeface="Cambria" pitchFamily="18" charset="0"/>
              </a:rPr>
              <a:t>Pau </a:t>
            </a:r>
            <a:r>
              <a:rPr lang="en-US" dirty="0" err="1" smtClean="0">
                <a:latin typeface="Cambria" pitchFamily="18" charset="0"/>
              </a:rPr>
              <a:t>Ubach</a:t>
            </a:r>
            <a:r>
              <a:rPr lang="en-US" dirty="0" smtClean="0">
                <a:latin typeface="Cambria" pitchFamily="18" charset="0"/>
              </a:rPr>
              <a:t> Royo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1143000"/>
            <a:ext cx="800100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75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Aplicació</a:t>
            </a:r>
            <a:r>
              <a:rPr lang="es-ES_tradnl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UOCConc</a:t>
            </a:r>
            <a:r>
              <a:rPr lang="es-ES_tradnl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– </a:t>
            </a:r>
            <a:r>
              <a:rPr lang="es-ES_tradnl" sz="3200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Millores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Es proposen les següents millores:</a:t>
            </a:r>
          </a:p>
          <a:p>
            <a:pPr lvl="1"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Millores en la interfície: </a:t>
            </a:r>
          </a:p>
          <a:p>
            <a:pPr lvl="2"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Permetre canviar el </a:t>
            </a:r>
            <a:r>
              <a:rPr lang="ca-ES" dirty="0" err="1" smtClean="0">
                <a:solidFill>
                  <a:schemeClr val="tx2">
                    <a:lumMod val="75000"/>
                  </a:schemeClr>
                </a:solidFill>
              </a:rPr>
              <a:t>tamany</a:t>
            </a: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 i maximitzar la finestra expandint els elements d’aquesta.</a:t>
            </a:r>
          </a:p>
          <a:p>
            <a:pPr lvl="2"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Ordenar el contingut  de les taules clicant directament al títol de la columna.</a:t>
            </a:r>
          </a:p>
          <a:p>
            <a:pPr lvl="1"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Millores funcionals:</a:t>
            </a:r>
          </a:p>
          <a:p>
            <a:pPr lvl="2"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Permetre la lectura de HTML.</a:t>
            </a:r>
          </a:p>
          <a:p>
            <a:pPr lvl="2"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Permetre la utilització d’altres formats com PDF, DOC, etc.</a:t>
            </a:r>
          </a:p>
          <a:p>
            <a:pPr lvl="1"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Altres: </a:t>
            </a:r>
          </a:p>
          <a:p>
            <a:pPr lvl="2"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Traslladar la eina al web. Crear una eina “on </a:t>
            </a:r>
            <a:r>
              <a:rPr lang="ca-ES" dirty="0" err="1" smtClean="0">
                <a:solidFill>
                  <a:schemeClr val="tx2">
                    <a:lumMod val="75000"/>
                  </a:schemeClr>
                </a:solidFill>
              </a:rPr>
              <a:t>the</a:t>
            </a: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a-ES" dirty="0" err="1" smtClean="0">
                <a:solidFill>
                  <a:schemeClr val="tx2">
                    <a:lumMod val="75000"/>
                  </a:schemeClr>
                </a:solidFill>
              </a:rPr>
              <a:t>cloud</a:t>
            </a: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” amb les mateixes funcionalitats accessible des d’una pàgina web sense necessitat d’haver de descarregar i/o instal·lar res.</a:t>
            </a:r>
          </a:p>
          <a:p>
            <a:pPr lvl="3" algn="just">
              <a:buSzPct val="50000"/>
              <a:buBlip>
                <a:blip r:embed="rId3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algn="just">
              <a:buSzPct val="50000"/>
              <a:buBlip>
                <a:blip r:embed="rId3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SzPct val="50000"/>
              <a:buNone/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SzPct val="50000"/>
              <a:buBlip>
                <a:blip r:embed="rId3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SzPct val="50000"/>
              <a:buBlip>
                <a:blip r:embed="rId4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SzPct val="50000"/>
              <a:buBlip>
                <a:blip r:embed="rId4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latin typeface="Cambria" pitchFamily="18" charset="0"/>
              </a:rPr>
              <a:t>Pau </a:t>
            </a:r>
            <a:r>
              <a:rPr lang="en-US" dirty="0" err="1" smtClean="0">
                <a:latin typeface="Cambria" pitchFamily="18" charset="0"/>
              </a:rPr>
              <a:t>Ubach</a:t>
            </a:r>
            <a:r>
              <a:rPr lang="en-US" dirty="0" smtClean="0">
                <a:latin typeface="Cambria" pitchFamily="18" charset="0"/>
              </a:rPr>
              <a:t> Royo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1143000"/>
            <a:ext cx="800100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75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Documentació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486400"/>
          </a:xfrm>
        </p:spPr>
        <p:txBody>
          <a:bodyPr>
            <a:normAutofit fontScale="92500" lnSpcReduction="20000"/>
          </a:bodyPr>
          <a:lstStyle/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La documentació lliurada amb el programa serveix com:</a:t>
            </a:r>
          </a:p>
          <a:p>
            <a:pPr lvl="1"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Memòria del projecte.</a:t>
            </a:r>
          </a:p>
          <a:p>
            <a:pPr lvl="1"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Guia per facilitar la introducció a les eines necessàries per a continuar amb el projecte.</a:t>
            </a:r>
          </a:p>
          <a:p>
            <a:pPr lvl="1"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Informació sobre les funcionalitats de l’aplicació</a:t>
            </a:r>
          </a:p>
          <a:p>
            <a:pPr lvl="1"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Manual amb l’estructura de l’aplicació així com detall de les diverses parts.</a:t>
            </a:r>
          </a:p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La informació s’estructura seguint la corba d’aprenentatge per tal de donar a la memòria un format didàctic.</a:t>
            </a:r>
          </a:p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A més es lliura un manual per a una ràpida introducció a PyQt per tal de facilitar l’aprenentatge de les eines.</a:t>
            </a:r>
          </a:p>
          <a:p>
            <a:pPr lvl="1" algn="just">
              <a:buSzPct val="50000"/>
              <a:buBlip>
                <a:blip r:embed="rId3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SzPct val="50000"/>
              <a:buNone/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SzPct val="50000"/>
              <a:buBlip>
                <a:blip r:embed="rId3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SzPct val="50000"/>
              <a:buBlip>
                <a:blip r:embed="rId4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SzPct val="50000"/>
              <a:buBlip>
                <a:blip r:embed="rId4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latin typeface="Cambria" pitchFamily="18" charset="0"/>
              </a:rPr>
              <a:t>Pau </a:t>
            </a:r>
            <a:r>
              <a:rPr lang="en-US" dirty="0" err="1" smtClean="0">
                <a:latin typeface="Cambria" pitchFamily="18" charset="0"/>
              </a:rPr>
              <a:t>Ubach</a:t>
            </a:r>
            <a:r>
              <a:rPr lang="en-US" dirty="0" smtClean="0">
                <a:latin typeface="Cambria" pitchFamily="18" charset="0"/>
              </a:rPr>
              <a:t> Royo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1143000"/>
            <a:ext cx="800100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75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Dificultats</a:t>
            </a:r>
            <a:r>
              <a:rPr lang="es-ES_tradnl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trobades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Va ser molt difícil realitzar una planificació temporal del projecte degut a la manca de coneixement de les eines a utilitzar.</a:t>
            </a:r>
          </a:p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La corba d’aprenentatge ha estat molt brusca, pel que es va decidir facilitar això a qui hagi de continuar la feina. Per aquest motiu es va decidir el caràcter didàctic que tindria la memòria. </a:t>
            </a:r>
          </a:p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PyQt proporciona un mètode de desenvolupament senzill i ràpid oferint uns components estàndards, però l’aplicació necessita elements que queden fora d’aquests estàndards.</a:t>
            </a:r>
          </a:p>
          <a:p>
            <a:pPr lvl="1" algn="just">
              <a:buSzPct val="50000"/>
              <a:buBlip>
                <a:blip r:embed="rId3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SzPct val="50000"/>
              <a:buNone/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SzPct val="50000"/>
              <a:buBlip>
                <a:blip r:embed="rId3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SzPct val="50000"/>
              <a:buBlip>
                <a:blip r:embed="rId4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SzPct val="50000"/>
              <a:buBlip>
                <a:blip r:embed="rId4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latin typeface="Cambria" pitchFamily="18" charset="0"/>
              </a:rPr>
              <a:t>Pau </a:t>
            </a:r>
            <a:r>
              <a:rPr lang="en-US" dirty="0" err="1" smtClean="0">
                <a:latin typeface="Cambria" pitchFamily="18" charset="0"/>
              </a:rPr>
              <a:t>Ubach</a:t>
            </a:r>
            <a:r>
              <a:rPr lang="en-US" dirty="0" smtClean="0">
                <a:latin typeface="Cambria" pitchFamily="18" charset="0"/>
              </a:rPr>
              <a:t> Royo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1143000"/>
            <a:ext cx="800100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75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_tradnl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Índex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pPr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El projecte</a:t>
            </a: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Punt de partida</a:t>
            </a:r>
          </a:p>
          <a:p>
            <a:pPr lvl="1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Objectius</a:t>
            </a: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Aplicació </a:t>
            </a:r>
            <a:r>
              <a:rPr lang="ca-ES" dirty="0" err="1" smtClean="0">
                <a:solidFill>
                  <a:schemeClr val="tx2">
                    <a:lumMod val="75000"/>
                  </a:schemeClr>
                </a:solidFill>
              </a:rPr>
              <a:t>UOCConc</a:t>
            </a: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Funcionament</a:t>
            </a:r>
          </a:p>
          <a:p>
            <a:pPr lvl="1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Arquitectura</a:t>
            </a: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Estat del projecte</a:t>
            </a: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Millores</a:t>
            </a:r>
          </a:p>
          <a:p>
            <a:pPr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Documentació</a:t>
            </a:r>
          </a:p>
          <a:p>
            <a:pPr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Dificultats trobades</a:t>
            </a:r>
            <a:endParaRPr lang="ca-E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latin typeface="Cambria" pitchFamily="18" charset="0"/>
              </a:rPr>
              <a:t>Pau </a:t>
            </a:r>
            <a:r>
              <a:rPr lang="en-US" dirty="0" err="1" smtClean="0">
                <a:latin typeface="Cambria" pitchFamily="18" charset="0"/>
              </a:rPr>
              <a:t>Ubach</a:t>
            </a:r>
            <a:r>
              <a:rPr lang="en-US" dirty="0" smtClean="0">
                <a:latin typeface="Cambria" pitchFamily="18" charset="0"/>
              </a:rPr>
              <a:t> Royo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1143000"/>
            <a:ext cx="800100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75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_tradnl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El </a:t>
            </a:r>
            <a:r>
              <a:rPr lang="es-ES_tradnl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projecte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El projecte consisteix en el desenvolupament d’un analitzador de concordances.</a:t>
            </a:r>
          </a:p>
          <a:p>
            <a:pPr algn="just">
              <a:buSzPct val="50000"/>
              <a:buBlip>
                <a:blip r:embed="rId4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L’aplicació que s’obtingui com a resultat del projecte servirà com punt de partida per altres projectes.</a:t>
            </a:r>
          </a:p>
          <a:p>
            <a:pPr>
              <a:buSzPct val="50000"/>
              <a:buBlip>
                <a:blip r:embed="rId4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SzPct val="50000"/>
              <a:buBlip>
                <a:blip r:embed="rId4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latin typeface="Cambria" pitchFamily="18" charset="0"/>
              </a:rPr>
              <a:t>Pau </a:t>
            </a:r>
            <a:r>
              <a:rPr lang="en-US" dirty="0" err="1" smtClean="0">
                <a:latin typeface="Cambria" pitchFamily="18" charset="0"/>
              </a:rPr>
              <a:t>Ubach</a:t>
            </a:r>
            <a:r>
              <a:rPr lang="en-US" dirty="0" smtClean="0">
                <a:latin typeface="Cambria" pitchFamily="18" charset="0"/>
              </a:rPr>
              <a:t> Royo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1143000"/>
            <a:ext cx="800100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75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_tradnl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El </a:t>
            </a:r>
            <a:r>
              <a:rPr lang="es-ES_tradnl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projecte</a:t>
            </a:r>
            <a:r>
              <a:rPr lang="es-ES_tradnl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– </a:t>
            </a:r>
            <a:r>
              <a:rPr lang="es-ES_tradnl" sz="3200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Punt</a:t>
            </a:r>
            <a:r>
              <a:rPr lang="es-ES_tradnl" sz="32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de partida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pPr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El model a imitar és el programa AntConc de Laurence Anthony en la versió 3.2.1</a:t>
            </a:r>
          </a:p>
          <a:p>
            <a:pPr>
              <a:buSzPct val="50000"/>
              <a:buBlip>
                <a:blip r:embed="rId4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S’utilitzarà Python com a llenguatge de programació.</a:t>
            </a:r>
          </a:p>
          <a:p>
            <a:pPr>
              <a:buSzPct val="50000"/>
              <a:buBlip>
                <a:blip r:embed="rId4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Per a la interfície gràfica s’usarà la biblioteca PyQt.</a:t>
            </a:r>
          </a:p>
          <a:p>
            <a:pPr lvl="1">
              <a:buSzPct val="50000"/>
              <a:buBlip>
                <a:blip r:embed="rId3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SzPct val="50000"/>
              <a:buBlip>
                <a:blip r:embed="rId4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latin typeface="Cambria" pitchFamily="18" charset="0"/>
              </a:rPr>
              <a:t>Pau </a:t>
            </a:r>
            <a:r>
              <a:rPr lang="en-US" dirty="0" err="1" smtClean="0">
                <a:latin typeface="Cambria" pitchFamily="18" charset="0"/>
              </a:rPr>
              <a:t>Ubach</a:t>
            </a:r>
            <a:r>
              <a:rPr lang="en-US" dirty="0" smtClean="0">
                <a:latin typeface="Cambria" pitchFamily="18" charset="0"/>
              </a:rPr>
              <a:t> Royo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1143000"/>
            <a:ext cx="800100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75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_tradnl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El </a:t>
            </a:r>
            <a:r>
              <a:rPr lang="es-ES_tradnl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projecte</a:t>
            </a:r>
            <a:r>
              <a:rPr lang="es-ES_tradnl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– </a:t>
            </a:r>
            <a:r>
              <a:rPr lang="es-ES_tradnl" sz="3200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Objectius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Desenvolupar l’aplicació.</a:t>
            </a:r>
          </a:p>
          <a:p>
            <a:pPr lvl="1"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S’ha de desenvolupar una aplicació similar a AntConc amb un conjunt reduït de les funcionalitats que aquesta incorpora.</a:t>
            </a: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Documentar.</a:t>
            </a:r>
          </a:p>
          <a:p>
            <a:pPr lvl="1"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Per tal de propiciar la continuació de l’aplicació, així com l’ús com a base per a futurs projectes, és necessari documentar en detall l’arquitectura i funcionament de tots els elements que formen l’aplicació.</a:t>
            </a: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SzPct val="50000"/>
              <a:buBlip>
                <a:blip r:embed="rId3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SzPct val="50000"/>
              <a:buBlip>
                <a:blip r:embed="rId4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latin typeface="Cambria" pitchFamily="18" charset="0"/>
              </a:rPr>
              <a:t>Pau </a:t>
            </a:r>
            <a:r>
              <a:rPr lang="en-US" dirty="0" err="1" smtClean="0">
                <a:latin typeface="Cambria" pitchFamily="18" charset="0"/>
              </a:rPr>
              <a:t>Ubach</a:t>
            </a:r>
            <a:r>
              <a:rPr lang="en-US" dirty="0" smtClean="0">
                <a:latin typeface="Cambria" pitchFamily="18" charset="0"/>
              </a:rPr>
              <a:t> Royo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1143000"/>
            <a:ext cx="800100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75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_tradnl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Aplicació</a:t>
            </a:r>
            <a:r>
              <a:rPr lang="es-ES_tradnl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UOCConc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lnSpcReduction="10000"/>
          </a:bodyPr>
          <a:lstStyle/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L’aplicació reprodueix el comportament de les pestanyes Concordance, File </a:t>
            </a:r>
            <a:r>
              <a:rPr lang="ca-ES" dirty="0" err="1" smtClean="0">
                <a:solidFill>
                  <a:schemeClr val="tx2">
                    <a:lumMod val="75000"/>
                  </a:schemeClr>
                </a:solidFill>
              </a:rPr>
              <a:t>View</a:t>
            </a: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 i </a:t>
            </a:r>
            <a:r>
              <a:rPr lang="ca-ES" dirty="0" err="1" smtClean="0">
                <a:solidFill>
                  <a:schemeClr val="tx2">
                    <a:lumMod val="75000"/>
                  </a:schemeClr>
                </a:solidFill>
              </a:rPr>
              <a:t>WordList</a:t>
            </a: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 d’AntConc.</a:t>
            </a:r>
          </a:p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Cerca expressions en un llistat de textos i mostra les línies amb les concordances.</a:t>
            </a:r>
          </a:p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Mostra textos sencers ressaltant les concordances.</a:t>
            </a:r>
          </a:p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Mostra totes les paraules que hi ha en un llistat de textos i n’indica la freqüència amb que apareixen</a:t>
            </a:r>
          </a:p>
          <a:p>
            <a:pPr>
              <a:buSzPct val="50000"/>
              <a:buBlip>
                <a:blip r:embed="rId4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SzPct val="50000"/>
              <a:buBlip>
                <a:blip r:embed="rId4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latin typeface="Cambria" pitchFamily="18" charset="0"/>
              </a:rPr>
              <a:t>Pau </a:t>
            </a:r>
            <a:r>
              <a:rPr lang="en-US" dirty="0" err="1" smtClean="0">
                <a:latin typeface="Cambria" pitchFamily="18" charset="0"/>
              </a:rPr>
              <a:t>Ubach</a:t>
            </a:r>
            <a:r>
              <a:rPr lang="en-US" dirty="0" smtClean="0">
                <a:latin typeface="Cambria" pitchFamily="18" charset="0"/>
              </a:rPr>
              <a:t> Royo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1143000"/>
            <a:ext cx="800100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75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_tradnl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Aplicació</a:t>
            </a:r>
            <a:r>
              <a:rPr lang="es-ES_tradnl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UOCConc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Permet cercar paraules senceres, cadenes, expressions regulars, fer distinció o no entre majúscules i minúscules.</a:t>
            </a:r>
          </a:p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Permet incloure paraules que han d'aparèixer en un rang al voltant de l’expressió cercada per que la concordança sigui vàlida.</a:t>
            </a:r>
          </a:p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Permet ordenar els resultats seguint diferents criteris depenent de la pestanya. </a:t>
            </a:r>
          </a:p>
          <a:p>
            <a:pPr>
              <a:buSzPct val="50000"/>
              <a:buBlip>
                <a:blip r:embed="rId4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SzPct val="50000"/>
              <a:buBlip>
                <a:blip r:embed="rId4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latin typeface="Cambria" pitchFamily="18" charset="0"/>
              </a:rPr>
              <a:t>Pau </a:t>
            </a:r>
            <a:r>
              <a:rPr lang="en-US" dirty="0" err="1" smtClean="0">
                <a:latin typeface="Cambria" pitchFamily="18" charset="0"/>
              </a:rPr>
              <a:t>Ubach</a:t>
            </a:r>
            <a:r>
              <a:rPr lang="en-US" dirty="0" smtClean="0">
                <a:latin typeface="Cambria" pitchFamily="18" charset="0"/>
              </a:rPr>
              <a:t> Royo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1143000"/>
            <a:ext cx="800100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75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Aplicació</a:t>
            </a:r>
            <a:r>
              <a:rPr lang="es-ES_tradnl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UOCConc</a:t>
            </a:r>
            <a:r>
              <a:rPr lang="es-ES_tradnl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- </a:t>
            </a:r>
            <a:r>
              <a:rPr lang="es-ES_tradnl" sz="3200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Funcionament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Des del menú File es poden carregar un  o més arxius.</a:t>
            </a:r>
          </a:p>
          <a:p>
            <a:pPr algn="just">
              <a:buSzPct val="50000"/>
              <a:buBlip>
                <a:blip r:embed="rId3"/>
              </a:buBlip>
            </a:pPr>
            <a:r>
              <a:rPr lang="ca-ES" dirty="0" err="1" smtClean="0">
                <a:solidFill>
                  <a:schemeClr val="tx2">
                    <a:lumMod val="75000"/>
                  </a:schemeClr>
                </a:solidFill>
              </a:rPr>
              <a:t>Introduïr</a:t>
            </a: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 la expressió a cercar en l’espai </a:t>
            </a:r>
            <a:r>
              <a:rPr lang="ca-ES" dirty="0" err="1" smtClean="0">
                <a:solidFill>
                  <a:schemeClr val="tx2">
                    <a:lumMod val="75000"/>
                  </a:schemeClr>
                </a:solidFill>
              </a:rPr>
              <a:t>Search</a:t>
            </a: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a-ES" dirty="0" err="1" smtClean="0">
                <a:solidFill>
                  <a:schemeClr val="tx2">
                    <a:lumMod val="75000"/>
                  </a:schemeClr>
                </a:solidFill>
              </a:rPr>
              <a:t>Term</a:t>
            </a: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 o utilitzar el botó </a:t>
            </a:r>
            <a:r>
              <a:rPr lang="ca-ES" dirty="0" err="1" smtClean="0">
                <a:solidFill>
                  <a:schemeClr val="tx2">
                    <a:lumMod val="75000"/>
                  </a:schemeClr>
                </a:solidFill>
              </a:rPr>
              <a:t>Advanced</a:t>
            </a: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 per seleccionar altres opcions.</a:t>
            </a:r>
          </a:p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La pestanya Concordance mostra un llistat de línies amb les concordances trobades.</a:t>
            </a:r>
          </a:p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La pestanya File </a:t>
            </a:r>
            <a:r>
              <a:rPr lang="ca-ES" dirty="0" err="1" smtClean="0">
                <a:solidFill>
                  <a:schemeClr val="tx2">
                    <a:lumMod val="75000"/>
                  </a:schemeClr>
                </a:solidFill>
              </a:rPr>
              <a:t>View</a:t>
            </a: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 mostra el fitxer seleccionat amb les concordances marcades.</a:t>
            </a:r>
          </a:p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La pestanya Word </a:t>
            </a:r>
            <a:r>
              <a:rPr lang="ca-ES" dirty="0" err="1" smtClean="0">
                <a:solidFill>
                  <a:schemeClr val="tx2">
                    <a:lumMod val="75000"/>
                  </a:schemeClr>
                </a:solidFill>
              </a:rPr>
              <a:t>List</a:t>
            </a: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 mostra el llistat de paraules que contenen els arxius.</a:t>
            </a:r>
          </a:p>
          <a:p>
            <a:pPr>
              <a:buSzPct val="50000"/>
              <a:buBlip>
                <a:blip r:embed="rId4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SzPct val="50000"/>
              <a:buBlip>
                <a:blip r:embed="rId4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latin typeface="Cambria" pitchFamily="18" charset="0"/>
              </a:rPr>
              <a:t>Pau </a:t>
            </a:r>
            <a:r>
              <a:rPr lang="en-US" dirty="0" err="1" smtClean="0">
                <a:latin typeface="Cambria" pitchFamily="18" charset="0"/>
              </a:rPr>
              <a:t>Ubach</a:t>
            </a:r>
            <a:r>
              <a:rPr lang="en-US" dirty="0" smtClean="0">
                <a:latin typeface="Cambria" pitchFamily="18" charset="0"/>
              </a:rPr>
              <a:t> Royo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1143000"/>
            <a:ext cx="800100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75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Aplicació</a:t>
            </a:r>
            <a:r>
              <a:rPr lang="es-ES_tradnl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UOCConc</a:t>
            </a:r>
            <a:r>
              <a:rPr lang="es-ES_tradnl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- </a:t>
            </a:r>
            <a:r>
              <a:rPr lang="es-ES_tradnl" sz="32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Arquitectura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L’aplicació segueix el patró MVC i els arxius es poden agrupar seguint les tres capes.</a:t>
            </a:r>
          </a:p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Les vistes es generen amb PyQt Designer. </a:t>
            </a:r>
          </a:p>
          <a:p>
            <a:pPr lvl="1"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Cada finestra està definida en un o més fitxers per separat.</a:t>
            </a:r>
          </a:p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La capa Model conté les estructures que defineixen les dades. </a:t>
            </a:r>
          </a:p>
          <a:p>
            <a:pPr lvl="1"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S’utilitzen dos arxius, el primer conté estructures de Python simples, i l’altre les classes PyQt que defineixen els models que utilitzen les vistes.</a:t>
            </a:r>
          </a:p>
          <a:p>
            <a:pPr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El controlador conté les funcions bàsiques i la part relativa a la interacció de l’usuari amb les vistes.</a:t>
            </a:r>
          </a:p>
          <a:p>
            <a:pPr lvl="1" algn="just">
              <a:buSzPct val="50000"/>
              <a:buBlip>
                <a:blip r:embed="rId3"/>
              </a:buBlip>
            </a:pP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Hi ha un fitxer per les funcions bàsiques, un per al control de la finestra principal, i un altre per al control de les altres finestres. Per últim també s’inclou aquí el fitxer amb el </a:t>
            </a:r>
            <a:r>
              <a:rPr lang="ca-ES" dirty="0" err="1" smtClean="0">
                <a:solidFill>
                  <a:schemeClr val="tx2">
                    <a:lumMod val="75000"/>
                  </a:schemeClr>
                </a:solidFill>
              </a:rPr>
              <a:t>main</a:t>
            </a:r>
            <a:r>
              <a:rPr lang="ca-ES" dirty="0" smtClean="0">
                <a:solidFill>
                  <a:schemeClr val="tx2">
                    <a:lumMod val="75000"/>
                  </a:schemeClr>
                </a:solidFill>
              </a:rPr>
              <a:t> que obre l’aplicació.</a:t>
            </a:r>
          </a:p>
          <a:p>
            <a:pPr lvl="1" algn="just">
              <a:buSzPct val="50000"/>
              <a:buBlip>
                <a:blip r:embed="rId3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SzPct val="50000"/>
              <a:buNone/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SzPct val="50000"/>
              <a:buBlip>
                <a:blip r:embed="rId3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SzPct val="50000"/>
              <a:buBlip>
                <a:blip r:embed="rId4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SzPct val="50000"/>
              <a:buBlip>
                <a:blip r:embed="rId4"/>
              </a:buBlip>
            </a:pPr>
            <a:endParaRPr lang="ca-E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324600"/>
            <a:ext cx="2895600" cy="365125"/>
          </a:xfrm>
        </p:spPr>
        <p:txBody>
          <a:bodyPr/>
          <a:lstStyle/>
          <a:p>
            <a:pPr algn="r"/>
            <a:r>
              <a:rPr lang="en-US" dirty="0" smtClean="0">
                <a:latin typeface="Cambria" pitchFamily="18" charset="0"/>
              </a:rPr>
              <a:t>Pau </a:t>
            </a:r>
            <a:r>
              <a:rPr lang="en-US" dirty="0" err="1" smtClean="0">
                <a:latin typeface="Cambria" pitchFamily="18" charset="0"/>
              </a:rPr>
              <a:t>Ubach</a:t>
            </a:r>
            <a:r>
              <a:rPr lang="en-US" dirty="0" smtClean="0">
                <a:latin typeface="Cambria" pitchFamily="18" charset="0"/>
              </a:rPr>
              <a:t> Royo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1143000"/>
            <a:ext cx="800100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75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1406</TotalTime>
  <Words>876</Words>
  <Application>Microsoft Office PowerPoint</Application>
  <PresentationFormat>On-screen Show (4:3)</PresentationFormat>
  <Paragraphs>113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UOCConc</vt:lpstr>
      <vt:lpstr>Índex</vt:lpstr>
      <vt:lpstr>El projecte</vt:lpstr>
      <vt:lpstr>El projecte – Punt de partida</vt:lpstr>
      <vt:lpstr>El projecte – Objectius</vt:lpstr>
      <vt:lpstr>Aplicació UOCConc</vt:lpstr>
      <vt:lpstr>Aplicació UOCConc</vt:lpstr>
      <vt:lpstr>Aplicació UOCConc - Funcionament</vt:lpstr>
      <vt:lpstr>Aplicació UOCConc - Arquitectura</vt:lpstr>
      <vt:lpstr>Aplicació UOCConc – Estat</vt:lpstr>
      <vt:lpstr>Aplicació UOCConc – Millores</vt:lpstr>
      <vt:lpstr>Documentació</vt:lpstr>
      <vt:lpstr>Dificultats trobades</vt:lpstr>
    </vt:vector>
  </TitlesOfParts>
  <Company>qad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 Ubach</dc:creator>
  <cp:lastModifiedBy>Pau Ubach</cp:lastModifiedBy>
  <cp:revision>89</cp:revision>
  <dcterms:created xsi:type="dcterms:W3CDTF">2011-01-24T18:49:08Z</dcterms:created>
  <dcterms:modified xsi:type="dcterms:W3CDTF">2011-01-25T18:15:41Z</dcterms:modified>
</cp:coreProperties>
</file>