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7" r:id="rId4"/>
    <p:sldId id="263" r:id="rId5"/>
    <p:sldId id="258" r:id="rId6"/>
    <p:sldId id="259" r:id="rId7"/>
    <p:sldId id="260" r:id="rId8"/>
    <p:sldId id="268" r:id="rId9"/>
    <p:sldId id="261" r:id="rId10"/>
    <p:sldId id="273" r:id="rId11"/>
    <p:sldId id="274" r:id="rId12"/>
    <p:sldId id="275" r:id="rId13"/>
    <p:sldId id="272" r:id="rId14"/>
    <p:sldId id="265" r:id="rId15"/>
    <p:sldId id="266" r:id="rId16"/>
    <p:sldId id="269" r:id="rId17"/>
    <p:sldId id="262" r:id="rId18"/>
    <p:sldId id="271" r:id="rId19"/>
    <p:sldId id="270" r:id="rId20"/>
    <p:sldId id="264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>
        <p:scale>
          <a:sx n="100" d="100"/>
          <a:sy n="100" d="100"/>
        </p:scale>
        <p:origin x="-684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805D5-6934-464B-B30D-6926612B072F}" type="datetimeFigureOut">
              <a:rPr lang="ca-ES" smtClean="0"/>
              <a:pPr/>
              <a:t>11/01/2011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388E3-8923-428A-8852-4766B76EAC03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388E3-8923-428A-8852-4766B76EAC03}" type="slidenum">
              <a:rPr lang="ca-ES" smtClean="0"/>
              <a:pPr/>
              <a:t>12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2FF-C4F0-4523-908F-3405724DA584}" type="datetimeFigureOut">
              <a:rPr lang="es-ES" smtClean="0"/>
              <a:pPr/>
              <a:t>11/01/2011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AFAA-05AB-40C3-A469-4B2F42053D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2FF-C4F0-4523-908F-3405724DA584}" type="datetimeFigureOut">
              <a:rPr lang="es-ES" smtClean="0"/>
              <a:pPr/>
              <a:t>11/01/2011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AFAA-05AB-40C3-A469-4B2F42053D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2FF-C4F0-4523-908F-3405724DA584}" type="datetimeFigureOut">
              <a:rPr lang="es-ES" smtClean="0"/>
              <a:pPr/>
              <a:t>11/01/2011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AFAA-05AB-40C3-A469-4B2F42053D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2FF-C4F0-4523-908F-3405724DA584}" type="datetimeFigureOut">
              <a:rPr lang="es-ES" smtClean="0"/>
              <a:pPr/>
              <a:t>11/01/2011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AFAA-05AB-40C3-A469-4B2F42053D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2FF-C4F0-4523-908F-3405724DA584}" type="datetimeFigureOut">
              <a:rPr lang="es-ES" smtClean="0"/>
              <a:pPr/>
              <a:t>11/01/2011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AFAA-05AB-40C3-A469-4B2F42053D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2FF-C4F0-4523-908F-3405724DA584}" type="datetimeFigureOut">
              <a:rPr lang="es-ES" smtClean="0"/>
              <a:pPr/>
              <a:t>11/01/2011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AFAA-05AB-40C3-A469-4B2F42053D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2FF-C4F0-4523-908F-3405724DA584}" type="datetimeFigureOut">
              <a:rPr lang="es-ES" smtClean="0"/>
              <a:pPr/>
              <a:t>11/01/2011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AFAA-05AB-40C3-A469-4B2F42053D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2FF-C4F0-4523-908F-3405724DA584}" type="datetimeFigureOut">
              <a:rPr lang="es-ES" smtClean="0"/>
              <a:pPr/>
              <a:t>11/01/2011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AFAA-05AB-40C3-A469-4B2F42053D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2FF-C4F0-4523-908F-3405724DA584}" type="datetimeFigureOut">
              <a:rPr lang="es-ES" smtClean="0"/>
              <a:pPr/>
              <a:t>11/01/2011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AFAA-05AB-40C3-A469-4B2F42053D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2FF-C4F0-4523-908F-3405724DA584}" type="datetimeFigureOut">
              <a:rPr lang="es-ES" smtClean="0"/>
              <a:pPr/>
              <a:t>11/01/2011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AFAA-05AB-40C3-A469-4B2F42053D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32FF-C4F0-4523-908F-3405724DA584}" type="datetimeFigureOut">
              <a:rPr lang="es-ES" smtClean="0"/>
              <a:pPr/>
              <a:t>11/01/2011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AFAA-05AB-40C3-A469-4B2F42053D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532FF-C4F0-4523-908F-3405724DA584}" type="datetimeFigureOut">
              <a:rPr lang="es-ES" smtClean="0"/>
              <a:pPr/>
              <a:t>11/01/2011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AFAA-05AB-40C3-A469-4B2F42053D1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TFC – </a:t>
            </a:r>
            <a:r>
              <a:rPr lang="es-E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Aplicació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web per gestionar </a:t>
            </a:r>
            <a:r>
              <a:rPr lang="es-E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tornejos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d’escacs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es-E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amb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tecnologia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J2EE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4365104"/>
            <a:ext cx="5896744" cy="1944216"/>
          </a:xfrm>
        </p:spPr>
        <p:txBody>
          <a:bodyPr/>
          <a:lstStyle/>
          <a:p>
            <a:r>
              <a:rPr lang="es-ES" dirty="0" err="1" smtClean="0"/>
              <a:t>Alumne</a:t>
            </a:r>
            <a:r>
              <a:rPr lang="es-ES" dirty="0" smtClean="0"/>
              <a:t>:   Xavier Benet ETIG</a:t>
            </a:r>
          </a:p>
          <a:p>
            <a:r>
              <a:rPr lang="es-ES" dirty="0" smtClean="0"/>
              <a:t>Consultor:   </a:t>
            </a:r>
            <a:r>
              <a:rPr lang="es-ES" dirty="0" err="1" smtClean="0"/>
              <a:t>Jose</a:t>
            </a:r>
            <a:r>
              <a:rPr lang="es-ES" dirty="0" smtClean="0"/>
              <a:t> Juan </a:t>
            </a:r>
            <a:r>
              <a:rPr lang="es-ES" dirty="0" err="1" smtClean="0"/>
              <a:t>Rodriguez</a:t>
            </a:r>
            <a:endParaRPr lang="es-ES" dirty="0"/>
          </a:p>
          <a:p>
            <a:r>
              <a:rPr lang="es-ES" dirty="0" err="1" smtClean="0"/>
              <a:t>Curs</a:t>
            </a:r>
            <a:r>
              <a:rPr lang="es-ES" dirty="0" smtClean="0"/>
              <a:t> 2010-11/1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8958"/>
          </a:xfrm>
        </p:spPr>
        <p:txBody>
          <a:bodyPr/>
          <a:lstStyle/>
          <a:p>
            <a:r>
              <a:rPr lang="ca-ES" dirty="0" smtClean="0">
                <a:solidFill>
                  <a:srgbClr val="FFFF00"/>
                </a:solidFill>
              </a:rPr>
              <a:t>Codi Java d’una classe entitat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220072" y="2332037"/>
            <a:ext cx="3405064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a-ES" dirty="0" smtClean="0"/>
              <a:t>//</a:t>
            </a:r>
            <a:r>
              <a:rPr lang="ca-ES" dirty="0" err="1" smtClean="0"/>
              <a:t>private</a:t>
            </a:r>
            <a:r>
              <a:rPr lang="ca-ES" dirty="0" smtClean="0"/>
              <a:t> </a:t>
            </a:r>
            <a:r>
              <a:rPr lang="ca-ES" dirty="0" err="1" smtClean="0"/>
              <a:t>Date</a:t>
            </a:r>
            <a:r>
              <a:rPr lang="ca-ES" dirty="0" smtClean="0"/>
              <a:t> </a:t>
            </a:r>
            <a:r>
              <a:rPr lang="ca-ES" dirty="0" err="1" smtClean="0"/>
              <a:t>created</a:t>
            </a:r>
            <a:r>
              <a:rPr lang="ca-ES" dirty="0" smtClean="0"/>
              <a:t>;</a:t>
            </a:r>
          </a:p>
          <a:p>
            <a:endParaRPr lang="ca-ES" dirty="0" smtClean="0"/>
          </a:p>
          <a:p>
            <a:pPr>
              <a:buNone/>
            </a:pPr>
            <a:r>
              <a:rPr lang="ca-ES" dirty="0" smtClean="0"/>
              <a:t>	@</a:t>
            </a:r>
            <a:r>
              <a:rPr lang="ca-ES" dirty="0" err="1" smtClean="0"/>
              <a:t>Id</a:t>
            </a:r>
            <a:endParaRPr lang="ca-ES" dirty="0" smtClean="0"/>
          </a:p>
          <a:p>
            <a:pPr>
              <a:buNone/>
            </a:pPr>
            <a:r>
              <a:rPr lang="ca-ES" dirty="0" smtClean="0"/>
              <a:t>	@</a:t>
            </a:r>
            <a:r>
              <a:rPr lang="ca-ES" dirty="0" err="1" smtClean="0"/>
              <a:t>GeneratedValue</a:t>
            </a:r>
            <a:r>
              <a:rPr lang="ca-ES" dirty="0" smtClean="0"/>
              <a:t>( </a:t>
            </a:r>
            <a:r>
              <a:rPr lang="ca-ES" dirty="0" err="1" smtClean="0"/>
              <a:t>strategy</a:t>
            </a:r>
            <a:r>
              <a:rPr lang="ca-ES" dirty="0" smtClean="0"/>
              <a:t> =  </a:t>
            </a:r>
            <a:r>
              <a:rPr lang="ca-ES" dirty="0" err="1" smtClean="0"/>
              <a:t>GenerationType.AUTO</a:t>
            </a:r>
            <a:r>
              <a:rPr lang="ca-ES" dirty="0" smtClean="0"/>
              <a:t>)</a:t>
            </a:r>
          </a:p>
          <a:p>
            <a:pPr>
              <a:buNone/>
            </a:pPr>
            <a:r>
              <a:rPr lang="ca-ES" dirty="0" smtClean="0"/>
              <a:t>	@</a:t>
            </a:r>
            <a:r>
              <a:rPr lang="ca-ES" dirty="0" err="1" smtClean="0"/>
              <a:t>Column</a:t>
            </a:r>
            <a:r>
              <a:rPr lang="ca-ES" dirty="0" smtClean="0"/>
              <a:t>(</a:t>
            </a:r>
            <a:r>
              <a:rPr lang="ca-ES" dirty="0" err="1" smtClean="0"/>
              <a:t>name</a:t>
            </a:r>
            <a:r>
              <a:rPr lang="ca-ES" dirty="0" smtClean="0"/>
              <a:t>="</a:t>
            </a:r>
            <a:r>
              <a:rPr lang="ca-ES" dirty="0" err="1" smtClean="0"/>
              <a:t>id</a:t>
            </a:r>
            <a:r>
              <a:rPr lang="ca-ES" dirty="0" smtClean="0"/>
              <a:t>")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public</a:t>
            </a:r>
            <a:r>
              <a:rPr lang="ca-ES" dirty="0" smtClean="0"/>
              <a:t> Long </a:t>
            </a:r>
            <a:r>
              <a:rPr lang="ca-ES" dirty="0" err="1" smtClean="0"/>
              <a:t>getId</a:t>
            </a:r>
            <a:r>
              <a:rPr lang="ca-ES" dirty="0" smtClean="0"/>
              <a:t>() {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return</a:t>
            </a:r>
            <a:r>
              <a:rPr lang="ca-ES" dirty="0" smtClean="0"/>
              <a:t> </a:t>
            </a:r>
            <a:r>
              <a:rPr lang="ca-ES" dirty="0" err="1" smtClean="0"/>
              <a:t>id</a:t>
            </a:r>
            <a:r>
              <a:rPr lang="ca-ES" dirty="0" smtClean="0"/>
              <a:t>;</a:t>
            </a:r>
          </a:p>
          <a:p>
            <a:pPr>
              <a:buNone/>
            </a:pPr>
            <a:r>
              <a:rPr lang="ca-ES" dirty="0" smtClean="0"/>
              <a:t>	}</a:t>
            </a:r>
          </a:p>
          <a:p>
            <a:pPr>
              <a:buNone/>
            </a:pPr>
            <a:r>
              <a:rPr lang="ca-ES" dirty="0" smtClean="0"/>
              <a:t>	@</a:t>
            </a:r>
            <a:r>
              <a:rPr lang="ca-ES" dirty="0" err="1" smtClean="0"/>
              <a:t>Column</a:t>
            </a:r>
            <a:r>
              <a:rPr lang="ca-ES" dirty="0" smtClean="0"/>
              <a:t>(</a:t>
            </a:r>
            <a:r>
              <a:rPr lang="ca-ES" dirty="0" err="1" smtClean="0"/>
              <a:t>name</a:t>
            </a:r>
            <a:r>
              <a:rPr lang="ca-ES" dirty="0" smtClean="0"/>
              <a:t>="jugador")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public</a:t>
            </a:r>
            <a:r>
              <a:rPr lang="ca-ES" dirty="0" smtClean="0"/>
              <a:t> </a:t>
            </a:r>
            <a:r>
              <a:rPr lang="ca-ES" dirty="0" err="1" smtClean="0"/>
              <a:t>int</a:t>
            </a:r>
            <a:r>
              <a:rPr lang="ca-ES" dirty="0" smtClean="0"/>
              <a:t> </a:t>
            </a:r>
            <a:r>
              <a:rPr lang="ca-ES" dirty="0" err="1" smtClean="0"/>
              <a:t>getJugador</a:t>
            </a:r>
            <a:r>
              <a:rPr lang="ca-ES" dirty="0" smtClean="0"/>
              <a:t>() {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return</a:t>
            </a:r>
            <a:r>
              <a:rPr lang="ca-ES" dirty="0" smtClean="0"/>
              <a:t> jugador;</a:t>
            </a:r>
          </a:p>
          <a:p>
            <a:pPr>
              <a:buNone/>
            </a:pPr>
            <a:r>
              <a:rPr lang="ca-ES" dirty="0" smtClean="0"/>
              <a:t>	}</a:t>
            </a:r>
          </a:p>
          <a:p>
            <a:pPr>
              <a:buNone/>
            </a:pPr>
            <a:r>
              <a:rPr lang="ca-ES" dirty="0" smtClean="0"/>
              <a:t>        @</a:t>
            </a:r>
            <a:r>
              <a:rPr lang="ca-ES" dirty="0" err="1" smtClean="0"/>
              <a:t>Column</a:t>
            </a:r>
            <a:r>
              <a:rPr lang="ca-ES" dirty="0" smtClean="0"/>
              <a:t>(</a:t>
            </a:r>
            <a:r>
              <a:rPr lang="ca-ES" dirty="0" err="1" smtClean="0"/>
              <a:t>name</a:t>
            </a:r>
            <a:r>
              <a:rPr lang="ca-ES" dirty="0" smtClean="0"/>
              <a:t>="torneig")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public</a:t>
            </a:r>
            <a:r>
              <a:rPr lang="ca-ES" dirty="0" smtClean="0"/>
              <a:t> </a:t>
            </a:r>
            <a:r>
              <a:rPr lang="ca-ES" dirty="0" err="1" smtClean="0"/>
              <a:t>int</a:t>
            </a:r>
            <a:r>
              <a:rPr lang="ca-ES" dirty="0" smtClean="0"/>
              <a:t> </a:t>
            </a:r>
            <a:r>
              <a:rPr lang="ca-ES" dirty="0" err="1" smtClean="0"/>
              <a:t>getTorneig</a:t>
            </a:r>
            <a:r>
              <a:rPr lang="ca-ES" dirty="0" smtClean="0"/>
              <a:t>() {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return</a:t>
            </a:r>
            <a:r>
              <a:rPr lang="ca-ES" dirty="0" smtClean="0"/>
              <a:t> torneig;</a:t>
            </a:r>
          </a:p>
          <a:p>
            <a:pPr>
              <a:buNone/>
            </a:pPr>
            <a:r>
              <a:rPr lang="ca-ES" dirty="0" smtClean="0"/>
              <a:t>	}</a:t>
            </a:r>
          </a:p>
          <a:p>
            <a:pPr>
              <a:buNone/>
            </a:pPr>
            <a:r>
              <a:rPr lang="ca-ES" dirty="0" smtClean="0"/>
              <a:t>         @</a:t>
            </a:r>
            <a:r>
              <a:rPr lang="ca-ES" dirty="0" err="1" smtClean="0"/>
              <a:t>Column</a:t>
            </a:r>
            <a:r>
              <a:rPr lang="ca-ES" dirty="0" smtClean="0"/>
              <a:t>(</a:t>
            </a:r>
            <a:r>
              <a:rPr lang="ca-ES" dirty="0" err="1" smtClean="0"/>
              <a:t>name</a:t>
            </a:r>
            <a:r>
              <a:rPr lang="ca-ES" dirty="0" smtClean="0"/>
              <a:t>="punts")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public</a:t>
            </a:r>
            <a:r>
              <a:rPr lang="ca-ES" dirty="0" smtClean="0"/>
              <a:t> </a:t>
            </a:r>
            <a:r>
              <a:rPr lang="ca-ES" dirty="0" err="1" smtClean="0"/>
              <a:t>float</a:t>
            </a:r>
            <a:r>
              <a:rPr lang="ca-ES" dirty="0" smtClean="0"/>
              <a:t> </a:t>
            </a:r>
            <a:r>
              <a:rPr lang="ca-ES" dirty="0" err="1" smtClean="0"/>
              <a:t>getPunts</a:t>
            </a:r>
            <a:r>
              <a:rPr lang="ca-ES" dirty="0" smtClean="0"/>
              <a:t>() {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return</a:t>
            </a:r>
            <a:r>
              <a:rPr lang="ca-ES" dirty="0" smtClean="0"/>
              <a:t> punts;</a:t>
            </a:r>
          </a:p>
          <a:p>
            <a:pPr>
              <a:buNone/>
            </a:pPr>
            <a:r>
              <a:rPr lang="ca-ES" dirty="0" smtClean="0"/>
              <a:t>	}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        </a:t>
            </a:r>
            <a:r>
              <a:rPr lang="ca-ES" dirty="0" err="1" smtClean="0"/>
              <a:t>public</a:t>
            </a:r>
            <a:r>
              <a:rPr lang="ca-ES" dirty="0" smtClean="0"/>
              <a:t> </a:t>
            </a:r>
            <a:r>
              <a:rPr lang="ca-ES" dirty="0" err="1" smtClean="0"/>
              <a:t>void</a:t>
            </a:r>
            <a:r>
              <a:rPr lang="ca-ES" dirty="0" smtClean="0"/>
              <a:t> </a:t>
            </a:r>
            <a:r>
              <a:rPr lang="ca-ES" dirty="0" err="1" smtClean="0"/>
              <a:t>setId</a:t>
            </a:r>
            <a:r>
              <a:rPr lang="ca-ES" dirty="0" smtClean="0"/>
              <a:t>(Long </a:t>
            </a:r>
            <a:r>
              <a:rPr lang="ca-ES" dirty="0" err="1" smtClean="0"/>
              <a:t>id</a:t>
            </a:r>
            <a:r>
              <a:rPr lang="ca-ES" dirty="0" smtClean="0"/>
              <a:t>) {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this.id</a:t>
            </a:r>
            <a:r>
              <a:rPr lang="ca-ES" dirty="0" smtClean="0"/>
              <a:t> = </a:t>
            </a:r>
            <a:r>
              <a:rPr lang="ca-ES" dirty="0" err="1" smtClean="0"/>
              <a:t>id</a:t>
            </a:r>
            <a:r>
              <a:rPr lang="ca-ES" dirty="0" smtClean="0"/>
              <a:t>;</a:t>
            </a:r>
          </a:p>
          <a:p>
            <a:pPr>
              <a:buNone/>
            </a:pPr>
            <a:r>
              <a:rPr lang="ca-ES" dirty="0" smtClean="0"/>
              <a:t>	}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public</a:t>
            </a:r>
            <a:r>
              <a:rPr lang="ca-ES" dirty="0" smtClean="0"/>
              <a:t> </a:t>
            </a:r>
            <a:r>
              <a:rPr lang="ca-ES" dirty="0" err="1" smtClean="0"/>
              <a:t>void</a:t>
            </a:r>
            <a:r>
              <a:rPr lang="ca-ES" dirty="0" smtClean="0"/>
              <a:t> </a:t>
            </a:r>
            <a:r>
              <a:rPr lang="ca-ES" dirty="0" err="1" smtClean="0"/>
              <a:t>setJugador</a:t>
            </a:r>
            <a:r>
              <a:rPr lang="ca-ES" dirty="0" smtClean="0"/>
              <a:t>(</a:t>
            </a:r>
            <a:r>
              <a:rPr lang="ca-ES" dirty="0" err="1" smtClean="0"/>
              <a:t>int</a:t>
            </a:r>
            <a:r>
              <a:rPr lang="ca-ES" dirty="0" smtClean="0"/>
              <a:t> jugador) {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this.jugador</a:t>
            </a:r>
            <a:r>
              <a:rPr lang="ca-ES" dirty="0" smtClean="0"/>
              <a:t> = jugador;</a:t>
            </a:r>
          </a:p>
          <a:p>
            <a:pPr>
              <a:buNone/>
            </a:pPr>
            <a:r>
              <a:rPr lang="ca-ES" dirty="0" smtClean="0"/>
              <a:t>	}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public</a:t>
            </a:r>
            <a:r>
              <a:rPr lang="ca-ES" dirty="0" smtClean="0"/>
              <a:t> </a:t>
            </a:r>
            <a:r>
              <a:rPr lang="ca-ES" dirty="0" err="1" smtClean="0"/>
              <a:t>void</a:t>
            </a:r>
            <a:r>
              <a:rPr lang="ca-ES" dirty="0" smtClean="0"/>
              <a:t> </a:t>
            </a:r>
            <a:r>
              <a:rPr lang="ca-ES" dirty="0" err="1" smtClean="0"/>
              <a:t>setTorneig</a:t>
            </a:r>
            <a:r>
              <a:rPr lang="ca-ES" dirty="0" smtClean="0"/>
              <a:t>(</a:t>
            </a:r>
            <a:r>
              <a:rPr lang="ca-ES" dirty="0" err="1" smtClean="0"/>
              <a:t>int</a:t>
            </a:r>
            <a:r>
              <a:rPr lang="ca-ES" dirty="0" smtClean="0"/>
              <a:t> torneig) {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this.torneig</a:t>
            </a:r>
            <a:r>
              <a:rPr lang="ca-ES" dirty="0" smtClean="0"/>
              <a:t> = torneig;</a:t>
            </a:r>
          </a:p>
          <a:p>
            <a:pPr>
              <a:buNone/>
            </a:pPr>
            <a:r>
              <a:rPr lang="ca-ES" dirty="0" smtClean="0"/>
              <a:t>	}</a:t>
            </a:r>
          </a:p>
          <a:p>
            <a:pPr>
              <a:buNone/>
            </a:pPr>
            <a:r>
              <a:rPr lang="ca-ES" dirty="0" smtClean="0"/>
              <a:t>        </a:t>
            </a:r>
            <a:r>
              <a:rPr lang="ca-ES" dirty="0" err="1" smtClean="0"/>
              <a:t>public</a:t>
            </a:r>
            <a:r>
              <a:rPr lang="ca-ES" dirty="0" smtClean="0"/>
              <a:t> </a:t>
            </a:r>
            <a:r>
              <a:rPr lang="ca-ES" dirty="0" err="1" smtClean="0"/>
              <a:t>void</a:t>
            </a:r>
            <a:r>
              <a:rPr lang="ca-ES" dirty="0" smtClean="0"/>
              <a:t> </a:t>
            </a:r>
            <a:r>
              <a:rPr lang="ca-ES" dirty="0" err="1" smtClean="0"/>
              <a:t>setPunts</a:t>
            </a:r>
            <a:r>
              <a:rPr lang="ca-ES" dirty="0" smtClean="0"/>
              <a:t>(</a:t>
            </a:r>
            <a:r>
              <a:rPr lang="ca-ES" dirty="0" err="1" smtClean="0"/>
              <a:t>float</a:t>
            </a:r>
            <a:r>
              <a:rPr lang="ca-ES" dirty="0" smtClean="0"/>
              <a:t> punts) {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this.punts</a:t>
            </a:r>
            <a:r>
              <a:rPr lang="ca-ES" dirty="0" smtClean="0"/>
              <a:t> = punts;</a:t>
            </a:r>
          </a:p>
          <a:p>
            <a:pPr>
              <a:buNone/>
            </a:pPr>
            <a:r>
              <a:rPr lang="ca-ES" dirty="0" smtClean="0"/>
              <a:t>	}</a:t>
            </a:r>
          </a:p>
          <a:p>
            <a:pPr>
              <a:buNone/>
            </a:pPr>
            <a:r>
              <a:rPr lang="ca-ES" dirty="0" smtClean="0"/>
              <a:t>}</a:t>
            </a:r>
            <a:endParaRPr lang="ca-ES" dirty="0"/>
          </a:p>
        </p:txBody>
      </p:sp>
      <p:sp>
        <p:nvSpPr>
          <p:cNvPr id="5" name="4 Rectángulo"/>
          <p:cNvSpPr/>
          <p:nvPr/>
        </p:nvSpPr>
        <p:spPr>
          <a:xfrm>
            <a:off x="611560" y="2918460"/>
            <a:ext cx="46805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00" dirty="0" smtClean="0"/>
              <a:t>package </a:t>
            </a:r>
            <a:r>
              <a:rPr lang="ca-ES" sz="1000" dirty="0" err="1" smtClean="0"/>
              <a:t>tfc.escacs.model</a:t>
            </a:r>
            <a:r>
              <a:rPr lang="ca-ES" sz="1000" dirty="0" smtClean="0"/>
              <a:t>;</a:t>
            </a:r>
          </a:p>
          <a:p>
            <a:endParaRPr lang="ca-ES" sz="1000" dirty="0" smtClean="0"/>
          </a:p>
          <a:p>
            <a:r>
              <a:rPr lang="ca-ES" sz="1000" dirty="0" smtClean="0"/>
              <a:t>import </a:t>
            </a:r>
            <a:r>
              <a:rPr lang="ca-ES" sz="1000" dirty="0" err="1" smtClean="0"/>
              <a:t>java.io.Serializable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import </a:t>
            </a:r>
            <a:r>
              <a:rPr lang="ca-ES" sz="1000" dirty="0" err="1" smtClean="0"/>
              <a:t>java.sql.Date</a:t>
            </a:r>
            <a:r>
              <a:rPr lang="ca-ES" sz="1000" dirty="0" smtClean="0"/>
              <a:t>;</a:t>
            </a:r>
          </a:p>
          <a:p>
            <a:endParaRPr lang="ca-ES" sz="1000" dirty="0" smtClean="0"/>
          </a:p>
          <a:p>
            <a:r>
              <a:rPr lang="ca-ES" sz="1000" dirty="0" smtClean="0"/>
              <a:t>import </a:t>
            </a:r>
            <a:r>
              <a:rPr lang="ca-ES" sz="1000" dirty="0" err="1" smtClean="0"/>
              <a:t>javax.persistence.Column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import </a:t>
            </a:r>
            <a:r>
              <a:rPr lang="ca-ES" sz="1000" dirty="0" err="1" smtClean="0"/>
              <a:t>javax.persistence.Entity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import </a:t>
            </a:r>
            <a:r>
              <a:rPr lang="ca-ES" sz="1000" dirty="0" err="1" smtClean="0"/>
              <a:t>javax.persistence.GeneratedValue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import </a:t>
            </a:r>
            <a:r>
              <a:rPr lang="ca-ES" sz="1000" dirty="0" err="1" smtClean="0"/>
              <a:t>javax.persistence.GenerationType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import </a:t>
            </a:r>
            <a:r>
              <a:rPr lang="ca-ES" sz="1000" dirty="0" err="1" smtClean="0"/>
              <a:t>javax.persistence.Id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import </a:t>
            </a:r>
            <a:r>
              <a:rPr lang="ca-ES" sz="1000" dirty="0" err="1" smtClean="0"/>
              <a:t>javax.persistence.Table</a:t>
            </a:r>
            <a:r>
              <a:rPr lang="ca-ES" sz="1000" dirty="0" smtClean="0"/>
              <a:t>;</a:t>
            </a:r>
          </a:p>
          <a:p>
            <a:endParaRPr lang="ca-ES" sz="1000" dirty="0" smtClean="0"/>
          </a:p>
          <a:p>
            <a:r>
              <a:rPr lang="ca-ES" sz="1000" dirty="0" smtClean="0"/>
              <a:t>// Classe entitat </a:t>
            </a:r>
            <a:r>
              <a:rPr lang="ca-ES" sz="1000" dirty="0" err="1" smtClean="0"/>
              <a:t>JugadorTorneig</a:t>
            </a:r>
            <a:r>
              <a:rPr lang="ca-ES" sz="1000" dirty="0" smtClean="0"/>
              <a:t> intermediària amb la Base de Dades</a:t>
            </a:r>
          </a:p>
          <a:p>
            <a:r>
              <a:rPr lang="ca-ES" sz="1000" dirty="0" smtClean="0"/>
              <a:t>@</a:t>
            </a:r>
            <a:r>
              <a:rPr lang="ca-ES" sz="1000" dirty="0" err="1" smtClean="0"/>
              <a:t>Entity</a:t>
            </a:r>
            <a:endParaRPr lang="ca-ES" sz="1000" dirty="0" smtClean="0"/>
          </a:p>
          <a:p>
            <a:r>
              <a:rPr lang="ca-ES" sz="1000" dirty="0" smtClean="0"/>
              <a:t>@</a:t>
            </a:r>
            <a:r>
              <a:rPr lang="ca-ES" sz="1000" dirty="0" err="1" smtClean="0"/>
              <a:t>Table</a:t>
            </a:r>
            <a:r>
              <a:rPr lang="ca-ES" sz="1000" dirty="0" smtClean="0"/>
              <a:t>(</a:t>
            </a:r>
            <a:r>
              <a:rPr lang="ca-ES" sz="1000" dirty="0" err="1" smtClean="0"/>
              <a:t>name</a:t>
            </a:r>
            <a:r>
              <a:rPr lang="ca-ES" sz="1000" dirty="0" smtClean="0"/>
              <a:t>="jugador_torneig")</a:t>
            </a:r>
          </a:p>
          <a:p>
            <a:r>
              <a:rPr lang="ca-ES" sz="1000" dirty="0" err="1" smtClean="0"/>
              <a:t>public</a:t>
            </a:r>
            <a:r>
              <a:rPr lang="ca-ES" sz="1000" dirty="0" smtClean="0"/>
              <a:t> </a:t>
            </a:r>
            <a:r>
              <a:rPr lang="ca-ES" sz="1000" dirty="0" err="1" smtClean="0"/>
              <a:t>class</a:t>
            </a:r>
            <a:r>
              <a:rPr lang="ca-ES" sz="1000" dirty="0" smtClean="0"/>
              <a:t> </a:t>
            </a:r>
            <a:r>
              <a:rPr lang="ca-ES" sz="1000" dirty="0" err="1" smtClean="0"/>
              <a:t>JugadorTorneig</a:t>
            </a:r>
            <a:r>
              <a:rPr lang="ca-ES" sz="1000" dirty="0" smtClean="0"/>
              <a:t> </a:t>
            </a:r>
            <a:r>
              <a:rPr lang="ca-ES" sz="1000" dirty="0" err="1" smtClean="0"/>
              <a:t>implements</a:t>
            </a:r>
            <a:r>
              <a:rPr lang="ca-ES" sz="1000" dirty="0" smtClean="0"/>
              <a:t> </a:t>
            </a:r>
            <a:r>
              <a:rPr lang="ca-ES" sz="1000" dirty="0" err="1" smtClean="0"/>
              <a:t>Serializable</a:t>
            </a:r>
            <a:r>
              <a:rPr lang="ca-ES" sz="1000" dirty="0" smtClean="0"/>
              <a:t>{</a:t>
            </a:r>
          </a:p>
          <a:p>
            <a:endParaRPr lang="ca-ES" sz="1000" dirty="0" smtClean="0"/>
          </a:p>
          <a:p>
            <a:r>
              <a:rPr lang="ca-ES" sz="1000" dirty="0" smtClean="0"/>
              <a:t>	</a:t>
            </a:r>
            <a:r>
              <a:rPr lang="ca-ES" sz="1000" dirty="0" err="1" smtClean="0"/>
              <a:t>private</a:t>
            </a:r>
            <a:r>
              <a:rPr lang="ca-ES" sz="1000" dirty="0" smtClean="0"/>
              <a:t> </a:t>
            </a:r>
            <a:r>
              <a:rPr lang="ca-ES" sz="1000" dirty="0" err="1" smtClean="0"/>
              <a:t>static</a:t>
            </a:r>
            <a:r>
              <a:rPr lang="ca-ES" sz="1000" dirty="0" smtClean="0"/>
              <a:t> final long </a:t>
            </a:r>
            <a:r>
              <a:rPr lang="ca-ES" sz="1000" dirty="0" err="1" smtClean="0"/>
              <a:t>serialVersionUID</a:t>
            </a:r>
            <a:r>
              <a:rPr lang="ca-ES" sz="1000" dirty="0" smtClean="0"/>
              <a:t> = -8767337896773261247L;</a:t>
            </a:r>
          </a:p>
          <a:p>
            <a:endParaRPr lang="ca-ES" sz="1000" dirty="0" smtClean="0"/>
          </a:p>
          <a:p>
            <a:r>
              <a:rPr lang="ca-ES" sz="1000" dirty="0" smtClean="0"/>
              <a:t>	</a:t>
            </a:r>
            <a:r>
              <a:rPr lang="ca-ES" sz="1000" dirty="0" err="1" smtClean="0"/>
              <a:t>private</a:t>
            </a:r>
            <a:r>
              <a:rPr lang="ca-ES" sz="1000" dirty="0" smtClean="0"/>
              <a:t> Long </a:t>
            </a:r>
            <a:r>
              <a:rPr lang="ca-ES" sz="1000" dirty="0" err="1" smtClean="0"/>
              <a:t>id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        </a:t>
            </a:r>
            <a:r>
              <a:rPr lang="ca-ES" sz="1000" dirty="0" err="1" smtClean="0"/>
              <a:t>private</a:t>
            </a:r>
            <a:r>
              <a:rPr lang="ca-ES" sz="1000" dirty="0" smtClean="0"/>
              <a:t> </a:t>
            </a:r>
            <a:r>
              <a:rPr lang="ca-ES" sz="1000" dirty="0" err="1" smtClean="0"/>
              <a:t>int</a:t>
            </a:r>
            <a:r>
              <a:rPr lang="ca-ES" sz="1000" dirty="0" smtClean="0"/>
              <a:t> torneig;</a:t>
            </a:r>
          </a:p>
          <a:p>
            <a:r>
              <a:rPr lang="ca-ES" sz="1000" dirty="0" smtClean="0"/>
              <a:t>	</a:t>
            </a:r>
            <a:r>
              <a:rPr lang="ca-ES" sz="1000" dirty="0" err="1" smtClean="0"/>
              <a:t>private</a:t>
            </a:r>
            <a:r>
              <a:rPr lang="ca-ES" sz="1000" dirty="0" smtClean="0"/>
              <a:t> </a:t>
            </a:r>
            <a:r>
              <a:rPr lang="ca-ES" sz="1000" dirty="0" err="1" smtClean="0"/>
              <a:t>int</a:t>
            </a:r>
            <a:r>
              <a:rPr lang="ca-ES" sz="1000" dirty="0" smtClean="0"/>
              <a:t> jugador;</a:t>
            </a:r>
          </a:p>
          <a:p>
            <a:r>
              <a:rPr lang="ca-ES" sz="1000" dirty="0" smtClean="0"/>
              <a:t>        </a:t>
            </a:r>
            <a:r>
              <a:rPr lang="ca-ES" sz="1000" dirty="0" err="1" smtClean="0"/>
              <a:t>private</a:t>
            </a:r>
            <a:r>
              <a:rPr lang="ca-ES" sz="1000" dirty="0" smtClean="0"/>
              <a:t> </a:t>
            </a:r>
            <a:r>
              <a:rPr lang="ca-ES" sz="1000" dirty="0" err="1" smtClean="0"/>
              <a:t>float</a:t>
            </a:r>
            <a:r>
              <a:rPr lang="ca-ES" sz="1000" dirty="0" smtClean="0"/>
              <a:t> punts;</a:t>
            </a:r>
          </a:p>
          <a:p>
            <a:endParaRPr lang="ca-ES" sz="1000" dirty="0" smtClean="0"/>
          </a:p>
          <a:p>
            <a:r>
              <a:rPr lang="ca-ES" sz="1000" dirty="0" smtClean="0"/>
              <a:t>        </a:t>
            </a:r>
            <a:endParaRPr lang="ca-ES" sz="1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134076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Una de les classes de </a:t>
            </a:r>
            <a:r>
              <a:rPr lang="ca-ES" dirty="0" err="1" smtClean="0"/>
              <a:t>java</a:t>
            </a:r>
            <a:r>
              <a:rPr lang="ca-ES" dirty="0" smtClean="0"/>
              <a:t> que trobarem a la capa Model és la classe </a:t>
            </a:r>
            <a:r>
              <a:rPr lang="ca-ES" dirty="0" err="1" smtClean="0"/>
              <a:t>JugadorTorneig</a:t>
            </a:r>
            <a:r>
              <a:rPr lang="ca-ES" dirty="0" smtClean="0"/>
              <a:t>, que serveix per emmagatzemar els jugadors que contindrà un determinat torneig. Aquí el codi: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/>
          <a:lstStyle/>
          <a:p>
            <a:r>
              <a:rPr lang="ca-ES" dirty="0" smtClean="0">
                <a:solidFill>
                  <a:srgbClr val="FFFF00"/>
                </a:solidFill>
              </a:rPr>
              <a:t>Codi Java a la capa Vista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4464496" cy="4525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ca-ES" dirty="0" smtClean="0"/>
              <a:t>package </a:t>
            </a:r>
            <a:r>
              <a:rPr lang="ca-ES" dirty="0" err="1" smtClean="0"/>
              <a:t>tfc.escacs.vista</a:t>
            </a:r>
            <a:r>
              <a:rPr lang="ca-ES" dirty="0" smtClean="0"/>
              <a:t>;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import </a:t>
            </a:r>
            <a:r>
              <a:rPr lang="ca-ES" dirty="0" err="1" smtClean="0"/>
              <a:t>java.util.List</a:t>
            </a:r>
            <a:r>
              <a:rPr lang="ca-ES" dirty="0" smtClean="0"/>
              <a:t>;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import </a:t>
            </a:r>
            <a:r>
              <a:rPr lang="ca-ES" dirty="0" err="1" smtClean="0"/>
              <a:t>tfc.escacs.controlador.JugadorTorneigManager</a:t>
            </a:r>
            <a:r>
              <a:rPr lang="ca-ES" dirty="0" smtClean="0"/>
              <a:t>;</a:t>
            </a:r>
          </a:p>
          <a:p>
            <a:pPr>
              <a:buNone/>
            </a:pPr>
            <a:r>
              <a:rPr lang="ca-ES" dirty="0" smtClean="0"/>
              <a:t>import </a:t>
            </a:r>
            <a:r>
              <a:rPr lang="ca-ES" dirty="0" err="1" smtClean="0"/>
              <a:t>tfc.escacs.model.JugadorTorneig</a:t>
            </a:r>
            <a:r>
              <a:rPr lang="ca-ES" dirty="0" smtClean="0"/>
              <a:t>;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import com.opensymphony.xwork2.ActionSupport;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//Classe amb accions per sobre Torneig</a:t>
            </a:r>
          </a:p>
          <a:p>
            <a:pPr>
              <a:buNone/>
            </a:pPr>
            <a:r>
              <a:rPr lang="ca-ES" dirty="0" err="1" smtClean="0"/>
              <a:t>public</a:t>
            </a:r>
            <a:r>
              <a:rPr lang="ca-ES" dirty="0" smtClean="0"/>
              <a:t> </a:t>
            </a:r>
            <a:r>
              <a:rPr lang="ca-ES" dirty="0" err="1" smtClean="0"/>
              <a:t>class</a:t>
            </a:r>
            <a:r>
              <a:rPr lang="ca-ES" dirty="0" smtClean="0"/>
              <a:t> </a:t>
            </a:r>
            <a:r>
              <a:rPr lang="ca-ES" dirty="0" err="1" smtClean="0"/>
              <a:t>JugadorTorneigAction</a:t>
            </a:r>
            <a:r>
              <a:rPr lang="ca-ES" dirty="0" smtClean="0"/>
              <a:t> </a:t>
            </a:r>
            <a:r>
              <a:rPr lang="ca-ES" dirty="0" err="1" smtClean="0"/>
              <a:t>extends</a:t>
            </a:r>
            <a:r>
              <a:rPr lang="ca-ES" dirty="0" smtClean="0"/>
              <a:t> </a:t>
            </a:r>
            <a:r>
              <a:rPr lang="ca-ES" dirty="0" err="1" smtClean="0"/>
              <a:t>ActionSupport</a:t>
            </a:r>
            <a:r>
              <a:rPr lang="ca-ES" dirty="0" smtClean="0"/>
              <a:t> {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private</a:t>
            </a:r>
            <a:r>
              <a:rPr lang="ca-ES" dirty="0" smtClean="0"/>
              <a:t> </a:t>
            </a:r>
            <a:r>
              <a:rPr lang="ca-ES" dirty="0" err="1" smtClean="0"/>
              <a:t>static</a:t>
            </a:r>
            <a:r>
              <a:rPr lang="ca-ES" dirty="0" smtClean="0"/>
              <a:t> final long </a:t>
            </a:r>
            <a:r>
              <a:rPr lang="ca-ES" dirty="0" err="1" smtClean="0"/>
              <a:t>serialVersionUID</a:t>
            </a:r>
            <a:r>
              <a:rPr lang="ca-ES" dirty="0" smtClean="0"/>
              <a:t> = 9149826260758390091L;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private</a:t>
            </a:r>
            <a:r>
              <a:rPr lang="ca-ES" dirty="0" smtClean="0"/>
              <a:t> </a:t>
            </a:r>
            <a:r>
              <a:rPr lang="ca-ES" dirty="0" err="1" smtClean="0"/>
              <a:t>JugadorTorneig</a:t>
            </a:r>
            <a:r>
              <a:rPr lang="ca-ES" dirty="0" smtClean="0"/>
              <a:t> </a:t>
            </a:r>
            <a:r>
              <a:rPr lang="ca-ES" dirty="0" err="1" smtClean="0"/>
              <a:t>jugadorTorneig</a:t>
            </a:r>
            <a:r>
              <a:rPr lang="ca-ES" dirty="0" smtClean="0"/>
              <a:t>;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private</a:t>
            </a:r>
            <a:r>
              <a:rPr lang="ca-ES" dirty="0" smtClean="0"/>
              <a:t> </a:t>
            </a:r>
            <a:r>
              <a:rPr lang="ca-ES" dirty="0" err="1" smtClean="0"/>
              <a:t>List</a:t>
            </a:r>
            <a:r>
              <a:rPr lang="ca-ES" dirty="0" smtClean="0"/>
              <a:t>&lt;</a:t>
            </a:r>
            <a:r>
              <a:rPr lang="ca-ES" dirty="0" err="1" smtClean="0"/>
              <a:t>JugadorTorneig</a:t>
            </a:r>
            <a:r>
              <a:rPr lang="ca-ES" dirty="0" smtClean="0"/>
              <a:t>&gt; </a:t>
            </a:r>
            <a:r>
              <a:rPr lang="ca-ES" dirty="0" err="1" smtClean="0"/>
              <a:t>jugadorTorneigList</a:t>
            </a:r>
            <a:r>
              <a:rPr lang="ca-ES" dirty="0" smtClean="0"/>
              <a:t>;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private</a:t>
            </a:r>
            <a:r>
              <a:rPr lang="ca-ES" dirty="0" smtClean="0"/>
              <a:t> Long </a:t>
            </a:r>
            <a:r>
              <a:rPr lang="ca-ES" dirty="0" err="1" smtClean="0"/>
              <a:t>id</a:t>
            </a:r>
            <a:r>
              <a:rPr lang="ca-ES" dirty="0" smtClean="0"/>
              <a:t>;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private</a:t>
            </a:r>
            <a:r>
              <a:rPr lang="ca-ES" dirty="0" smtClean="0"/>
              <a:t> </a:t>
            </a:r>
            <a:r>
              <a:rPr lang="ca-ES" dirty="0" err="1" smtClean="0"/>
              <a:t>JugadorTorneigManager</a:t>
            </a:r>
            <a:r>
              <a:rPr lang="ca-ES" dirty="0" smtClean="0"/>
              <a:t> </a:t>
            </a:r>
            <a:r>
              <a:rPr lang="ca-ES" dirty="0" err="1" smtClean="0"/>
              <a:t>linkController</a:t>
            </a:r>
            <a:r>
              <a:rPr lang="ca-ES" dirty="0" smtClean="0"/>
              <a:t>;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public</a:t>
            </a:r>
            <a:r>
              <a:rPr lang="ca-ES" dirty="0" smtClean="0"/>
              <a:t> </a:t>
            </a:r>
            <a:r>
              <a:rPr lang="ca-ES" dirty="0" err="1" smtClean="0"/>
              <a:t>JugadorTorneigAction</a:t>
            </a:r>
            <a:r>
              <a:rPr lang="ca-ES" dirty="0" smtClean="0"/>
              <a:t>() {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linkController</a:t>
            </a:r>
            <a:r>
              <a:rPr lang="ca-ES" dirty="0" smtClean="0"/>
              <a:t> = new </a:t>
            </a:r>
            <a:r>
              <a:rPr lang="ca-ES" dirty="0" err="1" smtClean="0"/>
              <a:t>JugadorTorneigManager</a:t>
            </a:r>
            <a:r>
              <a:rPr lang="ca-ES" dirty="0" smtClean="0"/>
              <a:t>();</a:t>
            </a:r>
          </a:p>
          <a:p>
            <a:pPr>
              <a:buNone/>
            </a:pPr>
            <a:r>
              <a:rPr lang="ca-ES" dirty="0" smtClean="0"/>
              <a:t>	}</a:t>
            </a:r>
          </a:p>
          <a:p>
            <a:pPr>
              <a:buNone/>
            </a:pPr>
            <a:r>
              <a:rPr lang="ca-ES" dirty="0" smtClean="0"/>
              <a:t>   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4211960" y="2132856"/>
            <a:ext cx="4427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00" dirty="0" err="1" smtClean="0"/>
              <a:t>public</a:t>
            </a:r>
            <a:r>
              <a:rPr lang="ca-ES" sz="1000" dirty="0" smtClean="0"/>
              <a:t> </a:t>
            </a:r>
            <a:r>
              <a:rPr lang="ca-ES" sz="1000" dirty="0" err="1" smtClean="0"/>
              <a:t>String</a:t>
            </a:r>
            <a:r>
              <a:rPr lang="ca-ES" sz="1000" dirty="0" smtClean="0"/>
              <a:t> </a:t>
            </a:r>
            <a:r>
              <a:rPr lang="ca-ES" sz="1000" dirty="0" err="1" smtClean="0"/>
              <a:t>add</a:t>
            </a:r>
            <a:r>
              <a:rPr lang="ca-ES" sz="1000" dirty="0" smtClean="0"/>
              <a:t>() {</a:t>
            </a:r>
          </a:p>
          <a:p>
            <a:r>
              <a:rPr lang="ca-ES" sz="1000" dirty="0" smtClean="0"/>
              <a:t>	</a:t>
            </a:r>
            <a:r>
              <a:rPr lang="ca-ES" sz="1000" dirty="0" err="1" smtClean="0"/>
              <a:t>System.out.println</a:t>
            </a:r>
            <a:r>
              <a:rPr lang="ca-ES" sz="1000" dirty="0" smtClean="0"/>
              <a:t>(</a:t>
            </a:r>
            <a:r>
              <a:rPr lang="ca-ES" sz="1000" dirty="0" err="1" smtClean="0"/>
              <a:t>getJugadorTorneig</a:t>
            </a:r>
            <a:r>
              <a:rPr lang="ca-ES" sz="1000" dirty="0" smtClean="0"/>
              <a:t>());</a:t>
            </a:r>
          </a:p>
          <a:p>
            <a:r>
              <a:rPr lang="ca-ES" sz="1000" dirty="0" smtClean="0"/>
              <a:t>	</a:t>
            </a:r>
            <a:r>
              <a:rPr lang="ca-ES" sz="1000" dirty="0" err="1" smtClean="0"/>
              <a:t>try</a:t>
            </a:r>
            <a:r>
              <a:rPr lang="ca-ES" sz="1000" dirty="0" smtClean="0"/>
              <a:t> {</a:t>
            </a:r>
          </a:p>
          <a:p>
            <a:r>
              <a:rPr lang="ca-ES" sz="1000" dirty="0" smtClean="0"/>
              <a:t>	</a:t>
            </a:r>
            <a:r>
              <a:rPr lang="ca-ES" sz="1000" dirty="0" err="1" smtClean="0"/>
              <a:t>linkController.add</a:t>
            </a:r>
            <a:r>
              <a:rPr lang="ca-ES" sz="1000" dirty="0" smtClean="0"/>
              <a:t>(</a:t>
            </a:r>
            <a:r>
              <a:rPr lang="ca-ES" sz="1000" dirty="0" err="1" smtClean="0"/>
              <a:t>getJugadorTorneig</a:t>
            </a:r>
            <a:r>
              <a:rPr lang="ca-ES" sz="1000" dirty="0" smtClean="0"/>
              <a:t>());</a:t>
            </a:r>
          </a:p>
          <a:p>
            <a:r>
              <a:rPr lang="ca-ES" sz="1000" dirty="0" smtClean="0"/>
              <a:t>	}catch(</a:t>
            </a:r>
            <a:r>
              <a:rPr lang="ca-ES" sz="1000" dirty="0" err="1" smtClean="0"/>
              <a:t>Exception</a:t>
            </a:r>
            <a:r>
              <a:rPr lang="ca-ES" sz="1000" dirty="0" smtClean="0"/>
              <a:t> e) {</a:t>
            </a:r>
          </a:p>
          <a:p>
            <a:r>
              <a:rPr lang="ca-ES" sz="1000" dirty="0" smtClean="0"/>
              <a:t>	}</a:t>
            </a:r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return</a:t>
            </a:r>
            <a:r>
              <a:rPr lang="ca-ES" sz="1000" dirty="0" smtClean="0"/>
              <a:t> </a:t>
            </a:r>
            <a:r>
              <a:rPr lang="ca-ES" sz="1000" dirty="0" err="1" smtClean="0"/>
              <a:t>SUCCESS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	}</a:t>
            </a:r>
          </a:p>
          <a:p>
            <a:r>
              <a:rPr lang="ca-ES" sz="1000" dirty="0" smtClean="0"/>
              <a:t>	</a:t>
            </a:r>
            <a:r>
              <a:rPr lang="ca-ES" sz="1000" dirty="0" err="1" smtClean="0"/>
              <a:t>public</a:t>
            </a:r>
            <a:r>
              <a:rPr lang="ca-ES" sz="1000" dirty="0" smtClean="0"/>
              <a:t> </a:t>
            </a:r>
            <a:r>
              <a:rPr lang="ca-ES" sz="1000" dirty="0" err="1" smtClean="0"/>
              <a:t>String</a:t>
            </a:r>
            <a:r>
              <a:rPr lang="ca-ES" sz="1000" dirty="0" smtClean="0"/>
              <a:t> </a:t>
            </a:r>
            <a:r>
              <a:rPr lang="ca-ES" sz="1000" dirty="0" err="1" smtClean="0"/>
              <a:t>delete</a:t>
            </a:r>
            <a:r>
              <a:rPr lang="ca-ES" sz="1000" dirty="0" smtClean="0"/>
              <a:t>() {</a:t>
            </a:r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linkController.delete</a:t>
            </a:r>
            <a:r>
              <a:rPr lang="ca-ES" sz="1000" dirty="0" smtClean="0"/>
              <a:t>(</a:t>
            </a:r>
            <a:r>
              <a:rPr lang="ca-ES" sz="1000" dirty="0" err="1" smtClean="0"/>
              <a:t>getId</a:t>
            </a:r>
            <a:r>
              <a:rPr lang="ca-ES" sz="1000" dirty="0" smtClean="0"/>
              <a:t>());</a:t>
            </a:r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return</a:t>
            </a:r>
            <a:r>
              <a:rPr lang="ca-ES" sz="1000" dirty="0" smtClean="0"/>
              <a:t> </a:t>
            </a:r>
            <a:r>
              <a:rPr lang="ca-ES" sz="1000" dirty="0" err="1" smtClean="0"/>
              <a:t>SUCCESS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	}</a:t>
            </a:r>
          </a:p>
          <a:p>
            <a:r>
              <a:rPr lang="ca-ES" sz="1000" dirty="0" smtClean="0"/>
              <a:t>	</a:t>
            </a:r>
            <a:r>
              <a:rPr lang="ca-ES" sz="1000" dirty="0" err="1" smtClean="0"/>
              <a:t>public</a:t>
            </a:r>
            <a:r>
              <a:rPr lang="ca-ES" sz="1000" dirty="0" smtClean="0"/>
              <a:t> </a:t>
            </a:r>
            <a:r>
              <a:rPr lang="ca-ES" sz="1000" dirty="0" err="1" smtClean="0"/>
              <a:t>JugadorTorneig</a:t>
            </a:r>
            <a:r>
              <a:rPr lang="ca-ES" sz="1000" dirty="0" smtClean="0"/>
              <a:t> </a:t>
            </a:r>
            <a:r>
              <a:rPr lang="ca-ES" sz="1000" dirty="0" err="1" smtClean="0"/>
              <a:t>getJugadorTorneig</a:t>
            </a:r>
            <a:r>
              <a:rPr lang="ca-ES" sz="1000" dirty="0" smtClean="0"/>
              <a:t>() {</a:t>
            </a:r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return</a:t>
            </a:r>
            <a:r>
              <a:rPr lang="ca-ES" sz="1000" dirty="0" smtClean="0"/>
              <a:t> </a:t>
            </a:r>
            <a:r>
              <a:rPr lang="ca-ES" sz="1000" dirty="0" err="1" smtClean="0"/>
              <a:t>jugadorTorneig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	}</a:t>
            </a:r>
          </a:p>
          <a:p>
            <a:endParaRPr lang="ca-ES" sz="1000" dirty="0" smtClean="0"/>
          </a:p>
          <a:p>
            <a:r>
              <a:rPr lang="ca-ES" sz="1000" dirty="0" smtClean="0"/>
              <a:t>	</a:t>
            </a:r>
            <a:r>
              <a:rPr lang="ca-ES" sz="1000" dirty="0" err="1" smtClean="0"/>
              <a:t>public</a:t>
            </a:r>
            <a:r>
              <a:rPr lang="ca-ES" sz="1000" dirty="0" smtClean="0"/>
              <a:t> </a:t>
            </a:r>
            <a:r>
              <a:rPr lang="ca-ES" sz="1000" dirty="0" err="1" smtClean="0"/>
              <a:t>void</a:t>
            </a:r>
            <a:r>
              <a:rPr lang="ca-ES" sz="1000" dirty="0" smtClean="0"/>
              <a:t> </a:t>
            </a:r>
            <a:r>
              <a:rPr lang="ca-ES" sz="1000" dirty="0" err="1" smtClean="0"/>
              <a:t>setJugadorTorneig</a:t>
            </a:r>
            <a:r>
              <a:rPr lang="ca-ES" sz="1000" dirty="0" smtClean="0"/>
              <a:t>(</a:t>
            </a:r>
            <a:r>
              <a:rPr lang="ca-ES" sz="1000" dirty="0" err="1" smtClean="0"/>
              <a:t>JugadorTorneig</a:t>
            </a:r>
            <a:r>
              <a:rPr lang="ca-ES" sz="1000" dirty="0" smtClean="0"/>
              <a:t> </a:t>
            </a:r>
            <a:r>
              <a:rPr lang="ca-ES" sz="1000" dirty="0" err="1" smtClean="0"/>
              <a:t>jugadorTorneig</a:t>
            </a:r>
            <a:r>
              <a:rPr lang="ca-ES" sz="1000" dirty="0" smtClean="0"/>
              <a:t>) {</a:t>
            </a:r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this.jugadorTorneig</a:t>
            </a:r>
            <a:r>
              <a:rPr lang="ca-ES" sz="1000" dirty="0" smtClean="0"/>
              <a:t> = </a:t>
            </a:r>
            <a:r>
              <a:rPr lang="ca-ES" sz="1000" dirty="0" err="1" smtClean="0"/>
              <a:t>jugadorTorneig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	}</a:t>
            </a:r>
          </a:p>
          <a:p>
            <a:endParaRPr lang="ca-ES" sz="1000" dirty="0" smtClean="0"/>
          </a:p>
          <a:p>
            <a:r>
              <a:rPr lang="ca-ES" sz="1000" dirty="0" smtClean="0"/>
              <a:t>	</a:t>
            </a:r>
            <a:r>
              <a:rPr lang="ca-ES" sz="1000" dirty="0" err="1" smtClean="0"/>
              <a:t>public</a:t>
            </a:r>
            <a:r>
              <a:rPr lang="ca-ES" sz="1000" dirty="0" smtClean="0"/>
              <a:t> Long </a:t>
            </a:r>
            <a:r>
              <a:rPr lang="ca-ES" sz="1000" dirty="0" err="1" smtClean="0"/>
              <a:t>getId</a:t>
            </a:r>
            <a:r>
              <a:rPr lang="ca-ES" sz="1000" dirty="0" smtClean="0"/>
              <a:t>() {</a:t>
            </a:r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return</a:t>
            </a:r>
            <a:r>
              <a:rPr lang="ca-ES" sz="1000" dirty="0" smtClean="0"/>
              <a:t> </a:t>
            </a:r>
            <a:r>
              <a:rPr lang="ca-ES" sz="1000" dirty="0" err="1" smtClean="0"/>
              <a:t>id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	}</a:t>
            </a:r>
          </a:p>
          <a:p>
            <a:r>
              <a:rPr lang="ca-ES" sz="1000" dirty="0" smtClean="0"/>
              <a:t>	</a:t>
            </a:r>
            <a:r>
              <a:rPr lang="ca-ES" sz="1000" dirty="0" err="1" smtClean="0"/>
              <a:t>public</a:t>
            </a:r>
            <a:r>
              <a:rPr lang="ca-ES" sz="1000" dirty="0" smtClean="0"/>
              <a:t> </a:t>
            </a:r>
            <a:r>
              <a:rPr lang="ca-ES" sz="1000" dirty="0" err="1" smtClean="0"/>
              <a:t>void</a:t>
            </a:r>
            <a:r>
              <a:rPr lang="ca-ES" sz="1000" dirty="0" smtClean="0"/>
              <a:t> </a:t>
            </a:r>
            <a:r>
              <a:rPr lang="ca-ES" sz="1000" dirty="0" err="1" smtClean="0"/>
              <a:t>setId</a:t>
            </a:r>
            <a:r>
              <a:rPr lang="ca-ES" sz="1000" dirty="0" smtClean="0"/>
              <a:t>(Long </a:t>
            </a:r>
            <a:r>
              <a:rPr lang="ca-ES" sz="1000" dirty="0" err="1" smtClean="0"/>
              <a:t>id</a:t>
            </a:r>
            <a:r>
              <a:rPr lang="ca-ES" sz="1000" dirty="0" smtClean="0"/>
              <a:t>) {</a:t>
            </a:r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this.id</a:t>
            </a:r>
            <a:r>
              <a:rPr lang="ca-ES" sz="1000" dirty="0" smtClean="0"/>
              <a:t> = </a:t>
            </a:r>
            <a:r>
              <a:rPr lang="ca-ES" sz="1000" dirty="0" err="1" smtClean="0"/>
              <a:t>id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	}</a:t>
            </a:r>
          </a:p>
          <a:p>
            <a:r>
              <a:rPr lang="ca-ES" sz="1000" dirty="0" smtClean="0"/>
              <a:t>}</a:t>
            </a:r>
            <a:endParaRPr lang="ca-ES" sz="1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05273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Pel que fa a la capa de vista, aquí tenim el que hauran de fer els mètodes sobre la classe </a:t>
            </a:r>
            <a:r>
              <a:rPr lang="ca-ES" dirty="0" err="1" smtClean="0"/>
              <a:t>PartidaJugador</a:t>
            </a:r>
            <a:r>
              <a:rPr lang="ca-ES" dirty="0" smtClean="0"/>
              <a:t>, que seran els que es lligaran amb Struts2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rgbClr val="FFFF00"/>
                </a:solidFill>
              </a:rPr>
              <a:t>Codi Java a la capa Controlador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204864"/>
            <a:ext cx="4906888" cy="394989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a-ES" dirty="0" smtClean="0"/>
              <a:t>package </a:t>
            </a:r>
            <a:r>
              <a:rPr lang="ca-ES" dirty="0" err="1" smtClean="0"/>
              <a:t>tfc.escacs.controlador</a:t>
            </a:r>
            <a:r>
              <a:rPr lang="ca-ES" dirty="0" smtClean="0"/>
              <a:t>;</a:t>
            </a:r>
          </a:p>
          <a:p>
            <a:endParaRPr lang="ca-ES" dirty="0" smtClean="0"/>
          </a:p>
          <a:p>
            <a:pPr>
              <a:buNone/>
            </a:pPr>
            <a:r>
              <a:rPr lang="ca-ES" dirty="0" smtClean="0"/>
              <a:t>import </a:t>
            </a:r>
            <a:r>
              <a:rPr lang="ca-ES" dirty="0" err="1" smtClean="0"/>
              <a:t>java.util.List</a:t>
            </a:r>
            <a:r>
              <a:rPr lang="ca-ES" dirty="0" smtClean="0"/>
              <a:t>;</a:t>
            </a:r>
          </a:p>
          <a:p>
            <a:endParaRPr lang="ca-ES" dirty="0" smtClean="0"/>
          </a:p>
          <a:p>
            <a:pPr>
              <a:buNone/>
            </a:pPr>
            <a:r>
              <a:rPr lang="ca-ES" dirty="0" smtClean="0"/>
              <a:t>import </a:t>
            </a:r>
            <a:r>
              <a:rPr lang="ca-ES" dirty="0" err="1" smtClean="0"/>
              <a:t>org.hibernate.HibernateException</a:t>
            </a:r>
            <a:r>
              <a:rPr lang="ca-ES" dirty="0" smtClean="0"/>
              <a:t>;</a:t>
            </a:r>
          </a:p>
          <a:p>
            <a:pPr>
              <a:buNone/>
            </a:pPr>
            <a:r>
              <a:rPr lang="ca-ES" dirty="0" smtClean="0"/>
              <a:t>import </a:t>
            </a:r>
            <a:r>
              <a:rPr lang="ca-ES" dirty="0" err="1" smtClean="0"/>
              <a:t>org.hibernate.classic.Session</a:t>
            </a:r>
            <a:r>
              <a:rPr lang="ca-ES" dirty="0" smtClean="0"/>
              <a:t>;</a:t>
            </a:r>
          </a:p>
          <a:p>
            <a:endParaRPr lang="ca-ES" dirty="0" smtClean="0"/>
          </a:p>
          <a:p>
            <a:pPr>
              <a:buNone/>
            </a:pPr>
            <a:r>
              <a:rPr lang="ca-ES" dirty="0" smtClean="0"/>
              <a:t>import </a:t>
            </a:r>
            <a:r>
              <a:rPr lang="ca-ES" dirty="0" err="1" smtClean="0"/>
              <a:t>tfc.escacs.model.JugadorTorneig</a:t>
            </a:r>
            <a:r>
              <a:rPr lang="ca-ES" dirty="0" smtClean="0"/>
              <a:t>;</a:t>
            </a:r>
          </a:p>
          <a:p>
            <a:pPr>
              <a:buNone/>
            </a:pPr>
            <a:r>
              <a:rPr lang="ca-ES" dirty="0" smtClean="0"/>
              <a:t>import </a:t>
            </a:r>
            <a:r>
              <a:rPr lang="ca-ES" dirty="0" err="1" smtClean="0"/>
              <a:t>tfc.escacs.util.HibernateUtil</a:t>
            </a:r>
            <a:r>
              <a:rPr lang="ca-ES" dirty="0" smtClean="0"/>
              <a:t>;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// Classe que gestionarà les </a:t>
            </a:r>
            <a:r>
              <a:rPr lang="ca-ES" dirty="0" err="1" smtClean="0"/>
              <a:t>accinos</a:t>
            </a:r>
            <a:r>
              <a:rPr lang="ca-ES" dirty="0" smtClean="0"/>
              <a:t> per l'entitat </a:t>
            </a:r>
            <a:r>
              <a:rPr lang="ca-ES" dirty="0" err="1" smtClean="0"/>
              <a:t>JugadorTorneig</a:t>
            </a:r>
            <a:endParaRPr lang="ca-ES" dirty="0" smtClean="0"/>
          </a:p>
          <a:p>
            <a:pPr>
              <a:buNone/>
            </a:pPr>
            <a:r>
              <a:rPr lang="ca-ES" dirty="0" err="1" smtClean="0"/>
              <a:t>public</a:t>
            </a:r>
            <a:r>
              <a:rPr lang="ca-ES" dirty="0" smtClean="0"/>
              <a:t> </a:t>
            </a:r>
            <a:r>
              <a:rPr lang="ca-ES" dirty="0" err="1" smtClean="0"/>
              <a:t>class</a:t>
            </a:r>
            <a:r>
              <a:rPr lang="ca-ES" dirty="0" smtClean="0"/>
              <a:t> </a:t>
            </a:r>
            <a:r>
              <a:rPr lang="ca-ES" dirty="0" err="1" smtClean="0"/>
              <a:t>JugadorTorneigManager</a:t>
            </a:r>
            <a:r>
              <a:rPr lang="ca-ES" dirty="0" smtClean="0"/>
              <a:t> </a:t>
            </a:r>
            <a:r>
              <a:rPr lang="ca-ES" dirty="0" err="1" smtClean="0"/>
              <a:t>extends</a:t>
            </a:r>
            <a:r>
              <a:rPr lang="ca-ES" dirty="0" smtClean="0"/>
              <a:t> </a:t>
            </a:r>
            <a:r>
              <a:rPr lang="ca-ES" dirty="0" err="1" smtClean="0"/>
              <a:t>HibernateUtil</a:t>
            </a:r>
            <a:r>
              <a:rPr lang="ca-ES" dirty="0" smtClean="0"/>
              <a:t> {</a:t>
            </a:r>
          </a:p>
          <a:p>
            <a:endParaRPr lang="ca-ES" dirty="0" smtClean="0"/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public</a:t>
            </a:r>
            <a:r>
              <a:rPr lang="ca-ES" dirty="0" smtClean="0"/>
              <a:t> </a:t>
            </a:r>
            <a:r>
              <a:rPr lang="ca-ES" dirty="0" err="1" smtClean="0"/>
              <a:t>JugadorTorneig</a:t>
            </a:r>
            <a:r>
              <a:rPr lang="ca-ES" dirty="0" smtClean="0"/>
              <a:t> </a:t>
            </a:r>
            <a:r>
              <a:rPr lang="ca-ES" dirty="0" err="1" smtClean="0"/>
              <a:t>add</a:t>
            </a:r>
            <a:r>
              <a:rPr lang="ca-ES" dirty="0" smtClean="0"/>
              <a:t>(</a:t>
            </a:r>
            <a:r>
              <a:rPr lang="ca-ES" dirty="0" err="1" smtClean="0"/>
              <a:t>JugadorTorneig</a:t>
            </a:r>
            <a:r>
              <a:rPr lang="ca-ES" dirty="0" smtClean="0"/>
              <a:t> </a:t>
            </a:r>
            <a:r>
              <a:rPr lang="ca-ES" dirty="0" err="1" smtClean="0"/>
              <a:t>jugadorTorneig</a:t>
            </a:r>
            <a:r>
              <a:rPr lang="ca-ES" dirty="0" smtClean="0"/>
              <a:t>) {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Session</a:t>
            </a:r>
            <a:r>
              <a:rPr lang="ca-ES" dirty="0" smtClean="0"/>
              <a:t> </a:t>
            </a:r>
            <a:r>
              <a:rPr lang="ca-ES" dirty="0" err="1" smtClean="0"/>
              <a:t>session</a:t>
            </a:r>
            <a:r>
              <a:rPr lang="ca-ES" dirty="0" smtClean="0"/>
              <a:t> = </a:t>
            </a:r>
            <a:r>
              <a:rPr lang="ca-ES" dirty="0" err="1" smtClean="0"/>
              <a:t>HibernateUtil.getSessionFactory</a:t>
            </a:r>
            <a:r>
              <a:rPr lang="ca-ES" dirty="0" smtClean="0"/>
              <a:t>().</a:t>
            </a:r>
            <a:r>
              <a:rPr lang="ca-ES" dirty="0" err="1" smtClean="0"/>
              <a:t>getCurrentSession</a:t>
            </a:r>
            <a:r>
              <a:rPr lang="ca-ES" dirty="0" smtClean="0"/>
              <a:t>();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session.beginTransaction</a:t>
            </a:r>
            <a:r>
              <a:rPr lang="ca-ES" dirty="0" smtClean="0"/>
              <a:t>();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session.save</a:t>
            </a:r>
            <a:r>
              <a:rPr lang="ca-ES" dirty="0" smtClean="0"/>
              <a:t>(</a:t>
            </a:r>
            <a:r>
              <a:rPr lang="ca-ES" dirty="0" err="1" smtClean="0"/>
              <a:t>jugadorTorneig</a:t>
            </a:r>
            <a:r>
              <a:rPr lang="ca-ES" dirty="0" smtClean="0"/>
              <a:t>);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session.getTransaction</a:t>
            </a:r>
            <a:r>
              <a:rPr lang="ca-ES" dirty="0" smtClean="0"/>
              <a:t>().</a:t>
            </a:r>
            <a:r>
              <a:rPr lang="ca-ES" dirty="0" err="1" smtClean="0"/>
              <a:t>commit</a:t>
            </a:r>
            <a:r>
              <a:rPr lang="ca-ES" dirty="0" smtClean="0"/>
              <a:t>();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return</a:t>
            </a:r>
            <a:r>
              <a:rPr lang="ca-ES" dirty="0" smtClean="0"/>
              <a:t> </a:t>
            </a:r>
            <a:r>
              <a:rPr lang="ca-ES" dirty="0" err="1" smtClean="0"/>
              <a:t>jugadorTorneig</a:t>
            </a:r>
            <a:r>
              <a:rPr lang="ca-ES" dirty="0" smtClean="0"/>
              <a:t>;</a:t>
            </a:r>
          </a:p>
          <a:p>
            <a:pPr>
              <a:buNone/>
            </a:pPr>
            <a:r>
              <a:rPr lang="ca-ES" dirty="0" smtClean="0"/>
              <a:t>	}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public</a:t>
            </a:r>
            <a:r>
              <a:rPr lang="ca-ES" dirty="0" smtClean="0"/>
              <a:t> </a:t>
            </a:r>
            <a:r>
              <a:rPr lang="ca-ES" dirty="0" err="1" smtClean="0"/>
              <a:t>JugadorTorneig</a:t>
            </a:r>
            <a:r>
              <a:rPr lang="ca-ES" dirty="0" smtClean="0"/>
              <a:t> </a:t>
            </a:r>
            <a:r>
              <a:rPr lang="ca-ES" dirty="0" err="1" smtClean="0"/>
              <a:t>delete</a:t>
            </a:r>
            <a:r>
              <a:rPr lang="ca-ES" dirty="0" smtClean="0"/>
              <a:t>(Long </a:t>
            </a:r>
            <a:r>
              <a:rPr lang="ca-ES" dirty="0" err="1" smtClean="0"/>
              <a:t>id</a:t>
            </a:r>
            <a:r>
              <a:rPr lang="ca-ES" dirty="0" smtClean="0"/>
              <a:t>) {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Session</a:t>
            </a:r>
            <a:r>
              <a:rPr lang="ca-ES" dirty="0" smtClean="0"/>
              <a:t> </a:t>
            </a:r>
            <a:r>
              <a:rPr lang="ca-ES" dirty="0" err="1" smtClean="0"/>
              <a:t>session</a:t>
            </a:r>
            <a:r>
              <a:rPr lang="ca-ES" dirty="0" smtClean="0"/>
              <a:t> = </a:t>
            </a:r>
            <a:r>
              <a:rPr lang="ca-ES" dirty="0" err="1" smtClean="0"/>
              <a:t>HibernateUtil.getSessionFactory</a:t>
            </a:r>
            <a:r>
              <a:rPr lang="ca-ES" dirty="0" smtClean="0"/>
              <a:t>().</a:t>
            </a:r>
            <a:r>
              <a:rPr lang="ca-ES" dirty="0" err="1" smtClean="0"/>
              <a:t>getCurrentSession</a:t>
            </a:r>
            <a:r>
              <a:rPr lang="ca-ES" dirty="0" smtClean="0"/>
              <a:t>();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session.beginTransaction</a:t>
            </a:r>
            <a:r>
              <a:rPr lang="ca-ES" dirty="0" smtClean="0"/>
              <a:t>();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JugadorTorneig</a:t>
            </a:r>
            <a:r>
              <a:rPr lang="ca-ES" dirty="0" smtClean="0"/>
              <a:t> </a:t>
            </a:r>
            <a:r>
              <a:rPr lang="ca-ES" dirty="0" err="1" smtClean="0"/>
              <a:t>jugadorTorneig</a:t>
            </a:r>
            <a:r>
              <a:rPr lang="ca-ES" dirty="0" smtClean="0"/>
              <a:t> = (</a:t>
            </a:r>
            <a:r>
              <a:rPr lang="ca-ES" dirty="0" err="1" smtClean="0"/>
              <a:t>JugadorTorneig</a:t>
            </a:r>
            <a:r>
              <a:rPr lang="ca-ES" dirty="0" smtClean="0"/>
              <a:t>) </a:t>
            </a:r>
            <a:r>
              <a:rPr lang="ca-ES" dirty="0" err="1" smtClean="0"/>
              <a:t>session.load</a:t>
            </a:r>
            <a:r>
              <a:rPr lang="ca-ES" dirty="0" smtClean="0"/>
              <a:t>(</a:t>
            </a:r>
            <a:r>
              <a:rPr lang="ca-ES" dirty="0" err="1" smtClean="0"/>
              <a:t>JugadorTorneig.class</a:t>
            </a:r>
            <a:r>
              <a:rPr lang="ca-ES" dirty="0" smtClean="0"/>
              <a:t>, </a:t>
            </a:r>
            <a:r>
              <a:rPr lang="ca-ES" dirty="0" err="1" smtClean="0"/>
              <a:t>id</a:t>
            </a:r>
            <a:r>
              <a:rPr lang="ca-ES" dirty="0" smtClean="0"/>
              <a:t>);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if</a:t>
            </a:r>
            <a:r>
              <a:rPr lang="ca-ES" dirty="0" smtClean="0"/>
              <a:t>(</a:t>
            </a:r>
            <a:r>
              <a:rPr lang="ca-ES" dirty="0" err="1" smtClean="0"/>
              <a:t>null</a:t>
            </a:r>
            <a:r>
              <a:rPr lang="ca-ES" dirty="0" smtClean="0"/>
              <a:t> != </a:t>
            </a:r>
            <a:r>
              <a:rPr lang="ca-ES" dirty="0" err="1" smtClean="0"/>
              <a:t>jugadorTorneig</a:t>
            </a:r>
            <a:r>
              <a:rPr lang="ca-ES" dirty="0" smtClean="0"/>
              <a:t>) {</a:t>
            </a:r>
          </a:p>
          <a:p>
            <a:pPr>
              <a:buNone/>
            </a:pPr>
            <a:r>
              <a:rPr lang="ca-ES" dirty="0" smtClean="0"/>
              <a:t>			</a:t>
            </a:r>
            <a:r>
              <a:rPr lang="ca-ES" dirty="0" err="1" smtClean="0"/>
              <a:t>session.delete</a:t>
            </a:r>
            <a:r>
              <a:rPr lang="ca-ES" dirty="0" smtClean="0"/>
              <a:t>(</a:t>
            </a:r>
            <a:r>
              <a:rPr lang="ca-ES" dirty="0" err="1" smtClean="0"/>
              <a:t>jugadorTorneig</a:t>
            </a:r>
            <a:r>
              <a:rPr lang="ca-ES" dirty="0" smtClean="0"/>
              <a:t>);</a:t>
            </a:r>
          </a:p>
          <a:p>
            <a:pPr>
              <a:buNone/>
            </a:pPr>
            <a:r>
              <a:rPr lang="ca-ES" dirty="0" smtClean="0"/>
              <a:t>		}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session.getTransaction</a:t>
            </a:r>
            <a:r>
              <a:rPr lang="ca-ES" dirty="0" smtClean="0"/>
              <a:t>().</a:t>
            </a:r>
            <a:r>
              <a:rPr lang="ca-ES" dirty="0" err="1" smtClean="0"/>
              <a:t>commit</a:t>
            </a:r>
            <a:r>
              <a:rPr lang="ca-ES" dirty="0" smtClean="0"/>
              <a:t>();</a:t>
            </a:r>
          </a:p>
          <a:p>
            <a:pPr>
              <a:buNone/>
            </a:pPr>
            <a:r>
              <a:rPr lang="ca-ES" dirty="0" smtClean="0"/>
              <a:t>		</a:t>
            </a:r>
            <a:r>
              <a:rPr lang="ca-ES" dirty="0" err="1" smtClean="0"/>
              <a:t>return</a:t>
            </a:r>
            <a:r>
              <a:rPr lang="ca-ES" dirty="0" smtClean="0"/>
              <a:t> </a:t>
            </a:r>
            <a:r>
              <a:rPr lang="ca-ES" dirty="0" err="1" smtClean="0"/>
              <a:t>jugadorTorneig</a:t>
            </a:r>
            <a:r>
              <a:rPr lang="ca-ES" dirty="0" smtClean="0"/>
              <a:t>;</a:t>
            </a:r>
          </a:p>
          <a:p>
            <a:pPr>
              <a:buNone/>
            </a:pPr>
            <a:r>
              <a:rPr lang="ca-ES" dirty="0" smtClean="0"/>
              <a:t>	}</a:t>
            </a:r>
          </a:p>
          <a:p>
            <a:endParaRPr lang="ca-ES" dirty="0" smtClean="0"/>
          </a:p>
          <a:p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5292080" y="2204864"/>
            <a:ext cx="3168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00" dirty="0" smtClean="0"/>
              <a:t>	</a:t>
            </a:r>
            <a:r>
              <a:rPr lang="ca-ES" sz="1000" dirty="0" err="1" smtClean="0"/>
              <a:t>public</a:t>
            </a:r>
            <a:r>
              <a:rPr lang="ca-ES" sz="1000" dirty="0" smtClean="0"/>
              <a:t> </a:t>
            </a:r>
            <a:r>
              <a:rPr lang="ca-ES" sz="1000" dirty="0" err="1" smtClean="0"/>
              <a:t>List</a:t>
            </a:r>
            <a:r>
              <a:rPr lang="ca-ES" sz="1000" dirty="0" smtClean="0"/>
              <a:t>&lt;</a:t>
            </a:r>
            <a:r>
              <a:rPr lang="ca-ES" sz="1000" dirty="0" err="1" smtClean="0"/>
              <a:t>JugadorTorneig</a:t>
            </a:r>
            <a:r>
              <a:rPr lang="ca-ES" sz="1000" dirty="0" smtClean="0"/>
              <a:t>&gt; </a:t>
            </a:r>
            <a:r>
              <a:rPr lang="ca-ES" sz="1000" dirty="0" err="1" smtClean="0"/>
              <a:t>list</a:t>
            </a:r>
            <a:r>
              <a:rPr lang="ca-ES" sz="1000" dirty="0" smtClean="0"/>
              <a:t>() {</a:t>
            </a:r>
          </a:p>
          <a:p>
            <a:endParaRPr lang="ca-ES" sz="1000" dirty="0" smtClean="0"/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Session</a:t>
            </a:r>
            <a:r>
              <a:rPr lang="ca-ES" sz="1000" dirty="0" smtClean="0"/>
              <a:t> </a:t>
            </a:r>
            <a:r>
              <a:rPr lang="ca-ES" sz="1000" dirty="0" err="1" smtClean="0"/>
              <a:t>session</a:t>
            </a:r>
            <a:r>
              <a:rPr lang="ca-ES" sz="1000" dirty="0" smtClean="0"/>
              <a:t> = </a:t>
            </a:r>
            <a:r>
              <a:rPr lang="ca-ES" sz="1000" dirty="0" err="1" smtClean="0"/>
              <a:t>HibernateUtil.getSessionFactory</a:t>
            </a:r>
            <a:r>
              <a:rPr lang="ca-ES" sz="1000" dirty="0" smtClean="0"/>
              <a:t>().</a:t>
            </a:r>
            <a:r>
              <a:rPr lang="ca-ES" sz="1000" dirty="0" err="1" smtClean="0"/>
              <a:t>getCurrentSession</a:t>
            </a:r>
            <a:r>
              <a:rPr lang="ca-ES" sz="1000" dirty="0" smtClean="0"/>
              <a:t>();</a:t>
            </a:r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session.beginTransaction</a:t>
            </a:r>
            <a:r>
              <a:rPr lang="ca-ES" sz="1000" dirty="0" smtClean="0"/>
              <a:t>();</a:t>
            </a:r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List</a:t>
            </a:r>
            <a:r>
              <a:rPr lang="ca-ES" sz="1000" dirty="0" smtClean="0"/>
              <a:t>&lt;</a:t>
            </a:r>
            <a:r>
              <a:rPr lang="ca-ES" sz="1000" dirty="0" err="1" smtClean="0"/>
              <a:t>JugadorTorneig</a:t>
            </a:r>
            <a:r>
              <a:rPr lang="ca-ES" sz="1000" dirty="0" smtClean="0"/>
              <a:t>&gt; </a:t>
            </a:r>
            <a:r>
              <a:rPr lang="ca-ES" sz="1000" dirty="0" err="1" smtClean="0"/>
              <a:t>jugadorsTorneig</a:t>
            </a:r>
            <a:r>
              <a:rPr lang="ca-ES" sz="1000" dirty="0" smtClean="0"/>
              <a:t> = </a:t>
            </a:r>
            <a:r>
              <a:rPr lang="ca-ES" sz="1000" dirty="0" err="1" smtClean="0"/>
              <a:t>null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try</a:t>
            </a:r>
            <a:r>
              <a:rPr lang="ca-ES" sz="1000" dirty="0" smtClean="0"/>
              <a:t> {</a:t>
            </a:r>
          </a:p>
          <a:p>
            <a:r>
              <a:rPr lang="ca-ES" sz="1000" dirty="0" smtClean="0"/>
              <a:t>			</a:t>
            </a:r>
            <a:r>
              <a:rPr lang="ca-ES" sz="1000" dirty="0" err="1" smtClean="0"/>
              <a:t>jugadorsTorneig</a:t>
            </a:r>
            <a:r>
              <a:rPr lang="ca-ES" sz="1000" dirty="0" smtClean="0"/>
              <a:t> = (</a:t>
            </a:r>
            <a:r>
              <a:rPr lang="ca-ES" sz="1000" dirty="0" err="1" smtClean="0"/>
              <a:t>List</a:t>
            </a:r>
            <a:r>
              <a:rPr lang="ca-ES" sz="1000" dirty="0" smtClean="0"/>
              <a:t>&lt;</a:t>
            </a:r>
            <a:r>
              <a:rPr lang="ca-ES" sz="1000" dirty="0" err="1" smtClean="0"/>
              <a:t>JugadorTorneig</a:t>
            </a:r>
            <a:r>
              <a:rPr lang="ca-ES" sz="1000" dirty="0" smtClean="0"/>
              <a:t>&gt;)</a:t>
            </a:r>
            <a:r>
              <a:rPr lang="ca-ES" sz="1000" dirty="0" err="1" smtClean="0"/>
              <a:t>session.createQuery</a:t>
            </a:r>
            <a:r>
              <a:rPr lang="ca-ES" sz="1000" dirty="0" smtClean="0"/>
              <a:t>("</a:t>
            </a:r>
            <a:r>
              <a:rPr lang="ca-ES" sz="1000" dirty="0" err="1" smtClean="0"/>
              <a:t>from</a:t>
            </a:r>
            <a:r>
              <a:rPr lang="ca-ES" sz="1000" dirty="0" smtClean="0"/>
              <a:t> </a:t>
            </a:r>
            <a:r>
              <a:rPr lang="ca-ES" sz="1000" dirty="0" err="1" smtClean="0"/>
              <a:t>JugadorTorneig</a:t>
            </a:r>
            <a:r>
              <a:rPr lang="ca-ES" sz="1000" dirty="0" smtClean="0"/>
              <a:t>").</a:t>
            </a:r>
            <a:r>
              <a:rPr lang="ca-ES" sz="1000" dirty="0" err="1" smtClean="0"/>
              <a:t>list</a:t>
            </a:r>
            <a:r>
              <a:rPr lang="ca-ES" sz="1000" dirty="0" smtClean="0"/>
              <a:t>();</a:t>
            </a:r>
          </a:p>
          <a:p>
            <a:endParaRPr lang="ca-ES" sz="1000" dirty="0" smtClean="0"/>
          </a:p>
          <a:p>
            <a:r>
              <a:rPr lang="ca-ES" sz="1000" dirty="0" smtClean="0"/>
              <a:t>		} catch (</a:t>
            </a:r>
            <a:r>
              <a:rPr lang="ca-ES" sz="1000" dirty="0" err="1" smtClean="0"/>
              <a:t>HibernateException</a:t>
            </a:r>
            <a:r>
              <a:rPr lang="ca-ES" sz="1000" dirty="0" smtClean="0"/>
              <a:t> e) {</a:t>
            </a:r>
          </a:p>
          <a:p>
            <a:r>
              <a:rPr lang="ca-ES" sz="1000" dirty="0" smtClean="0"/>
              <a:t>			</a:t>
            </a:r>
            <a:r>
              <a:rPr lang="ca-ES" sz="1000" dirty="0" err="1" smtClean="0"/>
              <a:t>e.printStackTrace</a:t>
            </a:r>
            <a:r>
              <a:rPr lang="ca-ES" sz="1000" dirty="0" smtClean="0"/>
              <a:t>();</a:t>
            </a:r>
          </a:p>
          <a:p>
            <a:r>
              <a:rPr lang="ca-ES" sz="1000" dirty="0" smtClean="0"/>
              <a:t>			</a:t>
            </a:r>
            <a:r>
              <a:rPr lang="ca-ES" sz="1000" dirty="0" err="1" smtClean="0"/>
              <a:t>session.getTransaction</a:t>
            </a:r>
            <a:r>
              <a:rPr lang="ca-ES" sz="1000" dirty="0" smtClean="0"/>
              <a:t>().</a:t>
            </a:r>
            <a:r>
              <a:rPr lang="ca-ES" sz="1000" dirty="0" err="1" smtClean="0"/>
              <a:t>rollback</a:t>
            </a:r>
            <a:r>
              <a:rPr lang="ca-ES" sz="1000" dirty="0" smtClean="0"/>
              <a:t>();</a:t>
            </a:r>
          </a:p>
          <a:p>
            <a:r>
              <a:rPr lang="ca-ES" sz="1000" dirty="0" smtClean="0"/>
              <a:t>		}</a:t>
            </a:r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session.getTransaction</a:t>
            </a:r>
            <a:r>
              <a:rPr lang="ca-ES" sz="1000" dirty="0" smtClean="0"/>
              <a:t>().</a:t>
            </a:r>
            <a:r>
              <a:rPr lang="ca-ES" sz="1000" dirty="0" err="1" smtClean="0"/>
              <a:t>commit</a:t>
            </a:r>
            <a:r>
              <a:rPr lang="ca-ES" sz="1000" dirty="0" smtClean="0"/>
              <a:t>();</a:t>
            </a:r>
          </a:p>
          <a:p>
            <a:r>
              <a:rPr lang="ca-ES" sz="1000" dirty="0" smtClean="0"/>
              <a:t>		</a:t>
            </a:r>
            <a:r>
              <a:rPr lang="ca-ES" sz="1000" dirty="0" err="1" smtClean="0"/>
              <a:t>return</a:t>
            </a:r>
            <a:r>
              <a:rPr lang="ca-ES" sz="1000" dirty="0" smtClean="0"/>
              <a:t> </a:t>
            </a:r>
            <a:r>
              <a:rPr lang="ca-ES" sz="1000" dirty="0" err="1" smtClean="0"/>
              <a:t>jugadorsTorneig</a:t>
            </a:r>
            <a:r>
              <a:rPr lang="ca-ES" sz="1000" dirty="0" smtClean="0"/>
              <a:t>;</a:t>
            </a:r>
          </a:p>
          <a:p>
            <a:r>
              <a:rPr lang="ca-ES" sz="1000" dirty="0" smtClean="0"/>
              <a:t>	}</a:t>
            </a:r>
          </a:p>
          <a:p>
            <a:r>
              <a:rPr lang="ca-ES" sz="1000" dirty="0" smtClean="0"/>
              <a:t>}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95536" y="126876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 la capa Controladora i tenim el negoci entre les capes Vista i Model. Aquí el codi font per a la classe </a:t>
            </a:r>
            <a:r>
              <a:rPr lang="ca-ES" i="1" dirty="0" err="1" smtClean="0"/>
              <a:t>JugadorTorneigManager.java</a:t>
            </a:r>
            <a:endParaRPr lang="ca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Pantalla inicial</a:t>
            </a:r>
            <a:endParaRPr lang="ca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3352381" cy="157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43608" y="393305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En aquesta pantalla inicial, haurem d’escollir amb quin rol volem entrar a l’aplicació. Als usuaris </a:t>
            </a:r>
            <a:r>
              <a:rPr lang="ca-ES" dirty="0" err="1" smtClean="0"/>
              <a:t>d’internet</a:t>
            </a:r>
            <a:r>
              <a:rPr lang="ca-ES" dirty="0" smtClean="0"/>
              <a:t> se’ls pot facilitat la URL directa a la carpeta per aquest rol.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Pantalla </a:t>
            </a:r>
            <a:r>
              <a:rPr lang="es-ES" dirty="0" err="1" smtClean="0">
                <a:solidFill>
                  <a:srgbClr val="FFFF00"/>
                </a:solidFill>
              </a:rPr>
              <a:t>d’autenticació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3338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733256"/>
            <a:ext cx="5387975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63688" y="436510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En el cas que el nom d’usuari i/o contrasenya siguin incorrectes, s’enviarà a l’usuari a una URL amb el següent missatge: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Pantalla </a:t>
            </a:r>
            <a:r>
              <a:rPr lang="es-ES" dirty="0" err="1" smtClean="0">
                <a:solidFill>
                  <a:srgbClr val="FFFF00"/>
                </a:solidFill>
              </a:rPr>
              <a:t>inici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usuari</a:t>
            </a:r>
            <a:r>
              <a:rPr lang="es-ES" dirty="0" smtClean="0">
                <a:solidFill>
                  <a:srgbClr val="FFFF00"/>
                </a:solidFill>
              </a:rPr>
              <a:t> Internet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38496"/>
            <a:ext cx="8229600" cy="40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Pantalla </a:t>
            </a:r>
            <a:r>
              <a:rPr lang="es-ES" dirty="0" err="1" smtClean="0">
                <a:solidFill>
                  <a:srgbClr val="FFFF00"/>
                </a:solidFill>
              </a:rPr>
              <a:t>inici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usuari</a:t>
            </a:r>
            <a:r>
              <a:rPr lang="es-ES" dirty="0" smtClean="0">
                <a:solidFill>
                  <a:srgbClr val="FFFF00"/>
                </a:solidFill>
              </a:rPr>
              <a:t> Gestor</a:t>
            </a:r>
            <a:endParaRPr lang="ca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2592"/>
            <a:ext cx="8229600" cy="390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Pantalla </a:t>
            </a:r>
            <a:r>
              <a:rPr lang="es-ES" dirty="0" err="1" smtClean="0">
                <a:solidFill>
                  <a:srgbClr val="FFFF00"/>
                </a:solidFill>
              </a:rPr>
              <a:t>inici</a:t>
            </a:r>
            <a:r>
              <a:rPr lang="es-ES" dirty="0" smtClean="0">
                <a:solidFill>
                  <a:srgbClr val="FFFF00"/>
                </a:solidFill>
              </a:rPr>
              <a:t> Administrador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99" y="1600200"/>
            <a:ext cx="77244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FF00"/>
                </a:solidFill>
              </a:rPr>
              <a:t>Opcions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Usuari</a:t>
            </a:r>
            <a:r>
              <a:rPr lang="es-ES" dirty="0" smtClean="0">
                <a:solidFill>
                  <a:srgbClr val="FFFF00"/>
                </a:solidFill>
              </a:rPr>
              <a:t> Internet</a:t>
            </a:r>
            <a:endParaRPr lang="ca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29600" cy="279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11560" y="479715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Aquest tipus d’usuari no podrà introduir ni eliminar cap dada del sistema, únicament podrà consultar les que hi hagi, segons les opcions que tingui visibles.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FF00"/>
                </a:solidFill>
              </a:rPr>
              <a:t>Opcions</a:t>
            </a:r>
            <a:r>
              <a:rPr lang="es-ES" dirty="0" smtClean="0">
                <a:solidFill>
                  <a:srgbClr val="FFFF00"/>
                </a:solidFill>
              </a:rPr>
              <a:t> Gestor</a:t>
            </a:r>
            <a:endParaRPr lang="ca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77923" cy="37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39552" y="57332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Aquest tipus d’usuari podrà introduir i eliminar les dades del sistema referents a la gestió de tornejos i partides, en cap cas podrà entrar nous àrbitres o jugadors, però si que podrà assignar jugadors a un torneig.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2005 - 2010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6" name="5 Marcador de contenido" descr="recomanacion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5427454" cy="3904357"/>
          </a:xfrm>
        </p:spPr>
      </p:pic>
      <p:sp>
        <p:nvSpPr>
          <p:cNvPr id="5" name="4 CuadroTexto"/>
          <p:cNvSpPr txBox="1"/>
          <p:nvPr/>
        </p:nvSpPr>
        <p:spPr>
          <a:xfrm>
            <a:off x="755576" y="98072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Després de 6 anys dedicat a anar avançant amb els estudis </a:t>
            </a:r>
            <a:r>
              <a:rPr lang="ca-ES" dirty="0" err="1" smtClean="0"/>
              <a:t>d’ETIG</a:t>
            </a:r>
            <a:r>
              <a:rPr lang="ca-ES" dirty="0" smtClean="0"/>
              <a:t>, arriba el moment de fer el Treball Final de Carrera i posat a fer-lo, amb què millor que en JAVA?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FF00"/>
                </a:solidFill>
              </a:rPr>
              <a:t>Opcions</a:t>
            </a:r>
            <a:r>
              <a:rPr lang="es-ES" dirty="0" smtClean="0">
                <a:solidFill>
                  <a:srgbClr val="FFFF00"/>
                </a:solidFill>
              </a:rPr>
              <a:t> Administrador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73370" cy="399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67544" y="58052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Aquest tipus d’usuari podrà introduir i eliminar  tot tipus de dades del sistema, i serà qui decidirà quins àrbitres i jugadors hi ha d’haver a l’aplicació.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2000" dirty="0" smtClean="0"/>
              <a:t>L</a:t>
            </a:r>
            <a:r>
              <a:rPr lang="ca-ES" sz="2000" dirty="0" smtClean="0"/>
              <a:t>’ àrea </a:t>
            </a:r>
            <a:r>
              <a:rPr lang="ca-ES" sz="2000" dirty="0" smtClean="0"/>
              <a:t>escollida per realitzar el TFC ha estat J2EE perquè a part de ser una tecnologia que està competint amb molta força contra tecnologies de propietari, com per exemple .NET de Microsoft, ofereix una potència, flexibilitat i escalabilitat molt altes. </a:t>
            </a:r>
            <a:endParaRPr lang="ca-ES" sz="2000" dirty="0" smtClean="0"/>
          </a:p>
          <a:p>
            <a:pPr>
              <a:buNone/>
            </a:pPr>
            <a:endParaRPr lang="ca-ES" sz="2000" dirty="0" smtClean="0"/>
          </a:p>
          <a:p>
            <a:pPr>
              <a:buNone/>
            </a:pPr>
            <a:r>
              <a:rPr lang="ca-ES" sz="2000" dirty="0" smtClean="0"/>
              <a:t>A banda, es tracta d’una tecnologia molt oberta i flexible, que fa que la corba d’aprenentatge hagi estat molt forta i més tard s’ha pogut constatar el risc d’haver escollit J2EE, quan m’he topat amb algunes dificultats a l’hora d’escollir els diferents </a:t>
            </a:r>
            <a:r>
              <a:rPr lang="ca-ES" sz="2000" i="1" dirty="0" err="1" smtClean="0"/>
              <a:t>Frameworks</a:t>
            </a:r>
            <a:r>
              <a:rPr lang="ca-ES" sz="2000" dirty="0" smtClean="0"/>
              <a:t> amb què treballar</a:t>
            </a:r>
            <a:r>
              <a:rPr lang="ca-ES" sz="2000" dirty="0" smtClean="0"/>
              <a:t>.</a:t>
            </a:r>
          </a:p>
          <a:p>
            <a:pPr>
              <a:buNone/>
            </a:pPr>
            <a:endParaRPr lang="ca-ES" sz="2000" dirty="0" smtClean="0"/>
          </a:p>
          <a:p>
            <a:pPr>
              <a:buNone/>
            </a:pPr>
            <a:r>
              <a:rPr lang="ca-ES" sz="2000" dirty="0" smtClean="0"/>
              <a:t>Però el resultat final és el que compta i pel sol fet d’haver après tantes coses sobre  aquest </a:t>
            </a:r>
            <a:r>
              <a:rPr lang="ca-ES" sz="2000" dirty="0" err="1" smtClean="0"/>
              <a:t>entor</a:t>
            </a:r>
            <a:r>
              <a:rPr lang="ca-ES" sz="2000" dirty="0" smtClean="0"/>
              <a:t>,  el camí recorregut fins aquí ha valgut la pena.</a:t>
            </a:r>
          </a:p>
          <a:p>
            <a:pPr>
              <a:buNone/>
            </a:pPr>
            <a:endParaRPr lang="ca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4046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solidFill>
                  <a:srgbClr val="FFFF00"/>
                </a:solidFill>
              </a:rPr>
              <a:t>Perquè JAVA to </a:t>
            </a:r>
            <a:r>
              <a:rPr lang="ca-ES" sz="3600" dirty="0" err="1" smtClean="0">
                <a:solidFill>
                  <a:srgbClr val="FFFF00"/>
                </a:solidFill>
              </a:rPr>
              <a:t>Enterprise</a:t>
            </a:r>
            <a:r>
              <a:rPr lang="ca-ES" sz="3600" dirty="0" smtClean="0">
                <a:solidFill>
                  <a:srgbClr val="FFFF00"/>
                </a:solidFill>
              </a:rPr>
              <a:t> </a:t>
            </a:r>
            <a:r>
              <a:rPr lang="ca-ES" sz="3600" dirty="0" err="1" smtClean="0">
                <a:solidFill>
                  <a:srgbClr val="FFFF00"/>
                </a:solidFill>
              </a:rPr>
              <a:t>Edition</a:t>
            </a:r>
            <a:r>
              <a:rPr lang="ca-ES" sz="3600" dirty="0" smtClean="0">
                <a:solidFill>
                  <a:srgbClr val="FFFF00"/>
                </a:solidFill>
              </a:rPr>
              <a:t>?</a:t>
            </a:r>
            <a:endParaRPr lang="ca-E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El Tema del </a:t>
            </a:r>
            <a:r>
              <a:rPr lang="es-ES" dirty="0" err="1" smtClean="0">
                <a:solidFill>
                  <a:srgbClr val="FFFF00"/>
                </a:solidFill>
              </a:rPr>
              <a:t>Treball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2840" y="148478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ca-ES" sz="2000" dirty="0" smtClean="0"/>
          </a:p>
          <a:p>
            <a:pPr algn="just">
              <a:buNone/>
            </a:pPr>
            <a:r>
              <a:rPr lang="ca-ES" sz="2000" dirty="0" smtClean="0"/>
              <a:t>Vaig escollir un tema prou conegut i familiar per estalviar-me  una fase de documentació massa feixuga. </a:t>
            </a:r>
          </a:p>
          <a:p>
            <a:pPr algn="just">
              <a:buNone/>
            </a:pPr>
            <a:endParaRPr lang="ca-ES" sz="2000" dirty="0" smtClean="0"/>
          </a:p>
          <a:p>
            <a:pPr algn="just">
              <a:buNone/>
            </a:pPr>
            <a:r>
              <a:rPr lang="ca-ES" sz="2000" dirty="0" smtClean="0"/>
              <a:t>Es tracta d’una aplicació web que servirà per dur a terme la gestió de tornejos d’escacs amb tres rols ben diferenciats. El rol més bàsica és el de qualsevol usuari d’Internet i aquest podrà consultar l’estat dels diferents tornejos, ela aparellaments d les rondes i els resultats. Els usuaris gestors </a:t>
            </a:r>
            <a:r>
              <a:rPr lang="ca-ES" sz="2000" dirty="0" smtClean="0"/>
              <a:t>s’encarregaran </a:t>
            </a:r>
            <a:r>
              <a:rPr lang="ca-ES" sz="2000" dirty="0" smtClean="0"/>
              <a:t>de donar d’alta tornejos, assignar-hi jugadors i generar noves rondes amb les seves partides. Finalment, hi haurà un Administrador que s’encarregarà de donar d’alta als usuaris gestors (àrbitres dels tornejos) i als jugadors a dins del sistema, a més, també tindrà els privilegis per poder fer les tasques de qualsevol àrbitre.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1ª fase: la </a:t>
            </a:r>
            <a:r>
              <a:rPr lang="es-ES" dirty="0" err="1" smtClean="0">
                <a:solidFill>
                  <a:srgbClr val="FFFF00"/>
                </a:solidFill>
              </a:rPr>
              <a:t>planificació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3 Marcador de contenido" descr="GANT^PAC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780928"/>
            <a:ext cx="8060016" cy="3273228"/>
          </a:xfrm>
        </p:spPr>
      </p:pic>
      <p:sp>
        <p:nvSpPr>
          <p:cNvPr id="5" name="4 CuadroTexto"/>
          <p:cNvSpPr txBox="1"/>
          <p:nvPr/>
        </p:nvSpPr>
        <p:spPr>
          <a:xfrm>
            <a:off x="683568" y="1045185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/>
              <a:t>En aquesta fase es va fer un llistat de les tasques que caldria fer durant tot el procés i es va fer una primera aproximació del temps destinat a desenvolupar cada tasca.</a:t>
            </a:r>
            <a:endParaRPr lang="ca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003232" cy="940966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2ª fase: </a:t>
            </a:r>
            <a:r>
              <a:rPr lang="es-ES" dirty="0" err="1" smtClean="0">
                <a:solidFill>
                  <a:srgbClr val="FFFF00"/>
                </a:solidFill>
              </a:rPr>
              <a:t>anàlisi</a:t>
            </a:r>
            <a:r>
              <a:rPr lang="es-ES" dirty="0" smtClean="0">
                <a:solidFill>
                  <a:srgbClr val="FFFF00"/>
                </a:solidFill>
              </a:rPr>
              <a:t> i </a:t>
            </a:r>
            <a:r>
              <a:rPr lang="es-ES" dirty="0" err="1" smtClean="0">
                <a:solidFill>
                  <a:srgbClr val="FFFF00"/>
                </a:solidFill>
              </a:rPr>
              <a:t>disseny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4" name="3 Marcador de contenido" descr="casos_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2554777" cy="2193107"/>
          </a:xfrm>
        </p:spPr>
      </p:pic>
      <p:pic>
        <p:nvPicPr>
          <p:cNvPr id="5" name="4 Imagen" descr="diagrama_classes_entit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267" y="1052736"/>
            <a:ext cx="3456197" cy="2232248"/>
          </a:xfrm>
          <a:prstGeom prst="rect">
            <a:avLst/>
          </a:prstGeom>
        </p:spPr>
      </p:pic>
      <p:pic>
        <p:nvPicPr>
          <p:cNvPr id="6" name="5 Imagen" descr="diagrama_esta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2591672" cy="2408113"/>
          </a:xfrm>
          <a:prstGeom prst="rect">
            <a:avLst/>
          </a:prstGeom>
        </p:spPr>
      </p:pic>
      <p:pic>
        <p:nvPicPr>
          <p:cNvPr id="7" name="6 Imagen" descr="funciona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501008"/>
            <a:ext cx="2521877" cy="2582032"/>
          </a:xfrm>
          <a:prstGeom prst="rect">
            <a:avLst/>
          </a:prstGeom>
        </p:spPr>
      </p:pic>
      <p:pic>
        <p:nvPicPr>
          <p:cNvPr id="8" name="7 Imagen" descr="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501008"/>
            <a:ext cx="2370385" cy="217819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059832" y="112648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Diagrama de Casos d’ús </a:t>
            </a:r>
            <a:endParaRPr lang="ca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5536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Diagrama </a:t>
            </a:r>
            <a:r>
              <a:rPr lang="es-ES" dirty="0" err="1" smtClean="0"/>
              <a:t>d’Estats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419872" y="61653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Diagrama  Funcional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04248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Diagrama  ER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139952" y="242088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Diagrama  de classes 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El </a:t>
            </a:r>
            <a:r>
              <a:rPr lang="es-ES" dirty="0" err="1" smtClean="0">
                <a:solidFill>
                  <a:srgbClr val="FFFF00"/>
                </a:solidFill>
              </a:rPr>
              <a:t>patró</a:t>
            </a:r>
            <a:r>
              <a:rPr lang="es-ES" dirty="0" smtClean="0">
                <a:solidFill>
                  <a:srgbClr val="FFFF00"/>
                </a:solidFill>
              </a:rPr>
              <a:t> MVC (</a:t>
            </a:r>
            <a:r>
              <a:rPr lang="es-ES" dirty="0" err="1" smtClean="0">
                <a:solidFill>
                  <a:srgbClr val="FFFF00"/>
                </a:solidFill>
              </a:rPr>
              <a:t>Model</a:t>
            </a:r>
            <a:r>
              <a:rPr lang="es-ES" dirty="0" smtClean="0">
                <a:solidFill>
                  <a:srgbClr val="FFFF00"/>
                </a:solidFill>
              </a:rPr>
              <a:t> Vista Controlador)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7" name="6 Marcador de contenido" descr="Esquema_MV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>
                <a:solidFill>
                  <a:srgbClr val="FFFF00"/>
                </a:solidFill>
              </a:rPr>
              <a:t>Caracteristiques</a:t>
            </a:r>
            <a:r>
              <a:rPr lang="ca-ES" dirty="0" smtClean="0">
                <a:solidFill>
                  <a:srgbClr val="FFFF00"/>
                </a:solidFill>
              </a:rPr>
              <a:t> MVC</a:t>
            </a:r>
            <a:endParaRPr lang="ca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44216"/>
            <a:ext cx="5688632" cy="4637112"/>
          </a:xfrm>
        </p:spPr>
        <p:txBody>
          <a:bodyPr>
            <a:normAutofit fontScale="77500" lnSpcReduction="20000"/>
          </a:bodyPr>
          <a:lstStyle/>
          <a:p>
            <a:r>
              <a:rPr lang="ca-ES" sz="2000" dirty="0" smtClean="0"/>
              <a:t>El Model Vista Controlador és un model molt utilitzat en l’actualitat i es caracteritza per la divisió entre tres capes, de l’arquitectura de l’entorn. </a:t>
            </a:r>
            <a:endParaRPr lang="ca-ES" sz="2000" dirty="0" smtClean="0"/>
          </a:p>
          <a:p>
            <a:endParaRPr lang="ca-ES" sz="2000" dirty="0" smtClean="0"/>
          </a:p>
          <a:p>
            <a:r>
              <a:rPr lang="ca-ES" sz="2000" dirty="0" smtClean="0"/>
              <a:t>En la capa Model hi tindrem les classes </a:t>
            </a:r>
            <a:r>
              <a:rPr lang="ca-ES" sz="2000" dirty="0" err="1" smtClean="0"/>
              <a:t>java</a:t>
            </a:r>
            <a:endParaRPr lang="ca-ES" sz="2000" dirty="0" smtClean="0"/>
          </a:p>
          <a:p>
            <a:endParaRPr lang="ca-ES" sz="2000" dirty="0" smtClean="0"/>
          </a:p>
          <a:p>
            <a:r>
              <a:rPr lang="ca-ES" sz="2000" dirty="0" smtClean="0"/>
              <a:t>A la capa de vista les accions que farem sobre les entitats i els fitxers amb els que l’usuari ha d’interaccionar: </a:t>
            </a:r>
            <a:r>
              <a:rPr lang="ca-ES" sz="2000" i="1" dirty="0" smtClean="0"/>
              <a:t>.</a:t>
            </a:r>
            <a:r>
              <a:rPr lang="ca-ES" sz="2000" i="1" dirty="0" err="1" smtClean="0"/>
              <a:t>html</a:t>
            </a:r>
            <a:r>
              <a:rPr lang="ca-ES" sz="2000" i="1" dirty="0" smtClean="0"/>
              <a:t>, .</a:t>
            </a:r>
            <a:r>
              <a:rPr lang="ca-ES" sz="2000" i="1" dirty="0" err="1" smtClean="0"/>
              <a:t>jsp</a:t>
            </a:r>
            <a:r>
              <a:rPr lang="ca-ES" sz="2000" i="1" dirty="0" smtClean="0"/>
              <a:t>...</a:t>
            </a:r>
          </a:p>
          <a:p>
            <a:endParaRPr lang="ca-ES" sz="2000" i="1" dirty="0" smtClean="0"/>
          </a:p>
          <a:p>
            <a:r>
              <a:rPr lang="ca-ES" sz="2000" dirty="0" smtClean="0"/>
              <a:t>Finalment a la capa de Control hi tindrem el negoci entre les capes model i vista, per obtenir els resultats de les dades i passar-los a la capa de vista</a:t>
            </a:r>
            <a:r>
              <a:rPr lang="ca-ES" sz="2000" dirty="0" smtClean="0"/>
              <a:t>.</a:t>
            </a:r>
          </a:p>
          <a:p>
            <a:endParaRPr lang="ca-ES" sz="2000" dirty="0" smtClean="0"/>
          </a:p>
          <a:p>
            <a:r>
              <a:rPr lang="ca-ES" sz="2000" dirty="0" smtClean="0"/>
              <a:t>Per tal d’aplicar aquest model es creen diferents paquets (</a:t>
            </a:r>
            <a:r>
              <a:rPr lang="ca-ES" sz="2000" dirty="0" err="1" smtClean="0"/>
              <a:t>packages</a:t>
            </a:r>
            <a:r>
              <a:rPr lang="ca-ES" sz="2000" dirty="0" smtClean="0"/>
              <a:t>), un per cada capa i a més en farà falta un altre anomenat </a:t>
            </a:r>
            <a:r>
              <a:rPr lang="ca-ES" sz="2000" i="1" dirty="0" err="1" smtClean="0"/>
              <a:t>util</a:t>
            </a:r>
            <a:r>
              <a:rPr lang="ca-ES" sz="2000" dirty="0" smtClean="0"/>
              <a:t> on hi configurarem la sessió de persistència per </a:t>
            </a:r>
            <a:r>
              <a:rPr lang="ca-ES" sz="2000" i="1" dirty="0" err="1" smtClean="0"/>
              <a:t>hibernate</a:t>
            </a:r>
            <a:r>
              <a:rPr lang="ca-ES" sz="2000" dirty="0" smtClean="0"/>
              <a:t>.</a:t>
            </a:r>
          </a:p>
          <a:p>
            <a:endParaRPr lang="ca-ES" sz="2000" dirty="0" smtClean="0"/>
          </a:p>
          <a:p>
            <a:r>
              <a:rPr lang="ca-ES" sz="2000" dirty="0" smtClean="0"/>
              <a:t>A més d’aquestes capes, també haurem de tenir en compte altres factors de configuració que solen anar en fitxers .</a:t>
            </a:r>
            <a:r>
              <a:rPr lang="ca-ES" sz="2000" i="1" dirty="0" err="1" smtClean="0"/>
              <a:t>xml</a:t>
            </a:r>
            <a:endParaRPr lang="ca-E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996405"/>
            <a:ext cx="18954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FF00"/>
                </a:solidFill>
              </a:rPr>
              <a:t>Frameworks</a:t>
            </a:r>
            <a:r>
              <a:rPr lang="es-ES" dirty="0" smtClean="0">
                <a:solidFill>
                  <a:srgbClr val="FFFF00"/>
                </a:solidFill>
              </a:rPr>
              <a:t> i </a:t>
            </a:r>
            <a:r>
              <a:rPr lang="es-ES" dirty="0" err="1" smtClean="0">
                <a:solidFill>
                  <a:srgbClr val="FFFF00"/>
                </a:solidFill>
              </a:rPr>
              <a:t>Tecnologies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s-ES" dirty="0" smtClean="0"/>
              <a:t>El </a:t>
            </a:r>
            <a:r>
              <a:rPr lang="es-ES" dirty="0" err="1" smtClean="0"/>
              <a:t>llenguatge</a:t>
            </a:r>
            <a:r>
              <a:rPr lang="es-ES" dirty="0" smtClean="0"/>
              <a:t>, J2EE</a:t>
            </a:r>
          </a:p>
          <a:p>
            <a:pPr marL="514350" indent="-514350"/>
            <a:r>
              <a:rPr lang="es-ES" dirty="0" smtClean="0"/>
              <a:t>El servidor web, </a:t>
            </a:r>
            <a:r>
              <a:rPr lang="es-ES" dirty="0" err="1" smtClean="0"/>
              <a:t>GlassFish</a:t>
            </a:r>
            <a:endParaRPr lang="es-ES" dirty="0" smtClean="0"/>
          </a:p>
          <a:p>
            <a:pPr marL="514350" indent="-514350"/>
            <a:r>
              <a:rPr lang="es-ES" dirty="0" err="1" smtClean="0"/>
              <a:t>L’entorn</a:t>
            </a:r>
            <a:r>
              <a:rPr lang="es-ES" dirty="0" smtClean="0"/>
              <a:t> de </a:t>
            </a:r>
            <a:r>
              <a:rPr lang="es-ES" dirty="0" err="1" smtClean="0"/>
              <a:t>Programació</a:t>
            </a:r>
            <a:r>
              <a:rPr lang="es-ES" dirty="0" smtClean="0"/>
              <a:t>,  </a:t>
            </a:r>
            <a:r>
              <a:rPr lang="es-ES" dirty="0" err="1" smtClean="0"/>
              <a:t>NetBeans</a:t>
            </a:r>
            <a:endParaRPr lang="es-ES" dirty="0" smtClean="0"/>
          </a:p>
          <a:p>
            <a:pPr marL="514350" indent="-514350"/>
            <a:r>
              <a:rPr lang="es-ES" dirty="0" smtClean="0"/>
              <a:t>El Sistema Gestor de  Bases </a:t>
            </a:r>
            <a:r>
              <a:rPr lang="es-ES" dirty="0" err="1" smtClean="0"/>
              <a:t>Dades</a:t>
            </a:r>
            <a:r>
              <a:rPr lang="es-ES" dirty="0" smtClean="0"/>
              <a:t>, </a:t>
            </a:r>
            <a:r>
              <a:rPr lang="es-ES" dirty="0" err="1" smtClean="0"/>
              <a:t>MySql</a:t>
            </a:r>
            <a:endParaRPr lang="es-ES" dirty="0" smtClean="0"/>
          </a:p>
          <a:p>
            <a:pPr marL="514350" indent="-514350"/>
            <a:r>
              <a:rPr lang="es-ES" dirty="0" smtClean="0"/>
              <a:t>La Vista, </a:t>
            </a:r>
            <a:r>
              <a:rPr lang="es-ES" dirty="0" err="1" smtClean="0"/>
              <a:t>pàgines</a:t>
            </a:r>
            <a:r>
              <a:rPr lang="es-ES" dirty="0" smtClean="0"/>
              <a:t> </a:t>
            </a:r>
            <a:r>
              <a:rPr lang="es-ES" dirty="0" err="1" smtClean="0"/>
              <a:t>jsp</a:t>
            </a:r>
            <a:r>
              <a:rPr lang="es-ES" dirty="0" smtClean="0"/>
              <a:t> i </a:t>
            </a:r>
            <a:r>
              <a:rPr lang="es-ES" dirty="0" err="1" smtClean="0"/>
              <a:t>html</a:t>
            </a:r>
            <a:endParaRPr lang="es-ES" dirty="0" smtClean="0"/>
          </a:p>
          <a:p>
            <a:pPr marL="514350" indent="-514350"/>
            <a:r>
              <a:rPr lang="es-ES" dirty="0" err="1" smtClean="0"/>
              <a:t>L’enllaç</a:t>
            </a:r>
            <a:r>
              <a:rPr lang="es-ES" dirty="0" smtClean="0"/>
              <a:t> entre </a:t>
            </a:r>
            <a:r>
              <a:rPr lang="es-ES" dirty="0" err="1" smtClean="0"/>
              <a:t>classes</a:t>
            </a:r>
            <a:r>
              <a:rPr lang="es-ES" dirty="0" smtClean="0"/>
              <a:t> i </a:t>
            </a:r>
            <a:r>
              <a:rPr lang="es-ES" dirty="0" err="1" smtClean="0"/>
              <a:t>dades</a:t>
            </a:r>
            <a:r>
              <a:rPr lang="es-ES" dirty="0" smtClean="0"/>
              <a:t> i navegador, Struts2 + </a:t>
            </a:r>
            <a:r>
              <a:rPr lang="es-ES" dirty="0" err="1" smtClean="0"/>
              <a:t>Hibernate</a:t>
            </a:r>
            <a:endParaRPr lang="es-ES" dirty="0" smtClean="0"/>
          </a:p>
          <a:p>
            <a:pPr marL="514350" indent="-514350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991</Words>
  <Application>Microsoft Office PowerPoint</Application>
  <PresentationFormat>Presentación en pantalla (4:3)</PresentationFormat>
  <Paragraphs>220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TFC – Aplicació web per gestionar tornejos d’escacs, amb tecnologia J2EE</vt:lpstr>
      <vt:lpstr>2005 - 2010</vt:lpstr>
      <vt:lpstr>Diapositiva 3</vt:lpstr>
      <vt:lpstr>El Tema del Treball</vt:lpstr>
      <vt:lpstr>1ª fase: la planificació</vt:lpstr>
      <vt:lpstr>2ª fase: anàlisi i disseny</vt:lpstr>
      <vt:lpstr>El patró MVC (Model Vista Controlador)</vt:lpstr>
      <vt:lpstr>Caracteristiques MVC</vt:lpstr>
      <vt:lpstr>Frameworks i Tecnologies</vt:lpstr>
      <vt:lpstr>Codi Java d’una classe entitat</vt:lpstr>
      <vt:lpstr>Codi Java a la capa Vista</vt:lpstr>
      <vt:lpstr>Codi Java a la capa Controlador</vt:lpstr>
      <vt:lpstr>Pantalla inicial</vt:lpstr>
      <vt:lpstr>Pantalla d’autenticació</vt:lpstr>
      <vt:lpstr>Pantalla inici usuari Internet</vt:lpstr>
      <vt:lpstr>Pantalla inici usuari Gestor</vt:lpstr>
      <vt:lpstr>Pantalla inici Administrador</vt:lpstr>
      <vt:lpstr>Opcions Usuari Internet</vt:lpstr>
      <vt:lpstr>Opcions Gestor</vt:lpstr>
      <vt:lpstr>Opcions Administrador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TFC – Gestió de tornejos d’escacs amb tecnologia J2EE</dc:title>
  <dc:creator>xevi</dc:creator>
  <cp:lastModifiedBy>xevi</cp:lastModifiedBy>
  <cp:revision>46</cp:revision>
  <dcterms:created xsi:type="dcterms:W3CDTF">2010-12-24T17:10:23Z</dcterms:created>
  <dcterms:modified xsi:type="dcterms:W3CDTF">2011-01-11T19:44:36Z</dcterms:modified>
</cp:coreProperties>
</file>