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1" r:id="rId4"/>
    <p:sldId id="262" r:id="rId5"/>
    <p:sldId id="277" r:id="rId6"/>
    <p:sldId id="274" r:id="rId7"/>
    <p:sldId id="279" r:id="rId8"/>
    <p:sldId id="263" r:id="rId9"/>
    <p:sldId id="281" r:id="rId10"/>
    <p:sldId id="283" r:id="rId11"/>
    <p:sldId id="265" r:id="rId12"/>
    <p:sldId id="273" r:id="rId13"/>
    <p:sldId id="278" r:id="rId14"/>
    <p:sldId id="275" r:id="rId15"/>
    <p:sldId id="272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3C"/>
    <a:srgbClr val="006699"/>
    <a:srgbClr val="F58D01"/>
    <a:srgbClr val="503C36"/>
    <a:srgbClr val="EBEB03"/>
    <a:srgbClr val="0B3261"/>
    <a:srgbClr val="464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8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EA4CD-D44D-4825-AED0-37D28F399810}" type="datetimeFigureOut">
              <a:rPr lang="es-ES" smtClean="0"/>
              <a:t>30/12/2016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A7F9-A1B4-4748-AEF2-F65A957EA2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99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B32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10543"/>
          </a:xfrm>
          <a:solidFill>
            <a:schemeClr val="accent1"/>
          </a:solidFill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j-lt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776864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+mn-lt"/>
                <a:ea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82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/>
          </p:cNvSpPr>
          <p:nvPr userDrawn="1"/>
        </p:nvSpPr>
        <p:spPr>
          <a:xfrm>
            <a:off x="4139952" y="6386920"/>
            <a:ext cx="1368152" cy="3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Segoe UI" pitchFamily="34" charset="0"/>
                <a:cs typeface="Segoe UI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800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308931"/>
            <a:ext cx="720080" cy="46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6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139952" y="6386920"/>
            <a:ext cx="1368152" cy="3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Segoe UI" pitchFamily="34" charset="0"/>
                <a:cs typeface="Segoe UI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800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948" y="6308931"/>
            <a:ext cx="720080" cy="46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34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662296" y="1556056"/>
            <a:ext cx="4020984" cy="613784"/>
          </a:xfrm>
          <a:prstGeom prst="rect">
            <a:avLst/>
          </a:prstGeom>
          <a:solidFill>
            <a:srgbClr val="FFFFFF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479008" y="1556792"/>
            <a:ext cx="4020984" cy="613784"/>
          </a:xfrm>
          <a:prstGeom prst="rect">
            <a:avLst/>
          </a:prstGeom>
          <a:solidFill>
            <a:srgbClr val="FFFFFF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4" name="Picture 13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386" y="6309320"/>
            <a:ext cx="303997" cy="450964"/>
          </a:xfrm>
          <a:prstGeom prst="rect">
            <a:avLst/>
          </a:prstGeom>
        </p:spPr>
      </p:pic>
      <p:pic>
        <p:nvPicPr>
          <p:cNvPr id="15" name="Picture 14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66" y="6309320"/>
            <a:ext cx="303997" cy="45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0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Picture 8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66" y="6309320"/>
            <a:ext cx="303997" cy="45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4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32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2" descr="C:\Users\jw\Documents\Visual Studio 2010\Projects\JSBubbles\JSBubbles.Game\images\themes\metro\Next.png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029" y="6348019"/>
            <a:ext cx="4000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hlinkClick r:id="" action="ppaction://hlinkshowjump?jump=endshow"/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640" y="6343213"/>
            <a:ext cx="400106" cy="400106"/>
          </a:xfrm>
          <a:prstGeom prst="rect">
            <a:avLst/>
          </a:prstGeom>
        </p:spPr>
      </p:pic>
      <p:pic>
        <p:nvPicPr>
          <p:cNvPr id="9" name="Obraz 8">
            <a:hlinkClick r:id="" action="ppaction://hlinkshowjump?jump=firstslide"/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908" y="6347991"/>
            <a:ext cx="400106" cy="400106"/>
          </a:xfrm>
          <a:prstGeom prst="rect">
            <a:avLst/>
          </a:prstGeom>
        </p:spPr>
      </p:pic>
      <p:pic>
        <p:nvPicPr>
          <p:cNvPr id="10" name="Obraz 9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800" y="6338465"/>
            <a:ext cx="419159" cy="419159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 userDrawn="1"/>
        </p:nvSpPr>
        <p:spPr>
          <a:xfrm>
            <a:off x="107504" y="6388737"/>
            <a:ext cx="7776864" cy="312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Segoe UI" pitchFamily="34" charset="0"/>
                <a:cs typeface="Segoe UI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/>
              <a:t>DansApp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4593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ruizbarea@uoc.edu" TargetMode="External"/><Relationship Id="rId7" Type="http://schemas.openxmlformats.org/officeDocument/2006/relationships/hyperlink" Target="https://raulruizbareablog.wordpress.com/" TargetMode="Externa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www.linkedin.com/in/raul-ruiz-barea-a8756151" TargetMode="Externa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TREBALL DE FI DE GRAU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776864" cy="1008112"/>
          </a:xfrm>
        </p:spPr>
        <p:txBody>
          <a:bodyPr/>
          <a:lstStyle/>
          <a:p>
            <a:r>
              <a:rPr lang="en-GB" dirty="0"/>
              <a:t>Desenvolupament d’aplicacions </a:t>
            </a:r>
            <a:r>
              <a:rPr lang="en-GB" dirty="0" err="1"/>
              <a:t>mòbils</a:t>
            </a:r>
            <a:r>
              <a:rPr lang="en-GB" dirty="0"/>
              <a:t> (HTML5 o Windows Phone)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84019" y="4221088"/>
            <a:ext cx="7776864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Segoe UI" pitchFamily="34" charset="0"/>
                <a:cs typeface="Segoe UI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Segoe UI" pitchFamily="34" charset="0"/>
                <a:cs typeface="Segoe UI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sz="1800" dirty="0"/>
              <a:t>Universitat</a:t>
            </a:r>
            <a:r>
              <a:rPr lang="en-GB" sz="1800" dirty="0"/>
              <a:t> </a:t>
            </a:r>
            <a:r>
              <a:rPr lang="en-GB" sz="1800" dirty="0" err="1"/>
              <a:t>Oberta</a:t>
            </a:r>
            <a:r>
              <a:rPr lang="en-GB" sz="1800" dirty="0"/>
              <a:t> de </a:t>
            </a:r>
            <a:r>
              <a:rPr lang="en-GB" sz="1800" dirty="0" err="1"/>
              <a:t>Catalunya</a:t>
            </a:r>
            <a:endParaRPr lang="en-GB" sz="1800" dirty="0"/>
          </a:p>
          <a:p>
            <a:r>
              <a:rPr lang="en-GB" sz="1800" dirty="0"/>
              <a:t>Grau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Enginyeria</a:t>
            </a:r>
            <a:r>
              <a:rPr lang="en-GB" sz="1800" dirty="0"/>
              <a:t> </a:t>
            </a:r>
            <a:r>
              <a:rPr lang="en-GB" sz="1800" dirty="0" err="1"/>
              <a:t>Informàtica</a:t>
            </a:r>
            <a:endParaRPr lang="en-GB" sz="1800" dirty="0"/>
          </a:p>
          <a:p>
            <a:r>
              <a:rPr lang="en-GB" sz="1800" dirty="0" err="1"/>
              <a:t>Realitzat</a:t>
            </a:r>
            <a:r>
              <a:rPr lang="en-GB" sz="1800" dirty="0"/>
              <a:t> per: </a:t>
            </a:r>
            <a:r>
              <a:rPr lang="ca-ES" sz="1800" dirty="0"/>
              <a:t>Raúl</a:t>
            </a:r>
            <a:r>
              <a:rPr lang="en-GB" sz="1800" dirty="0"/>
              <a:t> Ruiz Barea</a:t>
            </a:r>
          </a:p>
          <a:p>
            <a:r>
              <a:rPr lang="en-GB" sz="1800" dirty="0"/>
              <a:t>Curs </a:t>
            </a:r>
            <a:r>
              <a:rPr lang="en-GB" sz="1800" dirty="0" err="1"/>
              <a:t>Acadèmic</a:t>
            </a:r>
            <a:r>
              <a:rPr lang="en-GB" sz="1800" dirty="0"/>
              <a:t> 2016-17/1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82414"/>
            <a:ext cx="2304256" cy="14797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78036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7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1376772"/>
            <a:ext cx="8219256" cy="48602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Decisions </a:t>
            </a:r>
            <a:r>
              <a:rPr lang="en-GB" dirty="0" err="1"/>
              <a:t>preses</a:t>
            </a:r>
            <a:endParaRPr lang="en-GB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703" y="1628800"/>
            <a:ext cx="1300593" cy="1300593"/>
          </a:xfrm>
          <a:prstGeom prst="rect">
            <a:avLst/>
          </a:prstGeom>
        </p:spPr>
      </p:pic>
      <p:sp>
        <p:nvSpPr>
          <p:cNvPr id="7" name="TextBox 15"/>
          <p:cNvSpPr txBox="1"/>
          <p:nvPr/>
        </p:nvSpPr>
        <p:spPr>
          <a:xfrm>
            <a:off x="719572" y="350100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Utilització de </a:t>
            </a:r>
            <a:r>
              <a:rPr lang="ca-ES" sz="2000" dirty="0" err="1"/>
              <a:t>Balsamiq</a:t>
            </a:r>
            <a:r>
              <a:rPr lang="ca-ES" sz="2000" dirty="0"/>
              <a:t> </a:t>
            </a:r>
            <a:r>
              <a:rPr lang="ca-ES" sz="2000" dirty="0" err="1"/>
              <a:t>Mockups</a:t>
            </a:r>
            <a:r>
              <a:rPr lang="ca-ES" sz="2000" dirty="0"/>
              <a:t> i </a:t>
            </a:r>
            <a:r>
              <a:rPr lang="ca-ES" sz="2000" dirty="0" err="1"/>
              <a:t>Invision</a:t>
            </a:r>
            <a:r>
              <a:rPr lang="ca-ES" sz="2000" dirty="0"/>
              <a:t> per fer un prototip real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Aplicació molt simple amb totes les possibilitats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Desenvolupar l’aplicació en llenguatge natiu per a Windows </a:t>
            </a:r>
            <a:r>
              <a:rPr lang="ca-ES" sz="2000" dirty="0" err="1"/>
              <a:t>Phone</a:t>
            </a:r>
            <a:endParaRPr lang="ca-ES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Visual Studio </a:t>
            </a:r>
            <a:r>
              <a:rPr lang="ca-ES" sz="2000" dirty="0" err="1"/>
              <a:t>Community</a:t>
            </a:r>
            <a:r>
              <a:rPr lang="ca-ES" sz="2000" dirty="0"/>
              <a:t> 2015 com a IDE de </a:t>
            </a:r>
            <a:r>
              <a:rPr lang="ca-ES" sz="2000" dirty="0" err="1"/>
              <a:t>desenvoupament</a:t>
            </a:r>
            <a:endParaRPr lang="ca-ES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Fer ús de la Base de Dades gratuïta </a:t>
            </a:r>
            <a:r>
              <a:rPr lang="ca-ES" sz="2000" dirty="0" err="1"/>
              <a:t>SQLite</a:t>
            </a:r>
            <a:r>
              <a:rPr lang="ca-ES" sz="2000" dirty="0"/>
              <a:t> i l’extensió per a .NET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Adaptar l’aspecte visual al que ens facilita el Sistema Operatiu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Proves en emulador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ca-ES" sz="2000" dirty="0"/>
          </a:p>
        </p:txBody>
      </p:sp>
    </p:spTree>
    <p:extLst>
      <p:ext uri="{BB962C8B-B14F-4D97-AF65-F5344CB8AC3E}">
        <p14:creationId xmlns:p14="http://schemas.microsoft.com/office/powerpoint/2010/main" val="1761838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50697" y="1376772"/>
            <a:ext cx="3960296" cy="23042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err="1"/>
              <a:t>Entitats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458261" y="3933056"/>
            <a:ext cx="3945168" cy="2304000"/>
          </a:xfrm>
          <a:prstGeom prst="rect">
            <a:avLst/>
          </a:prstGeom>
          <a:solidFill>
            <a:srgbClr val="F58D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26504" y="1376772"/>
            <a:ext cx="3960296" cy="2304256"/>
          </a:xfrm>
          <a:prstGeom prst="rect">
            <a:avLst/>
          </a:prstGeom>
          <a:solidFill>
            <a:srgbClr val="009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41632" y="3933056"/>
            <a:ext cx="3945168" cy="2304000"/>
          </a:xfrm>
          <a:prstGeom prst="rect">
            <a:avLst/>
          </a:prstGeom>
          <a:solidFill>
            <a:srgbClr val="464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35793" y="2173182"/>
            <a:ext cx="950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err="1"/>
              <a:t>Aula</a:t>
            </a:r>
            <a:endParaRPr lang="en-GB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943425" y="2173181"/>
            <a:ext cx="1550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err="1"/>
              <a:t>Activitat</a:t>
            </a:r>
            <a:endParaRPr lang="en-GB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962661" y="4792667"/>
            <a:ext cx="1511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err="1"/>
              <a:t>Alumne</a:t>
            </a:r>
            <a:endParaRPr lang="en-GB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329432" y="4792666"/>
            <a:ext cx="1763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/>
              <a:t>Professor</a:t>
            </a:r>
            <a:endParaRPr lang="en-GB" sz="20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56847"/>
            <a:ext cx="1300593" cy="130059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756847"/>
            <a:ext cx="1300593" cy="130059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4438252"/>
            <a:ext cx="1300593" cy="130059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434759"/>
            <a:ext cx="1300593" cy="130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8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Calendari</a:t>
            </a:r>
            <a:r>
              <a:rPr lang="en-GB" dirty="0"/>
              <a:t> i </a:t>
            </a:r>
            <a:r>
              <a:rPr lang="en-GB" dirty="0" err="1"/>
              <a:t>Estadístiques</a:t>
            </a:r>
            <a:endParaRPr lang="en-GB" dirty="0"/>
          </a:p>
        </p:txBody>
      </p:sp>
      <p:sp>
        <p:nvSpPr>
          <p:cNvPr id="6" name="Rectangle 30"/>
          <p:cNvSpPr/>
          <p:nvPr/>
        </p:nvSpPr>
        <p:spPr>
          <a:xfrm>
            <a:off x="4741632" y="1340768"/>
            <a:ext cx="3945168" cy="4860284"/>
          </a:xfrm>
          <a:prstGeom prst="rect">
            <a:avLst/>
          </a:prstGeom>
          <a:solidFill>
            <a:srgbClr val="F58D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14"/>
          <p:cNvSpPr/>
          <p:nvPr/>
        </p:nvSpPr>
        <p:spPr>
          <a:xfrm>
            <a:off x="457200" y="1340768"/>
            <a:ext cx="3960296" cy="4860284"/>
          </a:xfrm>
          <a:prstGeom prst="rect">
            <a:avLst/>
          </a:prstGeom>
          <a:solidFill>
            <a:srgbClr val="009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TextBox 18"/>
          <p:cNvSpPr txBox="1"/>
          <p:nvPr/>
        </p:nvSpPr>
        <p:spPr>
          <a:xfrm>
            <a:off x="624927" y="3663578"/>
            <a:ext cx="3624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 err="1"/>
              <a:t>Visualització</a:t>
            </a:r>
            <a:r>
              <a:rPr lang="en-GB" sz="2000" dirty="0"/>
              <a:t> per </a:t>
            </a:r>
            <a:r>
              <a:rPr lang="en-GB" sz="2000" dirty="0" err="1"/>
              <a:t>setmana</a:t>
            </a: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 err="1"/>
              <a:t>Diferents</a:t>
            </a:r>
            <a:r>
              <a:rPr lang="en-GB" sz="2000" dirty="0"/>
              <a:t> </a:t>
            </a:r>
            <a:r>
              <a:rPr lang="en-GB" sz="2000" dirty="0" err="1"/>
              <a:t>tipus</a:t>
            </a:r>
            <a:r>
              <a:rPr lang="en-GB" sz="2000" dirty="0"/>
              <a:t> </a:t>
            </a:r>
            <a:r>
              <a:rPr lang="en-GB" sz="2000" dirty="0" err="1"/>
              <a:t>d’accés</a:t>
            </a:r>
            <a:r>
              <a:rPr lang="en-GB" sz="2000" dirty="0"/>
              <a:t>: Global, per </a:t>
            </a:r>
            <a:r>
              <a:rPr lang="en-GB" sz="2000" dirty="0" err="1"/>
              <a:t>activitat</a:t>
            </a:r>
            <a:r>
              <a:rPr lang="en-GB" sz="2000" dirty="0"/>
              <a:t>, per professor </a:t>
            </a:r>
            <a:r>
              <a:rPr lang="en-GB" sz="2000" dirty="0" err="1"/>
              <a:t>i</a:t>
            </a:r>
            <a:r>
              <a:rPr lang="en-GB" sz="2000" dirty="0"/>
              <a:t> per </a:t>
            </a:r>
            <a:r>
              <a:rPr lang="en-GB" sz="2000" dirty="0" err="1"/>
              <a:t>alumne</a:t>
            </a:r>
            <a:r>
              <a:rPr lang="en-GB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 err="1"/>
              <a:t>Accedir</a:t>
            </a:r>
            <a:r>
              <a:rPr lang="en-GB" sz="2000" dirty="0"/>
              <a:t> </a:t>
            </a:r>
            <a:r>
              <a:rPr lang="en-GB" sz="2000" dirty="0" err="1"/>
              <a:t>directament</a:t>
            </a:r>
            <a:r>
              <a:rPr lang="en-GB" sz="2000" dirty="0"/>
              <a:t> a </a:t>
            </a:r>
            <a:r>
              <a:rPr lang="en-GB" sz="2000" dirty="0" err="1"/>
              <a:t>l’activitat</a:t>
            </a:r>
            <a:endParaRPr lang="en-GB" sz="2000" dirty="0"/>
          </a:p>
        </p:txBody>
      </p:sp>
      <p:sp>
        <p:nvSpPr>
          <p:cNvPr id="13" name="TextBox 18"/>
          <p:cNvSpPr txBox="1"/>
          <p:nvPr/>
        </p:nvSpPr>
        <p:spPr>
          <a:xfrm>
            <a:off x="5061960" y="1943733"/>
            <a:ext cx="3624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/>
              <a:t>Top 5 </a:t>
            </a:r>
            <a:r>
              <a:rPr lang="en-GB" sz="2000" dirty="0" err="1"/>
              <a:t>activitats</a:t>
            </a: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 err="1" smtClean="0"/>
              <a:t>Nivell</a:t>
            </a:r>
            <a:r>
              <a:rPr lang="en-GB" sz="2000" dirty="0" smtClean="0"/>
              <a:t> a </a:t>
            </a:r>
            <a:r>
              <a:rPr lang="en-GB" sz="2000" dirty="0" err="1" smtClean="0"/>
              <a:t>més</a:t>
            </a:r>
            <a:r>
              <a:rPr lang="en-GB" sz="2000" dirty="0" smtClean="0"/>
              <a:t> </a:t>
            </a:r>
            <a:r>
              <a:rPr lang="en-GB" sz="2000" dirty="0" err="1" smtClean="0"/>
              <a:t>activitats</a:t>
            </a: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 err="1"/>
              <a:t>Fàcilment</a:t>
            </a:r>
            <a:r>
              <a:rPr lang="en-GB" sz="2000" dirty="0"/>
              <a:t> </a:t>
            </a:r>
            <a:r>
              <a:rPr lang="en-GB" sz="2000" dirty="0" err="1"/>
              <a:t>ampliable</a:t>
            </a:r>
            <a:endParaRPr lang="en-GB" sz="2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050" y="1801267"/>
            <a:ext cx="1300593" cy="130059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919" y="3982777"/>
            <a:ext cx="1300593" cy="130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80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1376772"/>
            <a:ext cx="8219256" cy="48602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Demo</a:t>
            </a:r>
          </a:p>
        </p:txBody>
      </p:sp>
      <p:pic>
        <p:nvPicPr>
          <p:cNvPr id="2050" name="Picture 2" descr="http://trylumiaphone.com/images/home/phon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1661796"/>
            <a:ext cx="3672408" cy="457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26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4"/>
          <p:cNvSpPr/>
          <p:nvPr/>
        </p:nvSpPr>
        <p:spPr>
          <a:xfrm>
            <a:off x="3131840" y="1376772"/>
            <a:ext cx="5554960" cy="4860284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Conclusions</a:t>
            </a:r>
          </a:p>
        </p:txBody>
      </p:sp>
      <p:cxnSp>
        <p:nvCxnSpPr>
          <p:cNvPr id="9" name="Straight Connector 8"/>
          <p:cNvCxnSpPr>
            <a:stCxn id="7" idx="3"/>
          </p:cNvCxnSpPr>
          <p:nvPr/>
        </p:nvCxnSpPr>
        <p:spPr>
          <a:xfrm flipV="1">
            <a:off x="2051576" y="3618047"/>
            <a:ext cx="1080264" cy="362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115490" y="2103018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latin typeface="+mj-lt"/>
                <a:cs typeface="Aharoni" pitchFamily="2" charset="-79"/>
              </a:rPr>
              <a:t>DansApp</a:t>
            </a:r>
            <a:endParaRPr lang="en-GB" sz="2800" b="1" dirty="0">
              <a:latin typeface="+mj-lt"/>
              <a:cs typeface="Aharoni" pitchFamily="2" charset="-79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755576" y="2977226"/>
            <a:ext cx="1296000" cy="1288893"/>
            <a:chOff x="2161110" y="2862411"/>
            <a:chExt cx="1296000" cy="1288893"/>
          </a:xfrm>
          <a:solidFill>
            <a:srgbClr val="009F3C"/>
          </a:solidFill>
        </p:grpSpPr>
        <p:sp>
          <p:nvSpPr>
            <p:cNvPr id="7" name="Rectangle 6"/>
            <p:cNvSpPr/>
            <p:nvPr/>
          </p:nvSpPr>
          <p:spPr>
            <a:xfrm>
              <a:off x="2161110" y="2862411"/>
              <a:ext cx="1296000" cy="12888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b="1">
                <a:solidFill>
                  <a:schemeClr val="tx1"/>
                </a:solidFill>
              </a:endParaRPr>
            </a:p>
          </p:txBody>
        </p:sp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6084" y="2920206"/>
              <a:ext cx="1166052" cy="1166052"/>
            </a:xfrm>
            <a:prstGeom prst="rect">
              <a:avLst/>
            </a:prstGeom>
            <a:grpFill/>
          </p:spPr>
        </p:pic>
      </p:grpSp>
      <p:sp>
        <p:nvSpPr>
          <p:cNvPr id="21" name="TextBox 17"/>
          <p:cNvSpPr txBox="1"/>
          <p:nvPr/>
        </p:nvSpPr>
        <p:spPr>
          <a:xfrm>
            <a:off x="3196814" y="3352483"/>
            <a:ext cx="54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000" dirty="0" err="1"/>
              <a:t>Recerca</a:t>
            </a:r>
            <a:r>
              <a:rPr lang="en-GB" sz="2000" dirty="0"/>
              <a:t> </a:t>
            </a:r>
            <a:r>
              <a:rPr lang="en-GB" sz="2000" dirty="0" err="1"/>
              <a:t>d’informació</a:t>
            </a:r>
            <a:r>
              <a:rPr lang="en-GB" sz="2000" dirty="0"/>
              <a:t> i </a:t>
            </a:r>
            <a:r>
              <a:rPr lang="en-GB" sz="2000" dirty="0" err="1"/>
              <a:t>documentació</a:t>
            </a: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err="1"/>
              <a:t>Molta</a:t>
            </a:r>
            <a:r>
              <a:rPr lang="en-GB" sz="2000" dirty="0"/>
              <a:t> </a:t>
            </a:r>
            <a:r>
              <a:rPr lang="en-GB" sz="2000" dirty="0" err="1"/>
              <a:t>dedicació</a:t>
            </a:r>
            <a:r>
              <a:rPr lang="en-GB" sz="2000" dirty="0"/>
              <a:t> i </a:t>
            </a:r>
            <a:r>
              <a:rPr lang="en-GB" sz="2000" dirty="0" err="1"/>
              <a:t>esforç</a:t>
            </a: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err="1"/>
              <a:t>Aplicació</a:t>
            </a:r>
            <a:r>
              <a:rPr lang="en-GB" sz="2000" dirty="0"/>
              <a:t> de </a:t>
            </a:r>
            <a:r>
              <a:rPr lang="en-GB" sz="2000" dirty="0" err="1"/>
              <a:t>coneixements</a:t>
            </a:r>
            <a:r>
              <a:rPr lang="en-GB" sz="2000" dirty="0"/>
              <a:t> </a:t>
            </a:r>
            <a:r>
              <a:rPr lang="en-GB" sz="2000" dirty="0" err="1"/>
              <a:t>adquirits</a:t>
            </a: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err="1"/>
              <a:t>Aprofitar</a:t>
            </a:r>
            <a:r>
              <a:rPr lang="en-GB" sz="2000" dirty="0"/>
              <a:t> </a:t>
            </a:r>
            <a:r>
              <a:rPr lang="en-GB" sz="2000" dirty="0" err="1"/>
              <a:t>noves</a:t>
            </a:r>
            <a:r>
              <a:rPr lang="en-GB" sz="2000" dirty="0"/>
              <a:t> </a:t>
            </a:r>
            <a:r>
              <a:rPr lang="en-GB" sz="2000" dirty="0" err="1"/>
              <a:t>eines</a:t>
            </a:r>
            <a:r>
              <a:rPr lang="en-GB" sz="2000" dirty="0"/>
              <a:t> al </a:t>
            </a:r>
            <a:r>
              <a:rPr lang="en-GB" sz="2000" dirty="0" err="1"/>
              <a:t>treball</a:t>
            </a:r>
            <a:r>
              <a:rPr lang="en-GB" sz="2000" dirty="0"/>
              <a:t> actual</a:t>
            </a:r>
          </a:p>
          <a:p>
            <a:pPr marL="342900" indent="-342900">
              <a:buFontTx/>
              <a:buChar char="-"/>
            </a:pPr>
            <a:r>
              <a:rPr lang="en-GB" sz="2000" dirty="0" err="1"/>
              <a:t>Satisfacció</a:t>
            </a:r>
            <a:r>
              <a:rPr lang="en-GB" sz="2000" dirty="0"/>
              <a:t> personal</a:t>
            </a:r>
          </a:p>
          <a:p>
            <a:pPr marL="342900" indent="-342900">
              <a:buFontTx/>
              <a:buChar char="-"/>
            </a:pPr>
            <a:r>
              <a:rPr lang="en-GB" sz="2000" dirty="0" err="1"/>
              <a:t>Experiència</a:t>
            </a:r>
            <a:r>
              <a:rPr lang="en-GB" sz="2000" dirty="0"/>
              <a:t> </a:t>
            </a:r>
            <a:r>
              <a:rPr lang="en-GB" sz="2000" dirty="0" err="1"/>
              <a:t>molt</a:t>
            </a:r>
            <a:r>
              <a:rPr lang="en-GB" sz="2000" dirty="0"/>
              <a:t> </a:t>
            </a:r>
            <a:r>
              <a:rPr lang="en-GB" sz="2000" dirty="0" err="1"/>
              <a:t>positiva</a:t>
            </a: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err="1"/>
              <a:t>Dificultats</a:t>
            </a:r>
            <a:r>
              <a:rPr lang="en-GB" sz="2000" dirty="0"/>
              <a:t> per la </a:t>
            </a:r>
            <a:r>
              <a:rPr lang="en-GB" sz="2000" dirty="0" err="1"/>
              <a:t>plataforma</a:t>
            </a: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err="1"/>
              <a:t>Projecte</a:t>
            </a:r>
            <a:r>
              <a:rPr lang="en-GB" sz="2000" dirty="0"/>
              <a:t> </a:t>
            </a:r>
            <a:r>
              <a:rPr lang="en-GB" sz="2000" dirty="0" err="1"/>
              <a:t>molt</a:t>
            </a:r>
            <a:r>
              <a:rPr lang="en-GB" sz="2000" dirty="0"/>
              <a:t> </a:t>
            </a:r>
            <a:r>
              <a:rPr lang="en-GB" sz="2000" dirty="0" err="1"/>
              <a:t>interessant</a:t>
            </a:r>
            <a:endParaRPr lang="en-GB" sz="2000" dirty="0"/>
          </a:p>
          <a:p>
            <a:pPr marL="342900" indent="-342900">
              <a:buFontTx/>
              <a:buChar char="-"/>
            </a:pPr>
            <a:endParaRPr lang="en-GB" sz="2000" dirty="0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903" y="1714331"/>
            <a:ext cx="1300593" cy="130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29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Glossari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4290" y="942699"/>
            <a:ext cx="85266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solidFill>
                  <a:schemeClr val="accent5"/>
                </a:solidFill>
                <a:latin typeface="+mj-lt"/>
                <a:cs typeface="Aharoni" pitchFamily="2" charset="-79"/>
              </a:rPr>
              <a:t>Windows Phone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66934" y="2832463"/>
            <a:ext cx="80826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92D050"/>
                </a:solidFill>
                <a:latin typeface="+mj-lt"/>
                <a:cs typeface="Aharoni" pitchFamily="2" charset="-79"/>
              </a:rPr>
              <a:t>Visual Studio Community 2015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29488" y="2531941"/>
            <a:ext cx="4158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Windows Phone Toolkit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161531" y="5044420"/>
            <a:ext cx="1557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chemeClr val="accent3">
                    <a:lumMod val="60000"/>
                    <a:lumOff val="40000"/>
                  </a:schemeClr>
                </a:solidFill>
                <a:cs typeface="Aharoni" pitchFamily="2" charset="-79"/>
              </a:rPr>
              <a:t>Test Platform</a:t>
            </a:r>
            <a:endParaRPr lang="en-GB" sz="2400" dirty="0">
              <a:solidFill>
                <a:schemeClr val="accent3">
                  <a:lumMod val="60000"/>
                  <a:lumOff val="40000"/>
                </a:schemeClr>
              </a:solidFill>
              <a:cs typeface="Aharoni" pitchFamily="2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1654" y="4057160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PDF</a:t>
            </a:r>
            <a:endParaRPr lang="en-GB" sz="4000" dirty="0">
              <a:solidFill>
                <a:schemeClr val="bg2">
                  <a:lumMod val="40000"/>
                  <a:lumOff val="6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1574161" y="4344227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tx2">
                    <a:lumMod val="85000"/>
                  </a:schemeClr>
                </a:solidFill>
                <a:cs typeface="Aharoni" pitchFamily="2" charset="-79"/>
              </a:rPr>
              <a:t>Invision</a:t>
            </a: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431312" y="4791764"/>
            <a:ext cx="2015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9F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Unit Testing</a:t>
            </a:r>
          </a:p>
        </p:txBody>
      </p:sp>
      <p:sp>
        <p:nvSpPr>
          <p:cNvPr id="25" name="TextBox 24"/>
          <p:cNvSpPr txBox="1"/>
          <p:nvPr/>
        </p:nvSpPr>
        <p:spPr>
          <a:xfrm rot="16200000">
            <a:off x="491262" y="5088181"/>
            <a:ext cx="3026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Balsamiq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Mockups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50711" y="3942548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Bauhaus 93" pitchFamily="82" charset="0"/>
              </a:rPr>
              <a:t>GitHub</a:t>
            </a:r>
          </a:p>
        </p:txBody>
      </p:sp>
      <p:sp>
        <p:nvSpPr>
          <p:cNvPr id="27" name="TextBox 26"/>
          <p:cNvSpPr txBox="1"/>
          <p:nvPr/>
        </p:nvSpPr>
        <p:spPr>
          <a:xfrm rot="16200000">
            <a:off x="4976231" y="4205729"/>
            <a:ext cx="2066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chemeClr val="accent5"/>
                </a:solidFill>
                <a:latin typeface="+mj-lt"/>
                <a:cs typeface="Aharoni" pitchFamily="2" charset="-79"/>
              </a:rPr>
              <a:t>SQLite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5391108" y="4670203"/>
            <a:ext cx="285366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SQLite-net Extensions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3526" y="3385444"/>
            <a:ext cx="3484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Silverlight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443206" y="3556636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92D050"/>
                </a:solidFill>
                <a:latin typeface="+mj-lt"/>
                <a:cs typeface="Aharoni" pitchFamily="2" charset="-79"/>
              </a:rPr>
              <a:t>.NET Framework</a:t>
            </a:r>
          </a:p>
        </p:txBody>
      </p:sp>
      <p:sp>
        <p:nvSpPr>
          <p:cNvPr id="32" name="TextBox 31"/>
          <p:cNvSpPr txBox="1"/>
          <p:nvPr/>
        </p:nvSpPr>
        <p:spPr>
          <a:xfrm rot="16200000">
            <a:off x="7147963" y="4491275"/>
            <a:ext cx="845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58D01"/>
                </a:solidFill>
                <a:latin typeface="Garamond" panose="02020404030301010803" pitchFamily="18" charset="0"/>
              </a:rPr>
              <a:t>Word</a:t>
            </a:r>
          </a:p>
        </p:txBody>
      </p:sp>
      <p:sp>
        <p:nvSpPr>
          <p:cNvPr id="33" name="TextBox 32"/>
          <p:cNvSpPr txBox="1"/>
          <p:nvPr/>
        </p:nvSpPr>
        <p:spPr>
          <a:xfrm rot="16200000">
            <a:off x="4756495" y="4886997"/>
            <a:ext cx="345158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dirty="0">
                <a:solidFill>
                  <a:schemeClr val="accent2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DB </a:t>
            </a:r>
            <a:r>
              <a:rPr lang="en-GB" sz="2300" dirty="0">
                <a:solidFill>
                  <a:schemeClr val="accent2">
                    <a:lumMod val="40000"/>
                    <a:lumOff val="60000"/>
                  </a:schemeClr>
                </a:solidFill>
                <a:latin typeface="Euphemia" panose="020B0503040102020104" pitchFamily="34" charset="0"/>
              </a:rPr>
              <a:t>Browser</a:t>
            </a:r>
            <a:r>
              <a:rPr lang="en-GB" sz="2300" dirty="0">
                <a:solidFill>
                  <a:schemeClr val="accent2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 for SQLite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74732" y="4661008"/>
            <a:ext cx="1008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Flaticon</a:t>
            </a:r>
            <a:endParaRPr lang="en-GB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60470" y="3823674"/>
            <a:ext cx="1955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DansApp</a:t>
            </a:r>
            <a:endParaRPr lang="en-GB" sz="4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53601" y="5018278"/>
            <a:ext cx="234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>
                <a:solidFill>
                  <a:schemeClr val="tx1">
                    <a:lumMod val="85000"/>
                  </a:schemeClr>
                </a:solidFill>
                <a:latin typeface="Bauhaus 93" pitchFamily="82" charset="0"/>
              </a:rPr>
              <a:t>NotePad</a:t>
            </a:r>
            <a:r>
              <a:rPr lang="en-GB" sz="3200" dirty="0">
                <a:solidFill>
                  <a:schemeClr val="tx1">
                    <a:lumMod val="85000"/>
                  </a:schemeClr>
                </a:solidFill>
                <a:latin typeface="Bauhaus 93" pitchFamily="82" charset="0"/>
              </a:rPr>
              <a:t>++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70963" y="4628253"/>
            <a:ext cx="1330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tx2"/>
                </a:solidFill>
                <a:latin typeface="Bauhaus 93" pitchFamily="82" charset="0"/>
              </a:rPr>
              <a:t>Pencil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621828" y="4272341"/>
            <a:ext cx="1064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58D01"/>
                </a:solidFill>
                <a:cs typeface="Aharoni" pitchFamily="2" charset="-79"/>
              </a:rPr>
              <a:t>Project</a:t>
            </a:r>
            <a:endParaRPr lang="en-GB" sz="3200" dirty="0">
              <a:solidFill>
                <a:srgbClr val="F58D01"/>
              </a:solidFill>
              <a:cs typeface="Aharoni" pitchFamily="2" charset="-79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72898" y="4232639"/>
            <a:ext cx="1298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  <a:cs typeface="Aharoni" pitchFamily="2" charset="-79"/>
              </a:rPr>
              <a:t>NuGet</a:t>
            </a:r>
            <a:endParaRPr lang="en-GB" sz="3200" dirty="0">
              <a:solidFill>
                <a:schemeClr val="accent6">
                  <a:lumMod val="20000"/>
                  <a:lumOff val="80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82110" y="3902702"/>
            <a:ext cx="1613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58D01"/>
                </a:solidFill>
                <a:cs typeface="Aharoni" pitchFamily="2" charset="-79"/>
              </a:rPr>
              <a:t>PowerPoint</a:t>
            </a:r>
            <a:endParaRPr lang="en-GB" sz="3200" dirty="0">
              <a:solidFill>
                <a:srgbClr val="F58D01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194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6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2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3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700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2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2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9200"/>
                            </p:stCondLst>
                            <p:childTnLst>
                              <p:par>
                                <p:cTn id="10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1200"/>
                            </p:stCondLst>
                            <p:childTnLst>
                              <p:par>
                                <p:cTn id="1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1700"/>
                            </p:stCondLst>
                            <p:childTnLst>
                              <p:par>
                                <p:cTn id="1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3700"/>
                            </p:stCondLst>
                            <p:childTnLst>
                              <p:par>
                                <p:cTn id="1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18" grpId="0"/>
      <p:bldP spid="28" grpId="0"/>
      <p:bldP spid="34" grpId="0"/>
      <p:bldP spid="35" grpId="0"/>
      <p:bldP spid="36" grpId="0"/>
      <p:bldP spid="37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87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/>
              <a:t>Qui </a:t>
            </a:r>
            <a:r>
              <a:rPr lang="en-GB" dirty="0" err="1"/>
              <a:t>sòc</a:t>
            </a:r>
            <a:r>
              <a:rPr lang="en-GB" dirty="0"/>
              <a:t> jo?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57200" y="1484784"/>
            <a:ext cx="1296000" cy="1296000"/>
            <a:chOff x="457200" y="1484784"/>
            <a:chExt cx="1296000" cy="1296000"/>
          </a:xfrm>
        </p:grpSpPr>
        <p:sp>
          <p:nvSpPr>
            <p:cNvPr id="12" name="Rectangle 11"/>
            <p:cNvSpPr/>
            <p:nvPr/>
          </p:nvSpPr>
          <p:spPr>
            <a:xfrm>
              <a:off x="457200" y="1484784"/>
              <a:ext cx="1296000" cy="1296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459" y="1800034"/>
              <a:ext cx="665482" cy="665500"/>
            </a:xfrm>
            <a:prstGeom prst="rect">
              <a:avLst/>
            </a:prstGeom>
          </p:spPr>
        </p:pic>
      </p:grpSp>
      <p:sp>
        <p:nvSpPr>
          <p:cNvPr id="14" name="Rectangle 13"/>
          <p:cNvSpPr/>
          <p:nvPr/>
        </p:nvSpPr>
        <p:spPr>
          <a:xfrm>
            <a:off x="1754261" y="1484784"/>
            <a:ext cx="2664296" cy="129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Email: </a:t>
            </a:r>
            <a:r>
              <a:rPr lang="en-GB" dirty="0">
                <a:solidFill>
                  <a:schemeClr val="tx1"/>
                </a:solidFill>
                <a:hlinkClick r:id="rId3"/>
              </a:rPr>
              <a:t>rruizbarea@uoc.edu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504" y="1484928"/>
            <a:ext cx="1296000" cy="129600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6022504" y="1484928"/>
            <a:ext cx="2664296" cy="1296000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Profile:</a:t>
            </a:r>
          </a:p>
          <a:p>
            <a:pPr algn="ctr"/>
            <a:r>
              <a:rPr lang="en-GB" dirty="0">
                <a:solidFill>
                  <a:schemeClr val="tx1"/>
                </a:solidFill>
                <a:hlinkClick r:id="rId5" tooltip="View public profile"/>
              </a:rPr>
              <a:t>https://www.linkedin.com/in/raul-ruiz-barea-a8756151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996952"/>
            <a:ext cx="1296000" cy="1296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1763544" y="2996952"/>
            <a:ext cx="2664296" cy="1296000"/>
          </a:xfrm>
          <a:prstGeom prst="rect">
            <a:avLst/>
          </a:prstGeom>
          <a:solidFill>
            <a:srgbClr val="464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Blog:</a:t>
            </a:r>
          </a:p>
          <a:p>
            <a:pPr algn="ctr"/>
            <a:r>
              <a:rPr lang="en-GB" dirty="0">
                <a:solidFill>
                  <a:schemeClr val="tx1"/>
                </a:solidFill>
                <a:hlinkClick r:id="rId7"/>
              </a:rPr>
              <a:t>https://raulruizbareablog.wordpress.com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63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Índex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81560" y="1854116"/>
            <a:ext cx="1296000" cy="1296144"/>
          </a:xfrm>
          <a:prstGeom prst="rect">
            <a:avLst/>
          </a:prstGeom>
          <a:solidFill>
            <a:srgbClr val="F58D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864114" y="1854116"/>
            <a:ext cx="1296000" cy="1296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46668" y="1854116"/>
            <a:ext cx="1296000" cy="1296144"/>
          </a:xfrm>
          <a:prstGeom prst="rect">
            <a:avLst/>
          </a:prstGeom>
          <a:solidFill>
            <a:srgbClr val="009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9222" y="1854116"/>
            <a:ext cx="1296000" cy="1296144"/>
          </a:xfrm>
          <a:prstGeom prst="rect">
            <a:avLst/>
          </a:prstGeom>
          <a:solidFill>
            <a:srgbClr val="464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1776" y="1854116"/>
            <a:ext cx="1296000" cy="1296144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94328" y="1854116"/>
            <a:ext cx="1296000" cy="12961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769520" y="2142148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2151128" y="2142148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Oval 15"/>
          <p:cNvSpPr/>
          <p:nvPr/>
        </p:nvSpPr>
        <p:spPr>
          <a:xfrm>
            <a:off x="3534628" y="2142148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" name="Oval 18"/>
          <p:cNvSpPr/>
          <p:nvPr/>
        </p:nvSpPr>
        <p:spPr>
          <a:xfrm>
            <a:off x="4917182" y="2142148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0" name="Oval 19"/>
          <p:cNvSpPr/>
          <p:nvPr/>
        </p:nvSpPr>
        <p:spPr>
          <a:xfrm>
            <a:off x="6299736" y="2142148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Oval 20"/>
          <p:cNvSpPr/>
          <p:nvPr/>
        </p:nvSpPr>
        <p:spPr>
          <a:xfrm>
            <a:off x="7682288" y="2142148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0805" y="1484784"/>
            <a:ext cx="1622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El </a:t>
            </a:r>
            <a:r>
              <a:rPr lang="en-GB" dirty="0" err="1"/>
              <a:t>nostre</a:t>
            </a:r>
            <a:r>
              <a:rPr lang="en-GB" dirty="0"/>
              <a:t> equip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32350" y="1484784"/>
            <a:ext cx="12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Planificació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7249486" y="3150260"/>
            <a:ext cx="158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Aspectes</a:t>
            </a:r>
            <a:r>
              <a:rPr lang="en-GB" dirty="0"/>
              <a:t> </a:t>
            </a:r>
            <a:r>
              <a:rPr lang="en-GB" dirty="0" err="1"/>
              <a:t>claus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095031" y="3150260"/>
            <a:ext cx="832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Resum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216206" y="3150260"/>
            <a:ext cx="2106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Objectius</a:t>
            </a:r>
            <a:r>
              <a:rPr lang="en-GB" dirty="0"/>
              <a:t> del </a:t>
            </a:r>
            <a:r>
              <a:rPr lang="en-GB" dirty="0" err="1"/>
              <a:t>treball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710312" y="1484784"/>
            <a:ext cx="1895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Fases</a:t>
            </a:r>
            <a:r>
              <a:rPr lang="en-GB" dirty="0"/>
              <a:t> del </a:t>
            </a:r>
            <a:r>
              <a:rPr lang="en-GB" dirty="0" err="1"/>
              <a:t>projecte</a:t>
            </a:r>
            <a:endParaRPr lang="en-GB" dirty="0"/>
          </a:p>
        </p:txBody>
      </p:sp>
      <p:sp>
        <p:nvSpPr>
          <p:cNvPr id="29" name="Rectangle 2"/>
          <p:cNvSpPr/>
          <p:nvPr/>
        </p:nvSpPr>
        <p:spPr>
          <a:xfrm>
            <a:off x="481560" y="4149080"/>
            <a:ext cx="1296000" cy="12961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1"/>
          <p:cNvSpPr txBox="1"/>
          <p:nvPr/>
        </p:nvSpPr>
        <p:spPr>
          <a:xfrm>
            <a:off x="238674" y="3779748"/>
            <a:ext cx="1767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Decisions </a:t>
            </a:r>
            <a:r>
              <a:rPr lang="en-GB" dirty="0" err="1"/>
              <a:t>preses</a:t>
            </a:r>
            <a:endParaRPr lang="en-GB" dirty="0"/>
          </a:p>
        </p:txBody>
      </p:sp>
      <p:sp>
        <p:nvSpPr>
          <p:cNvPr id="31" name="Oval 12"/>
          <p:cNvSpPr/>
          <p:nvPr/>
        </p:nvSpPr>
        <p:spPr>
          <a:xfrm>
            <a:off x="762141" y="4437112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2" name="Rectangle 3"/>
          <p:cNvSpPr/>
          <p:nvPr/>
        </p:nvSpPr>
        <p:spPr>
          <a:xfrm>
            <a:off x="1864114" y="4149080"/>
            <a:ext cx="1296000" cy="12961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Oval 14"/>
          <p:cNvSpPr/>
          <p:nvPr/>
        </p:nvSpPr>
        <p:spPr>
          <a:xfrm>
            <a:off x="2151128" y="4437112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TextBox 24"/>
          <p:cNvSpPr txBox="1"/>
          <p:nvPr/>
        </p:nvSpPr>
        <p:spPr>
          <a:xfrm>
            <a:off x="2070186" y="5445224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Entitats</a:t>
            </a:r>
            <a:endParaRPr lang="en-GB" dirty="0"/>
          </a:p>
        </p:txBody>
      </p:sp>
      <p:sp>
        <p:nvSpPr>
          <p:cNvPr id="35" name="Rectangle 4"/>
          <p:cNvSpPr/>
          <p:nvPr/>
        </p:nvSpPr>
        <p:spPr>
          <a:xfrm>
            <a:off x="3246668" y="4149080"/>
            <a:ext cx="1296000" cy="12961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TextBox 22"/>
          <p:cNvSpPr txBox="1"/>
          <p:nvPr/>
        </p:nvSpPr>
        <p:spPr>
          <a:xfrm>
            <a:off x="2605581" y="3779748"/>
            <a:ext cx="2505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Calendari</a:t>
            </a:r>
            <a:r>
              <a:rPr lang="en-GB" dirty="0"/>
              <a:t> i </a:t>
            </a:r>
            <a:r>
              <a:rPr lang="en-GB" dirty="0" err="1"/>
              <a:t>estadístiques</a:t>
            </a:r>
            <a:endParaRPr lang="en-GB" dirty="0"/>
          </a:p>
        </p:txBody>
      </p:sp>
      <p:sp>
        <p:nvSpPr>
          <p:cNvPr id="37" name="Oval 15"/>
          <p:cNvSpPr/>
          <p:nvPr/>
        </p:nvSpPr>
        <p:spPr>
          <a:xfrm>
            <a:off x="3527069" y="4437112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8" name="Rectangle 5"/>
          <p:cNvSpPr/>
          <p:nvPr/>
        </p:nvSpPr>
        <p:spPr>
          <a:xfrm>
            <a:off x="4645759" y="4149080"/>
            <a:ext cx="1296000" cy="129614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Oval 18"/>
          <p:cNvSpPr/>
          <p:nvPr/>
        </p:nvSpPr>
        <p:spPr>
          <a:xfrm>
            <a:off x="4933719" y="4437112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0" name="TextBox 25"/>
          <p:cNvSpPr txBox="1"/>
          <p:nvPr/>
        </p:nvSpPr>
        <p:spPr>
          <a:xfrm>
            <a:off x="4874038" y="5445224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DEMO</a:t>
            </a:r>
          </a:p>
        </p:txBody>
      </p:sp>
      <p:sp>
        <p:nvSpPr>
          <p:cNvPr id="41" name="Rectangle 6"/>
          <p:cNvSpPr/>
          <p:nvPr/>
        </p:nvSpPr>
        <p:spPr>
          <a:xfrm>
            <a:off x="6044850" y="4149080"/>
            <a:ext cx="1296000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26"/>
          <p:cNvSpPr txBox="1"/>
          <p:nvPr/>
        </p:nvSpPr>
        <p:spPr>
          <a:xfrm>
            <a:off x="6023144" y="3779748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Conclusions</a:t>
            </a:r>
          </a:p>
        </p:txBody>
      </p:sp>
      <p:sp>
        <p:nvSpPr>
          <p:cNvPr id="43" name="Oval 19"/>
          <p:cNvSpPr/>
          <p:nvPr/>
        </p:nvSpPr>
        <p:spPr>
          <a:xfrm>
            <a:off x="6330913" y="4437112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44" name="Rectangle 7"/>
          <p:cNvSpPr/>
          <p:nvPr/>
        </p:nvSpPr>
        <p:spPr>
          <a:xfrm>
            <a:off x="7425662" y="4149080"/>
            <a:ext cx="1296000" cy="1296144"/>
          </a:xfrm>
          <a:prstGeom prst="rect">
            <a:avLst/>
          </a:prstGeom>
          <a:solidFill>
            <a:srgbClr val="503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20"/>
          <p:cNvSpPr/>
          <p:nvPr/>
        </p:nvSpPr>
        <p:spPr>
          <a:xfrm>
            <a:off x="7713622" y="4437112"/>
            <a:ext cx="7200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46" name="TextBox 23"/>
          <p:cNvSpPr txBox="1"/>
          <p:nvPr/>
        </p:nvSpPr>
        <p:spPr>
          <a:xfrm>
            <a:off x="7606231" y="5445224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Glossari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267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/>
              <a:t>El </a:t>
            </a:r>
            <a:r>
              <a:rPr lang="en-GB" dirty="0" err="1"/>
              <a:t>nostre</a:t>
            </a:r>
            <a:r>
              <a:rPr lang="en-GB" dirty="0"/>
              <a:t> equip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4725587" y="3776352"/>
            <a:ext cx="3961213" cy="1296144"/>
            <a:chOff x="4725587" y="3776352"/>
            <a:chExt cx="3961213" cy="1296144"/>
          </a:xfrm>
        </p:grpSpPr>
        <p:sp>
          <p:nvSpPr>
            <p:cNvPr id="6" name="Rectangle 5"/>
            <p:cNvSpPr/>
            <p:nvPr/>
          </p:nvSpPr>
          <p:spPr>
            <a:xfrm>
              <a:off x="4725587" y="3776352"/>
              <a:ext cx="1296000" cy="1296144"/>
            </a:xfrm>
            <a:prstGeom prst="rect">
              <a:avLst/>
            </a:prstGeom>
            <a:solidFill>
              <a:srgbClr val="4645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22504" y="3776352"/>
              <a:ext cx="2664296" cy="1296000"/>
            </a:xfrm>
            <a:prstGeom prst="rect">
              <a:avLst/>
            </a:prstGeom>
            <a:solidFill>
              <a:srgbClr val="4645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 err="1">
                  <a:solidFill>
                    <a:schemeClr val="tx1"/>
                  </a:solidFill>
                </a:rPr>
                <a:t>Raúl</a:t>
              </a:r>
              <a:r>
                <a:rPr lang="en-GB" b="1" dirty="0">
                  <a:solidFill>
                    <a:schemeClr val="tx1"/>
                  </a:solidFill>
                </a:rPr>
                <a:t> Ruiz Barea</a:t>
              </a:r>
            </a:p>
            <a:p>
              <a:r>
                <a:rPr lang="en-GB" dirty="0" err="1">
                  <a:solidFill>
                    <a:schemeClr val="tx1"/>
                  </a:solidFill>
                </a:rPr>
                <a:t>Alumne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3587" y="3884352"/>
              <a:ext cx="831991" cy="1080000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481560" y="2041368"/>
            <a:ext cx="3961870" cy="1296144"/>
            <a:chOff x="481560" y="2041368"/>
            <a:chExt cx="3961870" cy="1296144"/>
          </a:xfrm>
        </p:grpSpPr>
        <p:sp>
          <p:nvSpPr>
            <p:cNvPr id="3" name="Rectangle 2"/>
            <p:cNvSpPr/>
            <p:nvPr/>
          </p:nvSpPr>
          <p:spPr>
            <a:xfrm>
              <a:off x="481560" y="2041368"/>
              <a:ext cx="1296000" cy="1296144"/>
            </a:xfrm>
            <a:prstGeom prst="rect">
              <a:avLst/>
            </a:prstGeom>
            <a:solidFill>
              <a:srgbClr val="F58D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79134" y="2041368"/>
              <a:ext cx="2664296" cy="1296000"/>
            </a:xfrm>
            <a:prstGeom prst="rect">
              <a:avLst/>
            </a:prstGeom>
            <a:solidFill>
              <a:srgbClr val="F58D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Carles </a:t>
              </a:r>
              <a:r>
                <a:rPr lang="en-GB" b="1" dirty="0" err="1">
                  <a:solidFill>
                    <a:schemeClr val="tx1"/>
                  </a:solidFill>
                </a:rPr>
                <a:t>Garrigues</a:t>
              </a:r>
              <a:r>
                <a:rPr lang="en-GB" b="1" dirty="0">
                  <a:solidFill>
                    <a:schemeClr val="tx1"/>
                  </a:solidFill>
                </a:rPr>
                <a:t> </a:t>
              </a:r>
              <a:r>
                <a:rPr lang="en-GB" b="1" dirty="0" err="1">
                  <a:solidFill>
                    <a:schemeClr val="tx1"/>
                  </a:solidFill>
                </a:rPr>
                <a:t>Olivella</a:t>
              </a:r>
              <a:endParaRPr lang="en-GB" b="1" dirty="0">
                <a:solidFill>
                  <a:schemeClr val="tx1"/>
                </a:solidFill>
              </a:endParaRPr>
            </a:p>
            <a:p>
              <a:r>
                <a:rPr lang="en-GB" dirty="0">
                  <a:solidFill>
                    <a:schemeClr val="tx1"/>
                  </a:solidFill>
                </a:rPr>
                <a:t>Professor</a:t>
              </a: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560" y="2149440"/>
              <a:ext cx="796477" cy="1080000"/>
            </a:xfrm>
            <a:prstGeom prst="rect">
              <a:avLst/>
            </a:prstGeom>
          </p:spPr>
        </p:pic>
      </p:grpSp>
      <p:grpSp>
        <p:nvGrpSpPr>
          <p:cNvPr id="7" name="Grupo 6"/>
          <p:cNvGrpSpPr/>
          <p:nvPr/>
        </p:nvGrpSpPr>
        <p:grpSpPr>
          <a:xfrm>
            <a:off x="4725587" y="2041368"/>
            <a:ext cx="3961213" cy="1296000"/>
            <a:chOff x="4725587" y="2041368"/>
            <a:chExt cx="3961213" cy="1296000"/>
          </a:xfrm>
        </p:grpSpPr>
        <p:sp>
          <p:nvSpPr>
            <p:cNvPr id="5" name="Rectangle 4"/>
            <p:cNvSpPr/>
            <p:nvPr/>
          </p:nvSpPr>
          <p:spPr>
            <a:xfrm>
              <a:off x="4725587" y="2041368"/>
              <a:ext cx="1296000" cy="1296000"/>
            </a:xfrm>
            <a:prstGeom prst="rect">
              <a:avLst/>
            </a:prstGeom>
            <a:solidFill>
              <a:srgbClr val="009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22504" y="2041368"/>
              <a:ext cx="2664296" cy="1296000"/>
            </a:xfrm>
            <a:prstGeom prst="rect">
              <a:avLst/>
            </a:prstGeom>
            <a:solidFill>
              <a:srgbClr val="009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Carlos Sanchez Rosa</a:t>
              </a:r>
            </a:p>
            <a:p>
              <a:r>
                <a:rPr lang="en-GB" dirty="0">
                  <a:solidFill>
                    <a:schemeClr val="tx1"/>
                  </a:solidFill>
                </a:rPr>
                <a:t>Professor </a:t>
              </a:r>
              <a:r>
                <a:rPr lang="en-GB" dirty="0" err="1">
                  <a:solidFill>
                    <a:schemeClr val="tx1"/>
                  </a:solidFill>
                </a:rPr>
                <a:t>col·laborador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3587" y="2153190"/>
              <a:ext cx="746525" cy="1076250"/>
            </a:xfrm>
            <a:prstGeom prst="rect">
              <a:avLst/>
            </a:prstGeom>
          </p:spPr>
        </p:pic>
      </p:grpSp>
      <p:grpSp>
        <p:nvGrpSpPr>
          <p:cNvPr id="12" name="Grupo 11"/>
          <p:cNvGrpSpPr/>
          <p:nvPr/>
        </p:nvGrpSpPr>
        <p:grpSpPr>
          <a:xfrm>
            <a:off x="481560" y="3776352"/>
            <a:ext cx="3961870" cy="1296144"/>
            <a:chOff x="481560" y="3776352"/>
            <a:chExt cx="3961870" cy="1296144"/>
          </a:xfrm>
        </p:grpSpPr>
        <p:sp>
          <p:nvSpPr>
            <p:cNvPr id="4" name="Rectangle 3"/>
            <p:cNvSpPr/>
            <p:nvPr/>
          </p:nvSpPr>
          <p:spPr>
            <a:xfrm>
              <a:off x="481560" y="3776352"/>
              <a:ext cx="1296000" cy="129614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779134" y="3776352"/>
              <a:ext cx="2664296" cy="1296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Jordi </a:t>
              </a:r>
              <a:r>
                <a:rPr lang="en-GB" b="1" dirty="0" err="1">
                  <a:solidFill>
                    <a:schemeClr val="tx1"/>
                  </a:solidFill>
                </a:rPr>
                <a:t>Almirall</a:t>
              </a:r>
              <a:r>
                <a:rPr lang="en-GB" b="1" dirty="0">
                  <a:solidFill>
                    <a:schemeClr val="tx1"/>
                  </a:solidFill>
                </a:rPr>
                <a:t> </a:t>
              </a:r>
              <a:r>
                <a:rPr lang="en-GB" b="1" dirty="0" err="1">
                  <a:solidFill>
                    <a:schemeClr val="tx1"/>
                  </a:solidFill>
                </a:rPr>
                <a:t>López</a:t>
              </a:r>
              <a:endParaRPr lang="en-GB" b="1" dirty="0">
                <a:solidFill>
                  <a:schemeClr val="tx1"/>
                </a:solidFill>
              </a:endParaRPr>
            </a:p>
            <a:p>
              <a:r>
                <a:rPr lang="en-GB" dirty="0">
                  <a:solidFill>
                    <a:schemeClr val="tx1"/>
                  </a:solidFill>
                </a:rPr>
                <a:t>Professor </a:t>
              </a:r>
              <a:r>
                <a:rPr lang="en-GB" dirty="0" err="1">
                  <a:solidFill>
                    <a:schemeClr val="tx1"/>
                  </a:solidFill>
                </a:rPr>
                <a:t>col·laborador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560" y="3884352"/>
              <a:ext cx="796477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516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Resum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39552" y="3537010"/>
            <a:ext cx="7776864" cy="2340261"/>
          </a:xfrm>
          <a:prstGeom prst="rect">
            <a:avLst/>
          </a:prstGeom>
          <a:solidFill>
            <a:srgbClr val="F58D0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13"/>
          <p:cNvSpPr txBox="1">
            <a:spLocks/>
          </p:cNvSpPr>
          <p:nvPr/>
        </p:nvSpPr>
        <p:spPr>
          <a:xfrm>
            <a:off x="4763599" y="3789040"/>
            <a:ext cx="3744416" cy="15991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/>
              <a:t>Minimalista</a:t>
            </a:r>
            <a:endParaRPr lang="en-GB" sz="1800" dirty="0"/>
          </a:p>
          <a:p>
            <a:r>
              <a:rPr lang="en-GB" sz="1800" dirty="0" err="1"/>
              <a:t>Intuïtiva</a:t>
            </a:r>
            <a:endParaRPr lang="en-GB" sz="1800" dirty="0"/>
          </a:p>
          <a:p>
            <a:r>
              <a:rPr lang="en-GB" sz="1800" dirty="0"/>
              <a:t>Circuit </a:t>
            </a:r>
            <a:r>
              <a:rPr lang="en-GB" sz="1800" dirty="0" err="1"/>
              <a:t>d’execució</a:t>
            </a:r>
            <a:r>
              <a:rPr lang="en-GB" sz="1800" dirty="0"/>
              <a:t> </a:t>
            </a:r>
            <a:r>
              <a:rPr lang="en-GB" sz="1800" dirty="0" err="1"/>
              <a:t>molt</a:t>
            </a:r>
            <a:r>
              <a:rPr lang="en-GB" sz="1800" dirty="0"/>
              <a:t> </a:t>
            </a:r>
            <a:r>
              <a:rPr lang="en-GB" sz="1800" dirty="0" err="1"/>
              <a:t>ràpid</a:t>
            </a:r>
            <a:endParaRPr lang="en-GB" sz="1800" dirty="0"/>
          </a:p>
          <a:p>
            <a:r>
              <a:rPr lang="en-GB" sz="1800" dirty="0"/>
              <a:t>Sense cost</a:t>
            </a:r>
          </a:p>
          <a:p>
            <a:r>
              <a:rPr lang="en-GB" sz="1800" dirty="0" err="1"/>
              <a:t>Mòduls</a:t>
            </a:r>
            <a:r>
              <a:rPr lang="en-GB" sz="1800" dirty="0"/>
              <a:t> </a:t>
            </a:r>
            <a:r>
              <a:rPr lang="en-GB" sz="1800" dirty="0" err="1"/>
              <a:t>ampliables</a:t>
            </a:r>
            <a:endParaRPr lang="en-GB" sz="1800" dirty="0"/>
          </a:p>
        </p:txBody>
      </p:sp>
      <p:pic>
        <p:nvPicPr>
          <p:cNvPr id="3078" name="Picture 6" descr="Resultado de imagen de logo windows 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471" y="1501143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3"/>
          <p:cNvSpPr txBox="1">
            <a:spLocks/>
          </p:cNvSpPr>
          <p:nvPr/>
        </p:nvSpPr>
        <p:spPr>
          <a:xfrm>
            <a:off x="755576" y="3702036"/>
            <a:ext cx="3744416" cy="15991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err="1"/>
              <a:t>Aplicació</a:t>
            </a:r>
            <a:r>
              <a:rPr lang="en-GB" sz="1800" dirty="0"/>
              <a:t> per a </a:t>
            </a:r>
            <a:r>
              <a:rPr lang="en-GB" sz="1800" b="1" dirty="0"/>
              <a:t>Windows Phone</a:t>
            </a:r>
            <a:r>
              <a:rPr lang="en-GB" sz="1800" dirty="0"/>
              <a:t>, que </a:t>
            </a:r>
            <a:r>
              <a:rPr lang="en-GB" sz="1800" dirty="0" err="1"/>
              <a:t>serveix</a:t>
            </a:r>
            <a:r>
              <a:rPr lang="en-GB" sz="1800" dirty="0"/>
              <a:t> per a </a:t>
            </a:r>
            <a:r>
              <a:rPr lang="en-GB" sz="1800" dirty="0" err="1"/>
              <a:t>gestionar</a:t>
            </a:r>
            <a:r>
              <a:rPr lang="en-GB" sz="1800" dirty="0"/>
              <a:t> i </a:t>
            </a:r>
            <a:r>
              <a:rPr lang="en-GB" sz="1800" dirty="0" err="1"/>
              <a:t>controlar</a:t>
            </a:r>
            <a:r>
              <a:rPr lang="en-GB" sz="1800" dirty="0"/>
              <a:t> </a:t>
            </a:r>
            <a:r>
              <a:rPr lang="en-GB" sz="1800" dirty="0" err="1"/>
              <a:t>activitats</a:t>
            </a:r>
            <a:r>
              <a:rPr lang="en-GB" sz="1800" dirty="0"/>
              <a:t>, </a:t>
            </a:r>
            <a:r>
              <a:rPr lang="en-GB" sz="1800" dirty="0" err="1"/>
              <a:t>amb</a:t>
            </a:r>
            <a:r>
              <a:rPr lang="en-GB" sz="1800" dirty="0"/>
              <a:t> </a:t>
            </a:r>
            <a:r>
              <a:rPr lang="en-GB" sz="1800" dirty="0" err="1"/>
              <a:t>possibilitat</a:t>
            </a:r>
            <a:r>
              <a:rPr lang="en-GB" sz="1800" dirty="0"/>
              <a:t> </a:t>
            </a:r>
            <a:r>
              <a:rPr lang="en-GB" sz="1800" dirty="0" err="1"/>
              <a:t>d’afegir</a:t>
            </a:r>
            <a:r>
              <a:rPr lang="en-GB" sz="1800" dirty="0"/>
              <a:t> </a:t>
            </a:r>
            <a:r>
              <a:rPr lang="en-GB" sz="1800" dirty="0" err="1"/>
              <a:t>aules</a:t>
            </a:r>
            <a:r>
              <a:rPr lang="en-GB" sz="1800" dirty="0"/>
              <a:t>, professors i </a:t>
            </a:r>
            <a:r>
              <a:rPr lang="en-GB" sz="1800" dirty="0" err="1"/>
              <a:t>alumnes</a:t>
            </a:r>
            <a:r>
              <a:rPr lang="en-GB" sz="1800" dirty="0"/>
              <a:t>.</a:t>
            </a:r>
          </a:p>
          <a:p>
            <a:pPr marL="0" indent="0">
              <a:buNone/>
            </a:pPr>
            <a:r>
              <a:rPr lang="en-GB" sz="1800" dirty="0" err="1"/>
              <a:t>També</a:t>
            </a:r>
            <a:r>
              <a:rPr lang="en-GB" sz="1800" dirty="0"/>
              <a:t> </a:t>
            </a:r>
            <a:r>
              <a:rPr lang="en-GB" sz="1800" dirty="0" err="1"/>
              <a:t>aporta</a:t>
            </a:r>
            <a:r>
              <a:rPr lang="en-GB" sz="1800" dirty="0"/>
              <a:t> control de </a:t>
            </a:r>
            <a:r>
              <a:rPr lang="en-GB" sz="1800" dirty="0" err="1"/>
              <a:t>pagaments</a:t>
            </a:r>
            <a:r>
              <a:rPr lang="en-GB" sz="1800" dirty="0"/>
              <a:t> </a:t>
            </a:r>
            <a:r>
              <a:rPr lang="en-GB" sz="1800" dirty="0" err="1"/>
              <a:t>dels</a:t>
            </a:r>
            <a:r>
              <a:rPr lang="en-GB" sz="1800" dirty="0"/>
              <a:t> </a:t>
            </a:r>
            <a:r>
              <a:rPr lang="en-GB" sz="1800" dirty="0" err="1"/>
              <a:t>alumnes</a:t>
            </a:r>
            <a:r>
              <a:rPr lang="en-GB" sz="1800" dirty="0"/>
              <a:t>, un </a:t>
            </a:r>
            <a:r>
              <a:rPr lang="en-GB" sz="1800" dirty="0" err="1"/>
              <a:t>calendari</a:t>
            </a:r>
            <a:r>
              <a:rPr lang="en-GB" sz="1800" dirty="0"/>
              <a:t> i </a:t>
            </a:r>
            <a:r>
              <a:rPr lang="en-GB" sz="1800" dirty="0" err="1"/>
              <a:t>estadistiques</a:t>
            </a:r>
            <a:r>
              <a:rPr lang="en-GB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763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8260" y="1376772"/>
            <a:ext cx="8218195" cy="4860284"/>
          </a:xfrm>
          <a:prstGeom prst="rect">
            <a:avLst/>
          </a:prstGeom>
          <a:solidFill>
            <a:srgbClr val="009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Planificació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897748"/>
              </p:ext>
            </p:extLst>
          </p:nvPr>
        </p:nvGraphicFramePr>
        <p:xfrm>
          <a:off x="639763" y="3141663"/>
          <a:ext cx="7799387" cy="295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Hoja de cálculo" r:id="rId3" imgW="8096154" imgH="4238730" progId="Excel.Sheet.12">
                  <p:embed/>
                </p:oleObj>
              </mc:Choice>
              <mc:Fallback>
                <p:oleObj name="Hoja de cálculo" r:id="rId3" imgW="8096154" imgH="42387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9763" y="3141663"/>
                        <a:ext cx="7799387" cy="295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55576" y="1844824"/>
            <a:ext cx="78055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a-ES" dirty="0"/>
              <a:t>Percentatge d’hores segons el tipus de dia: laboral, cap de setmana o festiu.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a-ES" dirty="0"/>
              <a:t>Segons tipus d’entrega s’assigna esforç i dedicació necessària.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a-ES" dirty="0"/>
              <a:t>S’ha vist afectada mínimament per imprevistos. (Hores extra, malaltia,</a:t>
            </a:r>
          </a:p>
          <a:p>
            <a:r>
              <a:rPr lang="ca-ES" dirty="0"/>
              <a:t>     assumptes personals, etcètera...)</a:t>
            </a:r>
          </a:p>
        </p:txBody>
      </p:sp>
    </p:spTree>
    <p:extLst>
      <p:ext uri="{BB962C8B-B14F-4D97-AF65-F5344CB8AC3E}">
        <p14:creationId xmlns:p14="http://schemas.microsoft.com/office/powerpoint/2010/main" val="228094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4"/>
          <p:cNvSpPr/>
          <p:nvPr/>
        </p:nvSpPr>
        <p:spPr>
          <a:xfrm>
            <a:off x="6372200" y="3068960"/>
            <a:ext cx="1296000" cy="1296144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err="1"/>
              <a:t>Objectius</a:t>
            </a:r>
            <a:r>
              <a:rPr lang="en-GB" dirty="0"/>
              <a:t> del </a:t>
            </a:r>
            <a:r>
              <a:rPr lang="en-GB" dirty="0" err="1"/>
              <a:t>treball</a:t>
            </a:r>
            <a:endParaRPr lang="en-GB" dirty="0"/>
          </a:p>
        </p:txBody>
      </p:sp>
      <p:sp>
        <p:nvSpPr>
          <p:cNvPr id="25" name="Right Arrow 24"/>
          <p:cNvSpPr/>
          <p:nvPr/>
        </p:nvSpPr>
        <p:spPr>
          <a:xfrm>
            <a:off x="5364088" y="3501008"/>
            <a:ext cx="432048" cy="43204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276336" y="2616569"/>
            <a:ext cx="151202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Idea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Plus 14"/>
          <p:cNvSpPr/>
          <p:nvPr/>
        </p:nvSpPr>
        <p:spPr>
          <a:xfrm>
            <a:off x="4067872" y="3501008"/>
            <a:ext cx="432048" cy="432048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ángulo 2"/>
          <p:cNvSpPr/>
          <p:nvPr/>
        </p:nvSpPr>
        <p:spPr>
          <a:xfrm>
            <a:off x="3203848" y="578161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err="1"/>
              <a:t>Coneixements</a:t>
            </a:r>
            <a:r>
              <a:rPr lang="en-GB" b="1" dirty="0"/>
              <a:t> </a:t>
            </a:r>
            <a:r>
              <a:rPr lang="en-GB" b="1" dirty="0" err="1"/>
              <a:t>adquirits</a:t>
            </a:r>
            <a:endParaRPr lang="en-GB" dirty="0"/>
          </a:p>
        </p:txBody>
      </p:sp>
      <p:sp>
        <p:nvSpPr>
          <p:cNvPr id="10" name="Rectángulo 9"/>
          <p:cNvSpPr/>
          <p:nvPr/>
        </p:nvSpPr>
        <p:spPr>
          <a:xfrm>
            <a:off x="3933591" y="11717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err="1"/>
              <a:t>Repte</a:t>
            </a:r>
            <a:endParaRPr lang="en-GB" dirty="0"/>
          </a:p>
        </p:txBody>
      </p:sp>
      <p:sp>
        <p:nvSpPr>
          <p:cNvPr id="12" name="Rectángulo 11"/>
          <p:cNvSpPr/>
          <p:nvPr/>
        </p:nvSpPr>
        <p:spPr>
          <a:xfrm>
            <a:off x="6156176" y="259250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err="1"/>
              <a:t>Aplicació</a:t>
            </a:r>
            <a:r>
              <a:rPr lang="en-GB" b="1" dirty="0"/>
              <a:t> </a:t>
            </a:r>
            <a:r>
              <a:rPr lang="en-GB" b="1" dirty="0" err="1"/>
              <a:t>mòbil</a:t>
            </a:r>
            <a:endParaRPr lang="en-GB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899" y="3163076"/>
            <a:ext cx="1107912" cy="1107912"/>
          </a:xfrm>
          <a:prstGeom prst="rect">
            <a:avLst/>
          </a:prstGeom>
        </p:spPr>
      </p:pic>
      <p:sp>
        <p:nvSpPr>
          <p:cNvPr id="19" name="Rectangle 44"/>
          <p:cNvSpPr/>
          <p:nvPr/>
        </p:nvSpPr>
        <p:spPr>
          <a:xfrm>
            <a:off x="3640900" y="1556792"/>
            <a:ext cx="1296000" cy="1296144"/>
          </a:xfrm>
          <a:prstGeom prst="rect">
            <a:avLst/>
          </a:prstGeom>
          <a:solidFill>
            <a:srgbClr val="009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Rectangle 44"/>
          <p:cNvSpPr/>
          <p:nvPr/>
        </p:nvSpPr>
        <p:spPr>
          <a:xfrm>
            <a:off x="3640900" y="4483702"/>
            <a:ext cx="1296000" cy="1296144"/>
          </a:xfrm>
          <a:prstGeom prst="rect">
            <a:avLst/>
          </a:prstGeom>
          <a:solidFill>
            <a:srgbClr val="F58D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908" y="4552868"/>
            <a:ext cx="1079976" cy="107997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958" y="1678133"/>
            <a:ext cx="1043883" cy="1043883"/>
          </a:xfrm>
          <a:prstGeom prst="rect">
            <a:avLst/>
          </a:prstGeom>
        </p:spPr>
      </p:pic>
      <p:sp>
        <p:nvSpPr>
          <p:cNvPr id="24" name="Rectangle 2"/>
          <p:cNvSpPr/>
          <p:nvPr/>
        </p:nvSpPr>
        <p:spPr>
          <a:xfrm>
            <a:off x="1907704" y="2996952"/>
            <a:ext cx="1296000" cy="1296144"/>
          </a:xfrm>
          <a:prstGeom prst="rect">
            <a:avLst/>
          </a:prstGeom>
          <a:solidFill>
            <a:schemeClr val="tx2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747" y="3146491"/>
            <a:ext cx="989913" cy="98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6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err="1"/>
              <a:t>Fases</a:t>
            </a:r>
            <a:r>
              <a:rPr lang="en-GB" dirty="0"/>
              <a:t> del </a:t>
            </a:r>
            <a:r>
              <a:rPr lang="en-GB" dirty="0" err="1"/>
              <a:t>projecte</a:t>
            </a:r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2745053" y="2996880"/>
            <a:ext cx="432048" cy="43204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Arrow 24"/>
          <p:cNvSpPr/>
          <p:nvPr/>
        </p:nvSpPr>
        <p:spPr>
          <a:xfrm>
            <a:off x="5787543" y="2996880"/>
            <a:ext cx="432048" cy="43204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791832" y="3860904"/>
            <a:ext cx="2268000" cy="12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GB" b="1" dirty="0" err="1">
                <a:solidFill>
                  <a:schemeClr val="tx1"/>
                </a:solidFill>
              </a:rPr>
              <a:t>Pla</a:t>
            </a:r>
            <a:r>
              <a:rPr lang="en-GB" b="1" dirty="0">
                <a:solidFill>
                  <a:schemeClr val="tx1"/>
                </a:solidFill>
              </a:rPr>
              <a:t> de </a:t>
            </a:r>
            <a:r>
              <a:rPr lang="en-GB" b="1" dirty="0" err="1">
                <a:solidFill>
                  <a:schemeClr val="tx1"/>
                </a:solidFill>
              </a:rPr>
              <a:t>treball</a:t>
            </a:r>
            <a:endParaRPr lang="en-GB" b="1" dirty="0">
              <a:solidFill>
                <a:schemeClr val="tx1"/>
              </a:solidFill>
            </a:endParaRPr>
          </a:p>
          <a:p>
            <a:r>
              <a:rPr lang="en-GB" dirty="0" err="1">
                <a:solidFill>
                  <a:schemeClr val="tx1"/>
                </a:solidFill>
              </a:rPr>
              <a:t>Definir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objectius</a:t>
            </a:r>
            <a:r>
              <a:rPr lang="en-GB" dirty="0">
                <a:solidFill>
                  <a:schemeClr val="tx1"/>
                </a:solidFill>
              </a:rPr>
              <a:t> i </a:t>
            </a:r>
            <a:r>
              <a:rPr lang="en-GB" dirty="0" err="1">
                <a:solidFill>
                  <a:schemeClr val="tx1"/>
                </a:solidFill>
              </a:rPr>
              <a:t>establir</a:t>
            </a:r>
            <a:r>
              <a:rPr lang="en-GB" dirty="0">
                <a:solidFill>
                  <a:schemeClr val="tx1"/>
                </a:solidFill>
              </a:rPr>
              <a:t> un </a:t>
            </a:r>
            <a:r>
              <a:rPr lang="en-GB" dirty="0" err="1">
                <a:solidFill>
                  <a:schemeClr val="tx1"/>
                </a:solidFill>
              </a:rPr>
              <a:t>pla</a:t>
            </a:r>
            <a:r>
              <a:rPr lang="en-GB" dirty="0">
                <a:solidFill>
                  <a:schemeClr val="tx1"/>
                </a:solidFill>
              </a:rPr>
              <a:t> de </a:t>
            </a:r>
            <a:r>
              <a:rPr lang="en-GB" dirty="0" err="1">
                <a:solidFill>
                  <a:schemeClr val="tx1"/>
                </a:solidFill>
              </a:rPr>
              <a:t>treball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834322" y="3870680"/>
            <a:ext cx="2268000" cy="12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GB" b="1" dirty="0" err="1">
                <a:solidFill>
                  <a:schemeClr val="tx1"/>
                </a:solidFill>
              </a:rPr>
              <a:t>Disseny</a:t>
            </a:r>
            <a:r>
              <a:rPr lang="en-GB" b="1" dirty="0">
                <a:solidFill>
                  <a:schemeClr val="tx1"/>
                </a:solidFill>
              </a:rPr>
              <a:t> i </a:t>
            </a:r>
            <a:r>
              <a:rPr lang="en-GB" b="1" dirty="0" err="1">
                <a:solidFill>
                  <a:schemeClr val="tx1"/>
                </a:solidFill>
              </a:rPr>
              <a:t>Arquitectura</a:t>
            </a:r>
            <a:endParaRPr lang="en-GB" b="1" dirty="0">
              <a:solidFill>
                <a:schemeClr val="tx1"/>
              </a:solidFill>
            </a:endParaRPr>
          </a:p>
          <a:p>
            <a:r>
              <a:rPr lang="en-GB" dirty="0" err="1">
                <a:solidFill>
                  <a:schemeClr val="tx1"/>
                </a:solidFill>
              </a:rPr>
              <a:t>Disseny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centrar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en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l’usuari</a:t>
            </a:r>
            <a:r>
              <a:rPr lang="en-GB" dirty="0">
                <a:solidFill>
                  <a:schemeClr val="tx1"/>
                </a:solidFill>
              </a:rPr>
              <a:t>. (</a:t>
            </a:r>
            <a:r>
              <a:rPr lang="en-GB" dirty="0" err="1">
                <a:solidFill>
                  <a:schemeClr val="tx1"/>
                </a:solidFill>
              </a:rPr>
              <a:t>Anàlisi</a:t>
            </a:r>
            <a:r>
              <a:rPr lang="en-GB" dirty="0">
                <a:solidFill>
                  <a:schemeClr val="tx1"/>
                </a:solidFill>
              </a:rPr>
              <a:t> – </a:t>
            </a:r>
            <a:r>
              <a:rPr lang="en-GB" dirty="0" err="1">
                <a:solidFill>
                  <a:schemeClr val="tx1"/>
                </a:solidFill>
              </a:rPr>
              <a:t>Disseny</a:t>
            </a:r>
            <a:r>
              <a:rPr lang="en-GB" dirty="0">
                <a:solidFill>
                  <a:schemeClr val="tx1"/>
                </a:solidFill>
              </a:rPr>
              <a:t> – </a:t>
            </a:r>
            <a:r>
              <a:rPr lang="en-GB" dirty="0" err="1">
                <a:solidFill>
                  <a:schemeClr val="tx1"/>
                </a:solidFill>
              </a:rPr>
              <a:t>Avaluació</a:t>
            </a:r>
            <a:r>
              <a:rPr lang="en-GB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876256" y="3860904"/>
            <a:ext cx="2267744" cy="12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GB" b="1" dirty="0" err="1">
                <a:solidFill>
                  <a:schemeClr val="tx1"/>
                </a:solidFill>
              </a:rPr>
              <a:t>Implementació</a:t>
            </a:r>
            <a:endParaRPr lang="en-GB" b="1" dirty="0">
              <a:solidFill>
                <a:schemeClr val="tx1"/>
              </a:solidFill>
            </a:endParaRPr>
          </a:p>
          <a:p>
            <a:r>
              <a:rPr lang="en-GB" dirty="0" err="1">
                <a:solidFill>
                  <a:schemeClr val="tx1"/>
                </a:solidFill>
              </a:rPr>
              <a:t>Construcció</a:t>
            </a:r>
            <a:r>
              <a:rPr lang="en-GB" dirty="0">
                <a:solidFill>
                  <a:schemeClr val="tx1"/>
                </a:solidFill>
              </a:rPr>
              <a:t> de </a:t>
            </a:r>
            <a:r>
              <a:rPr lang="en-GB" dirty="0" err="1">
                <a:solidFill>
                  <a:schemeClr val="tx1"/>
                </a:solidFill>
              </a:rPr>
              <a:t>l’aplicació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mòbil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265" y="2516788"/>
            <a:ext cx="1296000" cy="1296000"/>
          </a:xfrm>
          <a:prstGeom prst="rect">
            <a:avLst/>
          </a:prstGeom>
        </p:spPr>
      </p:pic>
      <p:sp>
        <p:nvSpPr>
          <p:cNvPr id="14" name="Rectangle 44"/>
          <p:cNvSpPr/>
          <p:nvPr/>
        </p:nvSpPr>
        <p:spPr>
          <a:xfrm>
            <a:off x="782889" y="2518116"/>
            <a:ext cx="1296000" cy="1296144"/>
          </a:xfrm>
          <a:prstGeom prst="rect">
            <a:avLst/>
          </a:prstGeom>
          <a:solidFill>
            <a:srgbClr val="009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Freeform 5"/>
          <p:cNvSpPr>
            <a:spLocks noEditPoints="1"/>
          </p:cNvSpPr>
          <p:nvPr/>
        </p:nvSpPr>
        <p:spPr bwMode="auto">
          <a:xfrm>
            <a:off x="1106812" y="2844075"/>
            <a:ext cx="648154" cy="644227"/>
          </a:xfrm>
          <a:custGeom>
            <a:avLst/>
            <a:gdLst>
              <a:gd name="T0" fmla="*/ 7014 w 11627"/>
              <a:gd name="T1" fmla="*/ 1857 h 11569"/>
              <a:gd name="T2" fmla="*/ 697 w 11627"/>
              <a:gd name="T3" fmla="*/ 8174 h 11569"/>
              <a:gd name="T4" fmla="*/ 0 w 11627"/>
              <a:gd name="T5" fmla="*/ 11569 h 11569"/>
              <a:gd name="T6" fmla="*/ 3453 w 11627"/>
              <a:gd name="T7" fmla="*/ 10931 h 11569"/>
              <a:gd name="T8" fmla="*/ 9771 w 11627"/>
              <a:gd name="T9" fmla="*/ 4613 h 11569"/>
              <a:gd name="T10" fmla="*/ 7014 w 11627"/>
              <a:gd name="T11" fmla="*/ 1857 h 11569"/>
              <a:gd name="T12" fmla="*/ 1408 w 11627"/>
              <a:gd name="T13" fmla="*/ 8881 h 11569"/>
              <a:gd name="T14" fmla="*/ 7018 w 11627"/>
              <a:gd name="T15" fmla="*/ 3271 h 11569"/>
              <a:gd name="T16" fmla="*/ 7366 w 11627"/>
              <a:gd name="T17" fmla="*/ 3618 h 11569"/>
              <a:gd name="T18" fmla="*/ 1755 w 11627"/>
              <a:gd name="T19" fmla="*/ 9228 h 11569"/>
              <a:gd name="T20" fmla="*/ 1408 w 11627"/>
              <a:gd name="T21" fmla="*/ 8881 h 11569"/>
              <a:gd name="T22" fmla="*/ 2740 w 11627"/>
              <a:gd name="T23" fmla="*/ 10220 h 11569"/>
              <a:gd name="T24" fmla="*/ 2392 w 11627"/>
              <a:gd name="T25" fmla="*/ 9873 h 11569"/>
              <a:gd name="T26" fmla="*/ 8003 w 11627"/>
              <a:gd name="T27" fmla="*/ 4263 h 11569"/>
              <a:gd name="T28" fmla="*/ 8350 w 11627"/>
              <a:gd name="T29" fmla="*/ 4610 h 11569"/>
              <a:gd name="T30" fmla="*/ 2740 w 11627"/>
              <a:gd name="T31" fmla="*/ 10220 h 11569"/>
              <a:gd name="T32" fmla="*/ 11627 w 11627"/>
              <a:gd name="T33" fmla="*/ 2757 h 11569"/>
              <a:gd name="T34" fmla="*/ 10389 w 11627"/>
              <a:gd name="T35" fmla="*/ 3995 h 11569"/>
              <a:gd name="T36" fmla="*/ 7632 w 11627"/>
              <a:gd name="T37" fmla="*/ 1239 h 11569"/>
              <a:gd name="T38" fmla="*/ 8871 w 11627"/>
              <a:gd name="T39" fmla="*/ 0 h 11569"/>
              <a:gd name="T40" fmla="*/ 11627 w 11627"/>
              <a:gd name="T41" fmla="*/ 2757 h 1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627" h="11569">
                <a:moveTo>
                  <a:pt x="7014" y="1857"/>
                </a:moveTo>
                <a:lnTo>
                  <a:pt x="697" y="8174"/>
                </a:lnTo>
                <a:lnTo>
                  <a:pt x="0" y="11569"/>
                </a:lnTo>
                <a:lnTo>
                  <a:pt x="3453" y="10931"/>
                </a:lnTo>
                <a:lnTo>
                  <a:pt x="9771" y="4613"/>
                </a:lnTo>
                <a:lnTo>
                  <a:pt x="7014" y="1857"/>
                </a:lnTo>
                <a:close/>
                <a:moveTo>
                  <a:pt x="1408" y="8881"/>
                </a:moveTo>
                <a:lnTo>
                  <a:pt x="7018" y="3271"/>
                </a:lnTo>
                <a:lnTo>
                  <a:pt x="7366" y="3618"/>
                </a:lnTo>
                <a:lnTo>
                  <a:pt x="1755" y="9228"/>
                </a:lnTo>
                <a:lnTo>
                  <a:pt x="1408" y="8881"/>
                </a:lnTo>
                <a:close/>
                <a:moveTo>
                  <a:pt x="2740" y="10220"/>
                </a:moveTo>
                <a:lnTo>
                  <a:pt x="2392" y="9873"/>
                </a:lnTo>
                <a:lnTo>
                  <a:pt x="8003" y="4263"/>
                </a:lnTo>
                <a:lnTo>
                  <a:pt x="8350" y="4610"/>
                </a:lnTo>
                <a:lnTo>
                  <a:pt x="2740" y="10220"/>
                </a:lnTo>
                <a:close/>
                <a:moveTo>
                  <a:pt x="11627" y="2757"/>
                </a:moveTo>
                <a:lnTo>
                  <a:pt x="10389" y="3995"/>
                </a:lnTo>
                <a:lnTo>
                  <a:pt x="7632" y="1239"/>
                </a:lnTo>
                <a:lnTo>
                  <a:pt x="8871" y="0"/>
                </a:lnTo>
                <a:lnTo>
                  <a:pt x="11627" y="2757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0" name="Picture 2" descr="Resultado de imagen de windows phone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15682"/>
            <a:ext cx="1306641" cy="130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354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58260" y="1376772"/>
            <a:ext cx="8228539" cy="4860284"/>
          </a:xfrm>
          <a:prstGeom prst="rect">
            <a:avLst/>
          </a:prstGeom>
          <a:solidFill>
            <a:srgbClr val="464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Aspectes</a:t>
            </a:r>
            <a:r>
              <a:rPr lang="en-GB" dirty="0"/>
              <a:t> </a:t>
            </a:r>
            <a:r>
              <a:rPr lang="en-GB" dirty="0" err="1"/>
              <a:t>claus</a:t>
            </a:r>
            <a:r>
              <a:rPr lang="en-GB" dirty="0"/>
              <a:t> del </a:t>
            </a:r>
            <a:r>
              <a:rPr lang="en-GB" dirty="0" err="1"/>
              <a:t>desenvolupament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19572" y="3501008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Tenir una bona idea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Definir l’objectiu de l’aplicació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Investigar la possible demanda de l’aplicació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Prototipatge i </a:t>
            </a:r>
            <a:r>
              <a:rPr lang="ca-ES" sz="2000" dirty="0" err="1"/>
              <a:t>wireframes</a:t>
            </a:r>
            <a:r>
              <a:rPr lang="ca-ES" sz="2000" dirty="0"/>
              <a:t> de l’aplicació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Desenvolupament natiu per a Windows </a:t>
            </a:r>
            <a:r>
              <a:rPr lang="ca-ES" sz="2000" dirty="0" err="1"/>
              <a:t>Phone</a:t>
            </a:r>
            <a:endParaRPr lang="ca-ES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 err="1"/>
              <a:t>Testing</a:t>
            </a:r>
            <a:endParaRPr lang="ca-ES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a-ES" sz="2000" dirty="0"/>
              <a:t>Revisar i millorar l’aplicació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703" y="1711136"/>
            <a:ext cx="1300593" cy="130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52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rgbClr val="FFFFFF"/>
      </a:dk1>
      <a:lt1>
        <a:srgbClr val="1F497D"/>
      </a:lt1>
      <a:dk2>
        <a:srgbClr val="FFFFFF"/>
      </a:dk2>
      <a:lt2>
        <a:srgbClr val="1F497D"/>
      </a:lt2>
      <a:accent1>
        <a:srgbClr val="E8402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C6D9F0"/>
      </a:folHlink>
    </a:clrScheme>
    <a:fontScheme name="Metro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</TotalTime>
  <Words>454</Words>
  <Application>Microsoft Office PowerPoint</Application>
  <PresentationFormat>Presentación en pantalla (4:3)</PresentationFormat>
  <Paragraphs>133</Paragraphs>
  <Slides>16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30" baseType="lpstr">
      <vt:lpstr>Aharoni</vt:lpstr>
      <vt:lpstr>Arial</vt:lpstr>
      <vt:lpstr>Bauhaus 93</vt:lpstr>
      <vt:lpstr>Berlin Sans FB</vt:lpstr>
      <vt:lpstr>Bookman Old Style</vt:lpstr>
      <vt:lpstr>Calibri</vt:lpstr>
      <vt:lpstr>Euphemia</vt:lpstr>
      <vt:lpstr>Garamond</vt:lpstr>
      <vt:lpstr>Segoe UI</vt:lpstr>
      <vt:lpstr>Segoe UI Light</vt:lpstr>
      <vt:lpstr>Verdana</vt:lpstr>
      <vt:lpstr>Wingdings</vt:lpstr>
      <vt:lpstr>Office Theme</vt:lpstr>
      <vt:lpstr>Hoja de cálculo</vt:lpstr>
      <vt:lpstr>TREBALL DE FI DE GRAU</vt:lpstr>
      <vt:lpstr>Qui sòc jo?</vt:lpstr>
      <vt:lpstr>Índex</vt:lpstr>
      <vt:lpstr>El nostre equip</vt:lpstr>
      <vt:lpstr>Resum</vt:lpstr>
      <vt:lpstr>Planificació</vt:lpstr>
      <vt:lpstr>Objectius del treball</vt:lpstr>
      <vt:lpstr>Fases del projecte</vt:lpstr>
      <vt:lpstr>Aspectes claus del desenvolupament</vt:lpstr>
      <vt:lpstr>Decisions preses</vt:lpstr>
      <vt:lpstr>Entitats</vt:lpstr>
      <vt:lpstr>Calendari i Estadístiques</vt:lpstr>
      <vt:lpstr>Demo</vt:lpstr>
      <vt:lpstr>Conclusions</vt:lpstr>
      <vt:lpstr>Glossari</vt:lpstr>
      <vt:lpstr>Presentación de PowerPoint</vt:lpstr>
    </vt:vector>
  </TitlesOfParts>
  <Company>SAINT-GOBAIN 1.7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Alesandra Blakeston</dc:creator>
  <cp:lastModifiedBy>Raul Ruiz Barea</cp:lastModifiedBy>
  <cp:revision>115</cp:revision>
  <dcterms:created xsi:type="dcterms:W3CDTF">2013-06-03T12:57:42Z</dcterms:created>
  <dcterms:modified xsi:type="dcterms:W3CDTF">2016-12-30T13:27:38Z</dcterms:modified>
</cp:coreProperties>
</file>