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76" autoAdjust="0"/>
  </p:normalViewPr>
  <p:slideViewPr>
    <p:cSldViewPr>
      <p:cViewPr varScale="1">
        <p:scale>
          <a:sx n="71" d="100"/>
          <a:sy n="71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Function elapsed time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Initialization</c:v>
                </c:pt>
                <c:pt idx="1">
                  <c:v>Evolution</c:v>
                </c:pt>
                <c:pt idx="2">
                  <c:v>Communication</c:v>
                </c:pt>
                <c:pt idx="3">
                  <c:v>Others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0.51</c:v>
                </c:pt>
                <c:pt idx="1">
                  <c:v>0.27</c:v>
                </c:pt>
                <c:pt idx="2">
                  <c:v>7.0000000000000007E-2</c:v>
                </c:pt>
                <c:pt idx="3">
                  <c:v>0.14999999999999997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64573141714638"/>
          <c:y val="0.23185620189229247"/>
          <c:w val="0.39682644001417661"/>
          <c:h val="0.703880408548899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Function elapsed time</c:v>
                </c:pt>
              </c:strCache>
            </c:strRef>
          </c:tx>
          <c:dLbls>
            <c:dLbl>
              <c:idx val="0"/>
              <c:layout>
                <c:manualLayout>
                  <c:x val="-0.22365795984128078"/>
                  <c:y val="-3.428940522193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0743704567450241"/>
                  <c:y val="4.4684476126934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1825388046085312"/>
                  <c:y val="-0.10301224960110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Initialization</c:v>
                </c:pt>
                <c:pt idx="1">
                  <c:v>Evolution</c:v>
                </c:pt>
                <c:pt idx="2">
                  <c:v>Communication</c:v>
                </c:pt>
                <c:pt idx="3">
                  <c:v>Others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2E-3</c:v>
                </c:pt>
                <c:pt idx="1">
                  <c:v>0.98499999999999999</c:v>
                </c:pt>
                <c:pt idx="2">
                  <c:v>0.01</c:v>
                </c:pt>
                <c:pt idx="3">
                  <c:v>3.0000000000000113E-3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64573141714638"/>
          <c:y val="0.23185620189229247"/>
          <c:w val="0.39682644001417661"/>
          <c:h val="0.703880408548899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FED62-83AE-4B0A-9016-0C967300DCAB}" type="datetimeFigureOut">
              <a:rPr lang="es-ES" smtClean="0"/>
              <a:t>08/01/2017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E574F-78CB-43EE-9CF5-8F57D4EA47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2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D19E746-E5EA-463A-BA95-2BC799B874AA}" type="datetimeFigureOut">
              <a:rPr lang="es-ES" smtClean="0"/>
              <a:t>08/01/2017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AB7CFF-5DE1-4629-AB1B-3A7D0A70575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E746-E5EA-463A-BA95-2BC799B874AA}" type="datetimeFigureOut">
              <a:rPr lang="es-ES" smtClean="0"/>
              <a:t>08/01/2017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7CFF-5DE1-4629-AB1B-3A7D0A70575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19E746-E5EA-463A-BA95-2BC799B874AA}" type="datetimeFigureOut">
              <a:rPr lang="es-ES" smtClean="0"/>
              <a:t>08/01/2017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2AB7CFF-5DE1-4629-AB1B-3A7D0A70575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E746-E5EA-463A-BA95-2BC799B874AA}" type="datetimeFigureOut">
              <a:rPr lang="es-ES" smtClean="0"/>
              <a:t>08/01/2017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AB7CFF-5DE1-4629-AB1B-3A7D0A70575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E746-E5EA-463A-BA95-2BC799B874AA}" type="datetimeFigureOut">
              <a:rPr lang="es-ES" smtClean="0"/>
              <a:t>08/01/2017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2AB7CFF-5DE1-4629-AB1B-3A7D0A705757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19E746-E5EA-463A-BA95-2BC799B874AA}" type="datetimeFigureOut">
              <a:rPr lang="es-ES" smtClean="0"/>
              <a:t>08/01/2017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AB7CFF-5DE1-4629-AB1B-3A7D0A705757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19E746-E5EA-463A-BA95-2BC799B874AA}" type="datetimeFigureOut">
              <a:rPr lang="es-ES" smtClean="0"/>
              <a:t>08/01/2017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AB7CFF-5DE1-4629-AB1B-3A7D0A705757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E746-E5EA-463A-BA95-2BC799B874AA}" type="datetimeFigureOut">
              <a:rPr lang="es-ES" smtClean="0"/>
              <a:t>08/01/2017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AB7CFF-5DE1-4629-AB1B-3A7D0A70575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E746-E5EA-463A-BA95-2BC799B874AA}" type="datetimeFigureOut">
              <a:rPr lang="es-ES" smtClean="0"/>
              <a:t>08/01/2017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AB7CFF-5DE1-4629-AB1B-3A7D0A70575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E746-E5EA-463A-BA95-2BC799B874AA}" type="datetimeFigureOut">
              <a:rPr lang="es-ES" smtClean="0"/>
              <a:t>08/01/2017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AB7CFF-5DE1-4629-AB1B-3A7D0A705757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D19E746-E5EA-463A-BA95-2BC799B874AA}" type="datetimeFigureOut">
              <a:rPr lang="es-ES" smtClean="0"/>
              <a:t>08/01/2017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2AB7CFF-5DE1-4629-AB1B-3A7D0A705757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19E746-E5EA-463A-BA95-2BC799B874AA}" type="datetimeFigureOut">
              <a:rPr lang="es-ES" smtClean="0"/>
              <a:t>08/01/2017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AB7CFF-5DE1-4629-AB1B-3A7D0A70575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</a:t>
            </a:r>
            <a:r>
              <a:rPr lang="en-US" dirty="0" err="1" smtClean="0"/>
              <a:t>haracterization</a:t>
            </a:r>
            <a:r>
              <a:rPr lang="en-US" dirty="0" smtClean="0"/>
              <a:t> </a:t>
            </a:r>
            <a:r>
              <a:rPr lang="en-US" dirty="0"/>
              <a:t>of Parallel Scientific Simulations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sz="2400" dirty="0" err="1" smtClean="0"/>
              <a:t>Masther</a:t>
            </a:r>
            <a:r>
              <a:rPr lang="es-ES" sz="2400" dirty="0" smtClean="0"/>
              <a:t> </a:t>
            </a:r>
            <a:r>
              <a:rPr lang="es-ES" sz="2400" dirty="0"/>
              <a:t>P</a:t>
            </a:r>
            <a:r>
              <a:rPr lang="es-ES" sz="2400" dirty="0" smtClean="0"/>
              <a:t>roject </a:t>
            </a:r>
            <a:r>
              <a:rPr lang="es-ES" sz="2400" dirty="0" err="1" smtClean="0"/>
              <a:t>Thesis</a:t>
            </a:r>
            <a:r>
              <a:rPr lang="es-ES" sz="2400" dirty="0" smtClean="0"/>
              <a:t> in </a:t>
            </a:r>
            <a:r>
              <a:rPr lang="es-ES" sz="2400" dirty="0" err="1" smtClean="0"/>
              <a:t>Computer</a:t>
            </a:r>
            <a:r>
              <a:rPr lang="es-ES" sz="2400" dirty="0" smtClean="0"/>
              <a:t> </a:t>
            </a:r>
            <a:r>
              <a:rPr lang="es-ES" sz="2400" dirty="0" err="1" smtClean="0"/>
              <a:t>Engineering</a:t>
            </a:r>
            <a:endParaRPr lang="es-ES" sz="2400" dirty="0" smtClean="0"/>
          </a:p>
          <a:p>
            <a:r>
              <a:rPr lang="es-ES" sz="2400" dirty="0" smtClean="0"/>
              <a:t>High Performance Computing</a:t>
            </a:r>
            <a:endParaRPr lang="es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6" y="404664"/>
            <a:ext cx="2217599" cy="1584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2463" y="6095037"/>
            <a:ext cx="217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Borja </a:t>
            </a:r>
            <a:r>
              <a:rPr lang="es-ES" b="1" dirty="0" err="1" smtClean="0"/>
              <a:t>Miñano</a:t>
            </a:r>
            <a:r>
              <a:rPr lang="es-ES" b="1" dirty="0" smtClean="0"/>
              <a:t> </a:t>
            </a:r>
            <a:r>
              <a:rPr lang="es-ES" b="1" dirty="0" smtClean="0"/>
              <a:t>Maldonado</a:t>
            </a:r>
            <a:endParaRPr lang="es-ES" b="1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7452320" y="5539953"/>
            <a:ext cx="14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January</a:t>
            </a:r>
            <a:r>
              <a:rPr lang="es-ES" dirty="0" smtClean="0"/>
              <a:t> 2017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11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Profiler</a:t>
            </a:r>
            <a:r>
              <a:rPr lang="es-ES" dirty="0" smtClean="0"/>
              <a:t> </a:t>
            </a:r>
            <a:r>
              <a:rPr lang="es-ES" dirty="0" err="1"/>
              <a:t>t</a:t>
            </a:r>
            <a:r>
              <a:rPr lang="es-ES" dirty="0" err="1" smtClean="0"/>
              <a:t>ool</a:t>
            </a:r>
            <a:r>
              <a:rPr lang="es-ES" dirty="0" smtClean="0"/>
              <a:t> </a:t>
            </a:r>
            <a:r>
              <a:rPr lang="es-ES" dirty="0" err="1" smtClean="0"/>
              <a:t>selection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77072"/>
          </a:xfrm>
        </p:spPr>
        <p:txBody>
          <a:bodyPr numCol="2"/>
          <a:lstStyle/>
          <a:p>
            <a:r>
              <a:rPr lang="es-ES" dirty="0" err="1" smtClean="0"/>
              <a:t>Sar</a:t>
            </a:r>
            <a:r>
              <a:rPr lang="es-ES" dirty="0" smtClean="0"/>
              <a:t> </a:t>
            </a:r>
            <a:r>
              <a:rPr lang="es-ES" sz="2800" dirty="0" smtClean="0"/>
              <a:t>(temporal </a:t>
            </a:r>
            <a:r>
              <a:rPr lang="es-ES" sz="2800" dirty="0" err="1" smtClean="0"/>
              <a:t>prof.</a:t>
            </a:r>
            <a:r>
              <a:rPr lang="es-ES" sz="2800" dirty="0" smtClean="0"/>
              <a:t>)</a:t>
            </a:r>
          </a:p>
          <a:p>
            <a:pPr lvl="1"/>
            <a:r>
              <a:rPr lang="es-ES" dirty="0" smtClean="0"/>
              <a:t>CPU </a:t>
            </a:r>
            <a:r>
              <a:rPr lang="es-ES" dirty="0" err="1" smtClean="0"/>
              <a:t>usage</a:t>
            </a:r>
            <a:endParaRPr lang="es-ES" dirty="0" smtClean="0"/>
          </a:p>
          <a:p>
            <a:pPr lvl="1"/>
            <a:r>
              <a:rPr lang="es-ES" dirty="0" err="1" smtClean="0"/>
              <a:t>Paging</a:t>
            </a:r>
            <a:r>
              <a:rPr lang="es-ES" dirty="0" smtClean="0"/>
              <a:t> and cache</a:t>
            </a:r>
          </a:p>
          <a:p>
            <a:pPr lvl="1"/>
            <a:r>
              <a:rPr lang="es-ES" dirty="0" smtClean="0"/>
              <a:t>I/O </a:t>
            </a:r>
            <a:r>
              <a:rPr lang="es-ES" dirty="0" err="1" smtClean="0"/>
              <a:t>usage</a:t>
            </a:r>
            <a:endParaRPr lang="es-ES" dirty="0" smtClean="0"/>
          </a:p>
          <a:p>
            <a:pPr lvl="1"/>
            <a:r>
              <a:rPr lang="es-ES" dirty="0" smtClean="0"/>
              <a:t>Network </a:t>
            </a:r>
            <a:r>
              <a:rPr lang="es-ES" dirty="0" err="1" smtClean="0"/>
              <a:t>usage</a:t>
            </a:r>
            <a:endParaRPr lang="es-ES" dirty="0" smtClean="0"/>
          </a:p>
          <a:p>
            <a:r>
              <a:rPr lang="es-ES" dirty="0" err="1" smtClean="0"/>
              <a:t>Valgrind</a:t>
            </a:r>
            <a:r>
              <a:rPr lang="es-ES" dirty="0" smtClean="0"/>
              <a:t> </a:t>
            </a:r>
            <a:r>
              <a:rPr lang="es-ES" dirty="0" err="1" smtClean="0"/>
              <a:t>Massif</a:t>
            </a:r>
            <a:r>
              <a:rPr lang="es-ES" dirty="0" smtClean="0"/>
              <a:t> </a:t>
            </a:r>
            <a:r>
              <a:rPr lang="es-ES" sz="2800" dirty="0" smtClean="0"/>
              <a:t>(temporal </a:t>
            </a:r>
            <a:r>
              <a:rPr lang="es-ES" sz="2800" dirty="0" err="1" smtClean="0"/>
              <a:t>prof.</a:t>
            </a:r>
            <a:r>
              <a:rPr lang="es-ES" sz="2800" dirty="0" smtClean="0"/>
              <a:t>)</a:t>
            </a:r>
          </a:p>
          <a:p>
            <a:pPr lvl="1"/>
            <a:r>
              <a:rPr lang="es-ES" dirty="0" err="1" smtClean="0"/>
              <a:t>Memory</a:t>
            </a:r>
            <a:r>
              <a:rPr lang="es-ES" dirty="0" smtClean="0"/>
              <a:t> </a:t>
            </a:r>
            <a:r>
              <a:rPr lang="es-ES" dirty="0" err="1" smtClean="0"/>
              <a:t>consuption</a:t>
            </a:r>
            <a:endParaRPr lang="es-ES" dirty="0" smtClean="0"/>
          </a:p>
          <a:p>
            <a:r>
              <a:rPr lang="es-ES" dirty="0" err="1" smtClean="0"/>
              <a:t>Perf</a:t>
            </a:r>
            <a:r>
              <a:rPr lang="es-ES" dirty="0" smtClean="0"/>
              <a:t> </a:t>
            </a:r>
            <a:r>
              <a:rPr lang="es-ES" sz="2800" dirty="0" smtClean="0"/>
              <a:t>(</a:t>
            </a:r>
            <a:r>
              <a:rPr lang="es-ES" sz="2800" dirty="0" err="1" smtClean="0"/>
              <a:t>summary</a:t>
            </a:r>
            <a:r>
              <a:rPr lang="es-ES" sz="2800" dirty="0" smtClean="0"/>
              <a:t> </a:t>
            </a:r>
            <a:r>
              <a:rPr lang="es-ES" sz="2800" dirty="0" err="1" smtClean="0"/>
              <a:t>prof.</a:t>
            </a:r>
            <a:r>
              <a:rPr lang="es-ES" sz="2800" dirty="0" smtClean="0"/>
              <a:t>)</a:t>
            </a:r>
          </a:p>
          <a:p>
            <a:pPr lvl="1"/>
            <a:r>
              <a:rPr lang="es-ES" dirty="0" err="1" smtClean="0"/>
              <a:t>FLOPs</a:t>
            </a:r>
            <a:endParaRPr lang="es-ES" dirty="0" smtClean="0"/>
          </a:p>
          <a:p>
            <a:pPr lvl="1"/>
            <a:r>
              <a:rPr lang="es-ES" dirty="0" smtClean="0"/>
              <a:t>Cache </a:t>
            </a:r>
            <a:r>
              <a:rPr lang="es-ES" dirty="0" err="1" smtClean="0"/>
              <a:t>rates</a:t>
            </a:r>
            <a:endParaRPr lang="es-ES" dirty="0" smtClean="0"/>
          </a:p>
          <a:p>
            <a:pPr lvl="1"/>
            <a:r>
              <a:rPr lang="es-ES" dirty="0" err="1" smtClean="0"/>
              <a:t>Memory</a:t>
            </a:r>
            <a:r>
              <a:rPr lang="es-ES" dirty="0" smtClean="0"/>
              <a:t> </a:t>
            </a:r>
            <a:r>
              <a:rPr lang="es-ES" dirty="0" err="1" smtClean="0"/>
              <a:t>access</a:t>
            </a:r>
            <a:endParaRPr lang="es-ES" dirty="0" smtClean="0"/>
          </a:p>
          <a:p>
            <a:r>
              <a:rPr lang="es-ES" dirty="0" err="1" smtClean="0"/>
              <a:t>Gprof</a:t>
            </a:r>
            <a:r>
              <a:rPr lang="es-ES" dirty="0" smtClean="0"/>
              <a:t> </a:t>
            </a:r>
            <a:r>
              <a:rPr lang="es-ES" sz="2800" dirty="0" smtClean="0"/>
              <a:t>(</a:t>
            </a:r>
            <a:r>
              <a:rPr lang="es-ES" sz="2800" dirty="0" err="1" smtClean="0"/>
              <a:t>summary</a:t>
            </a:r>
            <a:r>
              <a:rPr lang="es-ES" sz="2800" dirty="0" smtClean="0"/>
              <a:t> </a:t>
            </a:r>
            <a:r>
              <a:rPr lang="es-ES" sz="2800" dirty="0" err="1" smtClean="0"/>
              <a:t>prof.</a:t>
            </a:r>
            <a:r>
              <a:rPr lang="es-ES" sz="2800" dirty="0" smtClean="0"/>
              <a:t>)</a:t>
            </a:r>
          </a:p>
          <a:p>
            <a:pPr lvl="1"/>
            <a:r>
              <a:rPr lang="es-ES" dirty="0" err="1" smtClean="0"/>
              <a:t>Function</a:t>
            </a:r>
            <a:r>
              <a:rPr lang="es-ES" dirty="0" smtClean="0"/>
              <a:t> </a:t>
            </a:r>
            <a:r>
              <a:rPr lang="es-ES" dirty="0" err="1" smtClean="0"/>
              <a:t>calls</a:t>
            </a:r>
            <a:endParaRPr lang="es-ES" dirty="0" smtClean="0"/>
          </a:p>
          <a:p>
            <a:pPr lvl="1"/>
            <a:r>
              <a:rPr lang="es-ES" dirty="0" err="1" smtClean="0"/>
              <a:t>Elapsed</a:t>
            </a:r>
            <a:r>
              <a:rPr lang="es-ES" dirty="0" smtClean="0"/>
              <a:t> time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74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Performance </a:t>
            </a:r>
            <a:r>
              <a:rPr lang="es-ES" dirty="0" err="1" smtClean="0"/>
              <a:t>characterization</a:t>
            </a:r>
            <a:r>
              <a:rPr lang="es-ES" dirty="0" smtClean="0"/>
              <a:t> </a:t>
            </a:r>
            <a:r>
              <a:rPr lang="es-ES" dirty="0" err="1" smtClean="0"/>
              <a:t>Advection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" y="1556792"/>
            <a:ext cx="4561494" cy="2664296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17" y="1557088"/>
            <a:ext cx="3830955" cy="2664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384"/>
            <a:ext cx="4533594" cy="2664000"/>
          </a:xfrm>
          <a:prstGeom prst="rect">
            <a:avLst/>
          </a:prstGeom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526449859"/>
              </p:ext>
            </p:extLst>
          </p:nvPr>
        </p:nvGraphicFramePr>
        <p:xfrm>
          <a:off x="4533594" y="4162469"/>
          <a:ext cx="4610406" cy="267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957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"/>
          <a:stretch/>
        </p:blipFill>
        <p:spPr>
          <a:xfrm>
            <a:off x="4716016" y="3746836"/>
            <a:ext cx="4427984" cy="311116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Performance </a:t>
            </a:r>
            <a:r>
              <a:rPr lang="es-ES" dirty="0" err="1" smtClean="0"/>
              <a:t>modeling</a:t>
            </a:r>
            <a:r>
              <a:rPr lang="es-ES" dirty="0" smtClean="0"/>
              <a:t> - </a:t>
            </a:r>
            <a:r>
              <a:rPr lang="es-ES" dirty="0" err="1" smtClean="0"/>
              <a:t>Advection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5521"/>
            <a:ext cx="5486411" cy="3657607"/>
          </a:xfrm>
        </p:spPr>
      </p:pic>
    </p:spTree>
    <p:extLst>
      <p:ext uri="{BB962C8B-B14F-4D97-AF65-F5344CB8AC3E}">
        <p14:creationId xmlns:p14="http://schemas.microsoft.com/office/powerpoint/2010/main" val="22535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r>
              <a:rPr lang="es-ES" dirty="0" smtClean="0"/>
              <a:t> - </a:t>
            </a:r>
            <a:r>
              <a:rPr lang="es-ES" dirty="0" err="1" smtClean="0"/>
              <a:t>Advection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strike="sngStrike" dirty="0" err="1" smtClean="0"/>
              <a:t>Memory-bound</a:t>
            </a:r>
            <a:r>
              <a:rPr lang="es-ES" dirty="0" smtClean="0"/>
              <a:t>  -&gt; I/O-</a:t>
            </a:r>
            <a:r>
              <a:rPr lang="es-ES" dirty="0" err="1" smtClean="0"/>
              <a:t>bound</a:t>
            </a:r>
            <a:endParaRPr lang="es-ES" dirty="0" smtClean="0"/>
          </a:p>
          <a:p>
            <a:r>
              <a:rPr lang="es-ES" dirty="0" smtClean="0"/>
              <a:t>Output </a:t>
            </a:r>
            <a:r>
              <a:rPr lang="es-ES" dirty="0" err="1" smtClean="0"/>
              <a:t>size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too</a:t>
            </a:r>
            <a:r>
              <a:rPr lang="es-ES" dirty="0" smtClean="0"/>
              <a:t> </a:t>
            </a:r>
            <a:r>
              <a:rPr lang="es-ES" dirty="0" err="1" smtClean="0"/>
              <a:t>demanding</a:t>
            </a:r>
            <a:endParaRPr lang="es-ES" dirty="0" smtClean="0"/>
          </a:p>
          <a:p>
            <a:r>
              <a:rPr lang="es-ES" dirty="0" err="1" smtClean="0"/>
              <a:t>Bottleneck</a:t>
            </a:r>
            <a:r>
              <a:rPr lang="es-ES" dirty="0" smtClean="0"/>
              <a:t>: </a:t>
            </a:r>
            <a:r>
              <a:rPr lang="es-ES" dirty="0" err="1" smtClean="0"/>
              <a:t>unique</a:t>
            </a:r>
            <a:r>
              <a:rPr lang="es-ES" dirty="0" smtClean="0"/>
              <a:t> </a:t>
            </a:r>
            <a:r>
              <a:rPr lang="es-ES" dirty="0" err="1" smtClean="0"/>
              <a:t>hard</a:t>
            </a:r>
            <a:r>
              <a:rPr lang="es-ES" dirty="0" smtClean="0"/>
              <a:t> disk drive</a:t>
            </a:r>
          </a:p>
          <a:p>
            <a:r>
              <a:rPr lang="es-ES" dirty="0" err="1" smtClean="0"/>
              <a:t>Suggestions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Higher</a:t>
            </a:r>
            <a:r>
              <a:rPr lang="es-ES" dirty="0" smtClean="0"/>
              <a:t> </a:t>
            </a:r>
            <a:r>
              <a:rPr lang="es-ES" dirty="0" err="1" smtClean="0"/>
              <a:t>rate</a:t>
            </a:r>
            <a:r>
              <a:rPr lang="es-ES" dirty="0" smtClean="0"/>
              <a:t> HDD (hardware)</a:t>
            </a:r>
          </a:p>
          <a:p>
            <a:pPr lvl="1"/>
            <a:r>
              <a:rPr lang="es-ES" dirty="0" err="1" smtClean="0"/>
              <a:t>Distributed</a:t>
            </a:r>
            <a:r>
              <a:rPr lang="es-ES" dirty="0" smtClean="0"/>
              <a:t> </a:t>
            </a:r>
            <a:r>
              <a:rPr lang="es-ES" dirty="0" err="1" smtClean="0"/>
              <a:t>architecture</a:t>
            </a:r>
            <a:r>
              <a:rPr lang="es-ES" dirty="0" smtClean="0"/>
              <a:t>, </a:t>
            </a:r>
            <a:r>
              <a:rPr lang="es-ES" dirty="0" err="1" smtClean="0"/>
              <a:t>multiple</a:t>
            </a:r>
            <a:r>
              <a:rPr lang="es-ES" dirty="0" smtClean="0"/>
              <a:t> </a:t>
            </a:r>
            <a:r>
              <a:rPr lang="es-ES" dirty="0" err="1" smtClean="0"/>
              <a:t>HDDs</a:t>
            </a:r>
            <a:endParaRPr lang="es-ES" dirty="0" smtClean="0"/>
          </a:p>
          <a:p>
            <a:pPr lvl="1"/>
            <a:r>
              <a:rPr lang="es-ES" dirty="0" err="1" smtClean="0"/>
              <a:t>Less</a:t>
            </a:r>
            <a:r>
              <a:rPr lang="es-ES" dirty="0" smtClean="0"/>
              <a:t> </a:t>
            </a:r>
            <a:r>
              <a:rPr lang="es-ES" dirty="0" err="1" smtClean="0"/>
              <a:t>frequent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lighter</a:t>
            </a:r>
            <a:r>
              <a:rPr lang="es-ES" dirty="0" smtClean="0"/>
              <a:t> output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8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Performance </a:t>
            </a:r>
            <a:r>
              <a:rPr lang="es-ES" dirty="0" err="1" smtClean="0"/>
              <a:t>characterization</a:t>
            </a:r>
            <a:r>
              <a:rPr lang="es-ES" dirty="0" smtClean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Euler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" y="1556792"/>
            <a:ext cx="4561493" cy="2664296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17" y="1567234"/>
            <a:ext cx="3830955" cy="2581846"/>
          </a:xfrm>
          <a:prstGeom prst="rect">
            <a:avLst/>
          </a:prstGeom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793759600"/>
              </p:ext>
            </p:extLst>
          </p:nvPr>
        </p:nvGraphicFramePr>
        <p:xfrm>
          <a:off x="4533594" y="3933056"/>
          <a:ext cx="4610406" cy="267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91578"/>
              </p:ext>
            </p:extLst>
          </p:nvPr>
        </p:nvGraphicFramePr>
        <p:xfrm>
          <a:off x="107504" y="4077072"/>
          <a:ext cx="4536504" cy="270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497"/>
                <a:gridCol w="1301823"/>
                <a:gridCol w="801276"/>
                <a:gridCol w="854908"/>
              </a:tblGrid>
              <a:tr h="33819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Event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Count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Events</a:t>
                      </a:r>
                      <a:r>
                        <a:rPr lang="es-ES" sz="1200" dirty="0">
                          <a:effectLst/>
                        </a:rPr>
                        <a:t>/</a:t>
                      </a:r>
                      <a:r>
                        <a:rPr lang="es-ES" sz="1200" dirty="0" err="1">
                          <a:effectLst/>
                        </a:rPr>
                        <a:t>ins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Events</a:t>
                      </a:r>
                      <a:r>
                        <a:rPr lang="es-ES" sz="1200" dirty="0">
                          <a:effectLst/>
                        </a:rPr>
                        <a:t>/s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19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cache-</a:t>
                      </a:r>
                      <a:r>
                        <a:rPr lang="es-ES" sz="1200" dirty="0" err="1">
                          <a:effectLst/>
                        </a:rPr>
                        <a:t>references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3.522.270.172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0,36 %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5,38 M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19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cache-</a:t>
                      </a:r>
                      <a:r>
                        <a:rPr lang="es-ES" sz="1200" dirty="0" err="1">
                          <a:effectLst/>
                        </a:rPr>
                        <a:t>misses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1.237.187.524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0,13 %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1,89 M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19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mem-stores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110.211.636.380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11,22 %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168,34 M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19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L1-dcache-loads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308.795.201.413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31,43 %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471,65 M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19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L1-dcache-load-misses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25.636.359.337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2,61 %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39,16 M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19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FLOPS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409.563.438.375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41,69 %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625,56 M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19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instructions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982.516.219.892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1.500,6 </a:t>
                      </a:r>
                      <a:r>
                        <a:rPr lang="es-ES" sz="1200" dirty="0">
                          <a:effectLst/>
                        </a:rPr>
                        <a:t>M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7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Performance </a:t>
            </a:r>
            <a:r>
              <a:rPr lang="es-ES" dirty="0" err="1" smtClean="0"/>
              <a:t>modeling</a:t>
            </a:r>
            <a:r>
              <a:rPr lang="es-ES" dirty="0" smtClean="0"/>
              <a:t> - </a:t>
            </a:r>
            <a:r>
              <a:rPr lang="es-ES" dirty="0" smtClean="0"/>
              <a:t>Euler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060848"/>
            <a:ext cx="4838339" cy="3225558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52" y="2060848"/>
            <a:ext cx="4838401" cy="32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r>
              <a:rPr lang="es-ES" dirty="0" smtClean="0"/>
              <a:t> - </a:t>
            </a:r>
            <a:r>
              <a:rPr lang="es-ES" dirty="0" smtClean="0"/>
              <a:t>Euler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CPU</a:t>
            </a:r>
            <a:r>
              <a:rPr lang="es-ES" dirty="0" smtClean="0"/>
              <a:t>-</a:t>
            </a:r>
            <a:r>
              <a:rPr lang="es-ES" dirty="0" err="1" smtClean="0"/>
              <a:t>bound</a:t>
            </a:r>
            <a:endParaRPr lang="es-ES" dirty="0" smtClean="0"/>
          </a:p>
          <a:p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scalability</a:t>
            </a:r>
            <a:r>
              <a:rPr lang="es-ES" dirty="0" smtClean="0"/>
              <a:t> in </a:t>
            </a:r>
            <a:r>
              <a:rPr lang="es-ES" dirty="0" err="1" smtClean="0"/>
              <a:t>physical</a:t>
            </a:r>
            <a:r>
              <a:rPr lang="es-ES" dirty="0" smtClean="0"/>
              <a:t> </a:t>
            </a:r>
            <a:r>
              <a:rPr lang="es-ES" dirty="0" err="1" smtClean="0"/>
              <a:t>processors</a:t>
            </a:r>
            <a:endParaRPr lang="es-ES" dirty="0" smtClean="0"/>
          </a:p>
          <a:p>
            <a:pPr lvl="1"/>
            <a:r>
              <a:rPr lang="es-ES" dirty="0" smtClean="0"/>
              <a:t>Ideal </a:t>
            </a:r>
            <a:r>
              <a:rPr lang="es-ES" dirty="0" err="1" smtClean="0"/>
              <a:t>simulation</a:t>
            </a:r>
            <a:endParaRPr lang="es-ES" dirty="0" smtClean="0"/>
          </a:p>
          <a:p>
            <a:r>
              <a:rPr lang="es-ES" dirty="0" err="1" smtClean="0"/>
              <a:t>Bottleneck</a:t>
            </a:r>
            <a:r>
              <a:rPr lang="es-ES" dirty="0" smtClean="0"/>
              <a:t>: </a:t>
            </a:r>
            <a:r>
              <a:rPr lang="es-ES" dirty="0" smtClean="0"/>
              <a:t>CPU</a:t>
            </a:r>
            <a:endParaRPr lang="es-ES" dirty="0" smtClean="0"/>
          </a:p>
          <a:p>
            <a:r>
              <a:rPr lang="es-ES" dirty="0" err="1" smtClean="0"/>
              <a:t>Suggestions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Quicker</a:t>
            </a:r>
            <a:r>
              <a:rPr lang="es-ES" dirty="0" smtClean="0"/>
              <a:t> </a:t>
            </a:r>
            <a:r>
              <a:rPr lang="es-ES" dirty="0" err="1" smtClean="0"/>
              <a:t>CPUs</a:t>
            </a:r>
            <a:endParaRPr lang="es-ES" dirty="0" smtClean="0"/>
          </a:p>
          <a:p>
            <a:pPr lvl="1"/>
            <a:r>
              <a:rPr lang="es-ES" dirty="0" smtClean="0"/>
              <a:t>More </a:t>
            </a:r>
            <a:r>
              <a:rPr lang="es-ES" dirty="0" err="1" smtClean="0"/>
              <a:t>CPUs</a:t>
            </a:r>
            <a:r>
              <a:rPr lang="es-ES" dirty="0" smtClean="0"/>
              <a:t> (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always</a:t>
            </a:r>
            <a:r>
              <a:rPr lang="es-ES" dirty="0"/>
              <a:t> </a:t>
            </a:r>
            <a:r>
              <a:rPr lang="es-ES" dirty="0" err="1" smtClean="0"/>
              <a:t>recommended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39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Performance </a:t>
            </a:r>
            <a:r>
              <a:rPr lang="es-ES" dirty="0" err="1" smtClean="0"/>
              <a:t>characterization</a:t>
            </a:r>
            <a:r>
              <a:rPr lang="es-ES" dirty="0" smtClean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Cash and </a:t>
            </a:r>
            <a:r>
              <a:rPr lang="es-ES" dirty="0" err="1" smtClean="0"/>
              <a:t>goods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1" y="1556793"/>
            <a:ext cx="4561493" cy="2664295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28" y="1567234"/>
            <a:ext cx="3743344" cy="258184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" y="4149376"/>
            <a:ext cx="4896555" cy="2664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66" y="4149376"/>
            <a:ext cx="3952855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Performance </a:t>
            </a:r>
            <a:r>
              <a:rPr lang="es-ES" dirty="0" err="1" smtClean="0"/>
              <a:t>modeling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Cash and </a:t>
            </a:r>
            <a:r>
              <a:rPr lang="es-ES" dirty="0" err="1" smtClean="0"/>
              <a:t>goods</a:t>
            </a:r>
            <a:r>
              <a:rPr lang="es-ES" dirty="0" smtClean="0"/>
              <a:t> - </a:t>
            </a:r>
            <a:r>
              <a:rPr lang="es-ES" dirty="0" err="1" smtClean="0"/>
              <a:t>Memory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80796"/>
            <a:ext cx="5472608" cy="3648404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13042"/>
            <a:ext cx="4608512" cy="30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Performance </a:t>
            </a:r>
            <a:r>
              <a:rPr lang="es-ES" dirty="0" err="1" smtClean="0"/>
              <a:t>modeling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Cash and </a:t>
            </a:r>
            <a:r>
              <a:rPr lang="es-ES" dirty="0" err="1" smtClean="0"/>
              <a:t>goods</a:t>
            </a:r>
            <a:r>
              <a:rPr lang="es-ES" dirty="0" smtClean="0"/>
              <a:t> – I/O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80796"/>
            <a:ext cx="5472606" cy="3648404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13043"/>
            <a:ext cx="4608512" cy="30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Presentation</a:t>
            </a:r>
            <a:r>
              <a:rPr lang="es-ES" dirty="0" smtClean="0"/>
              <a:t> </a:t>
            </a:r>
            <a:r>
              <a:rPr lang="es-ES" dirty="0" err="1" smtClean="0"/>
              <a:t>outline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Introduction</a:t>
            </a:r>
            <a:endParaRPr lang="es-ES" dirty="0" smtClean="0"/>
          </a:p>
          <a:p>
            <a:r>
              <a:rPr lang="es-ES" dirty="0" err="1" smtClean="0"/>
              <a:t>Objectives</a:t>
            </a:r>
            <a:endParaRPr lang="es-ES" dirty="0" smtClean="0"/>
          </a:p>
          <a:p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simulations</a:t>
            </a:r>
            <a:endParaRPr lang="es-ES" dirty="0" smtClean="0"/>
          </a:p>
          <a:p>
            <a:r>
              <a:rPr lang="es-ES" dirty="0" err="1" smtClean="0"/>
              <a:t>Metric</a:t>
            </a:r>
            <a:r>
              <a:rPr lang="es-ES" dirty="0" smtClean="0"/>
              <a:t> and </a:t>
            </a:r>
            <a:r>
              <a:rPr lang="es-ES" dirty="0" err="1" smtClean="0"/>
              <a:t>tool</a:t>
            </a:r>
            <a:r>
              <a:rPr lang="es-ES" dirty="0" smtClean="0"/>
              <a:t> </a:t>
            </a:r>
            <a:r>
              <a:rPr lang="es-ES" dirty="0" err="1" smtClean="0"/>
              <a:t>overview</a:t>
            </a:r>
            <a:endParaRPr lang="es-ES" dirty="0" smtClean="0"/>
          </a:p>
          <a:p>
            <a:r>
              <a:rPr lang="es-ES" dirty="0" err="1" smtClean="0"/>
              <a:t>Result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endParaRPr lang="es-ES" dirty="0" smtClean="0"/>
          </a:p>
          <a:p>
            <a:pPr lvl="1"/>
            <a:r>
              <a:rPr lang="es-ES" dirty="0" err="1" smtClean="0"/>
              <a:t>Characterization</a:t>
            </a:r>
            <a:endParaRPr lang="es-ES" dirty="0" smtClean="0"/>
          </a:p>
          <a:p>
            <a:pPr lvl="1"/>
            <a:r>
              <a:rPr lang="es-ES" dirty="0" err="1" smtClean="0"/>
              <a:t>Modelization</a:t>
            </a:r>
            <a:endParaRPr lang="es-ES" dirty="0" smtClean="0"/>
          </a:p>
          <a:p>
            <a:r>
              <a:rPr lang="es-ES" dirty="0" err="1" smtClean="0"/>
              <a:t>Conclusions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06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r>
              <a:rPr lang="es-ES" dirty="0" smtClean="0"/>
              <a:t> </a:t>
            </a:r>
            <a:r>
              <a:rPr lang="es-ES" dirty="0" smtClean="0"/>
              <a:t>– Cash and </a:t>
            </a:r>
            <a:r>
              <a:rPr lang="es-ES" dirty="0" err="1" smtClean="0"/>
              <a:t>goods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strike="sngStrike" dirty="0" smtClean="0"/>
              <a:t>I/O-</a:t>
            </a:r>
            <a:r>
              <a:rPr lang="es-ES" strike="sngStrike" dirty="0" err="1" smtClean="0"/>
              <a:t>bound</a:t>
            </a:r>
            <a:r>
              <a:rPr lang="es-ES" dirty="0" smtClean="0"/>
              <a:t>  </a:t>
            </a:r>
            <a:r>
              <a:rPr lang="es-ES" dirty="0"/>
              <a:t>-&gt; </a:t>
            </a:r>
            <a:r>
              <a:rPr lang="es-ES" dirty="0" err="1"/>
              <a:t>Memory-bound</a:t>
            </a:r>
            <a:endParaRPr lang="es-ES" dirty="0" smtClean="0"/>
          </a:p>
          <a:p>
            <a:r>
              <a:rPr lang="es-ES" dirty="0" err="1" smtClean="0"/>
              <a:t>Unbalanced</a:t>
            </a:r>
            <a:r>
              <a:rPr lang="es-ES" dirty="0" smtClean="0"/>
              <a:t> </a:t>
            </a:r>
            <a:r>
              <a:rPr lang="es-ES" dirty="0" err="1" smtClean="0"/>
              <a:t>behaviour</a:t>
            </a:r>
            <a:r>
              <a:rPr lang="es-ES" dirty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process</a:t>
            </a:r>
            <a:endParaRPr lang="es-ES" dirty="0" smtClean="0"/>
          </a:p>
          <a:p>
            <a:r>
              <a:rPr lang="es-ES" dirty="0" err="1" smtClean="0"/>
              <a:t>Bottleneck</a:t>
            </a:r>
            <a:r>
              <a:rPr lang="es-ES" dirty="0" smtClean="0"/>
              <a:t>: </a:t>
            </a:r>
            <a:r>
              <a:rPr lang="es-ES" dirty="0" err="1" smtClean="0"/>
              <a:t>Memory</a:t>
            </a:r>
            <a:r>
              <a:rPr lang="es-ES" dirty="0" smtClean="0"/>
              <a:t> </a:t>
            </a:r>
            <a:r>
              <a:rPr lang="es-ES" dirty="0" err="1" smtClean="0"/>
              <a:t>access</a:t>
            </a:r>
            <a:endParaRPr lang="es-ES" dirty="0" smtClean="0"/>
          </a:p>
          <a:p>
            <a:r>
              <a:rPr lang="es-ES" dirty="0" err="1" smtClean="0"/>
              <a:t>Suggestions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Quicker</a:t>
            </a:r>
            <a:r>
              <a:rPr lang="es-ES" dirty="0" smtClean="0"/>
              <a:t> caches/</a:t>
            </a:r>
            <a:r>
              <a:rPr lang="es-ES" dirty="0" err="1" smtClean="0"/>
              <a:t>memory</a:t>
            </a:r>
            <a:r>
              <a:rPr lang="es-ES" dirty="0" smtClean="0"/>
              <a:t> </a:t>
            </a:r>
            <a:r>
              <a:rPr lang="es-ES" dirty="0" err="1" smtClean="0"/>
              <a:t>access</a:t>
            </a:r>
            <a:r>
              <a:rPr lang="es-ES" dirty="0" smtClean="0"/>
              <a:t> (hardware)</a:t>
            </a:r>
            <a:endParaRPr lang="es-ES" dirty="0" smtClean="0"/>
          </a:p>
          <a:p>
            <a:pPr lvl="1"/>
            <a:r>
              <a:rPr lang="es-ES" dirty="0" err="1" smtClean="0"/>
              <a:t>Distributed</a:t>
            </a:r>
            <a:r>
              <a:rPr lang="es-ES" dirty="0" smtClean="0"/>
              <a:t> </a:t>
            </a:r>
            <a:r>
              <a:rPr lang="es-ES" dirty="0" err="1" smtClean="0"/>
              <a:t>memory</a:t>
            </a:r>
            <a:r>
              <a:rPr lang="es-ES" dirty="0" smtClean="0"/>
              <a:t> </a:t>
            </a:r>
            <a:r>
              <a:rPr lang="es-ES" dirty="0" err="1" smtClean="0"/>
              <a:t>architecture</a:t>
            </a:r>
            <a:endParaRPr lang="es-ES" dirty="0" smtClean="0"/>
          </a:p>
          <a:p>
            <a:pPr lvl="1"/>
            <a:r>
              <a:rPr lang="es-ES" dirty="0" smtClean="0"/>
              <a:t>Balance output </a:t>
            </a:r>
            <a:r>
              <a:rPr lang="es-ES" dirty="0" err="1" smtClean="0"/>
              <a:t>algorithm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97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Project </a:t>
            </a:r>
            <a:r>
              <a:rPr lang="es-ES" dirty="0" err="1" smtClean="0"/>
              <a:t>conclusions</a:t>
            </a:r>
            <a:r>
              <a:rPr lang="es-ES" dirty="0" smtClean="0"/>
              <a:t> – </a:t>
            </a:r>
            <a:r>
              <a:rPr lang="es-ES" dirty="0" err="1" smtClean="0"/>
              <a:t>Metric</a:t>
            </a:r>
            <a:r>
              <a:rPr lang="es-ES" dirty="0" smtClean="0"/>
              <a:t> </a:t>
            </a:r>
            <a:r>
              <a:rPr lang="es-ES" dirty="0" err="1" smtClean="0"/>
              <a:t>researh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Metrics</a:t>
            </a:r>
            <a:r>
              <a:rPr lang="es-ES" dirty="0" smtClean="0"/>
              <a:t> to </a:t>
            </a:r>
            <a:r>
              <a:rPr lang="es-ES" dirty="0" err="1" smtClean="0"/>
              <a:t>cover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resources</a:t>
            </a:r>
            <a:endParaRPr lang="es-ES" dirty="0" smtClean="0"/>
          </a:p>
          <a:p>
            <a:r>
              <a:rPr lang="es-ES" dirty="0" err="1" smtClean="0"/>
              <a:t>Multiple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Summary</a:t>
            </a:r>
            <a:r>
              <a:rPr lang="es-ES" dirty="0" smtClean="0"/>
              <a:t> </a:t>
            </a:r>
            <a:r>
              <a:rPr lang="es-ES" dirty="0" err="1" smtClean="0"/>
              <a:t>metrics</a:t>
            </a:r>
            <a:endParaRPr lang="es-ES" dirty="0" smtClean="0"/>
          </a:p>
          <a:p>
            <a:pPr lvl="1"/>
            <a:r>
              <a:rPr lang="es-ES" dirty="0" smtClean="0"/>
              <a:t>Temporal </a:t>
            </a:r>
            <a:r>
              <a:rPr lang="es-ES" dirty="0" err="1" smtClean="0"/>
              <a:t>metrics</a:t>
            </a:r>
            <a:endParaRPr lang="es-ES" dirty="0" smtClean="0"/>
          </a:p>
          <a:p>
            <a:pPr lvl="1"/>
            <a:r>
              <a:rPr lang="es-ES" dirty="0" err="1" smtClean="0"/>
              <a:t>Consolidate</a:t>
            </a:r>
            <a:r>
              <a:rPr lang="es-ES" dirty="0" smtClean="0"/>
              <a:t> </a:t>
            </a:r>
            <a:r>
              <a:rPr lang="es-ES" dirty="0" err="1" smtClean="0"/>
              <a:t>conclusions</a:t>
            </a:r>
            <a:endParaRPr lang="es-ES" dirty="0" smtClean="0"/>
          </a:p>
          <a:p>
            <a:r>
              <a:rPr lang="es-ES" dirty="0" err="1" smtClean="0"/>
              <a:t>Metric</a:t>
            </a:r>
            <a:r>
              <a:rPr lang="es-ES" dirty="0" smtClean="0"/>
              <a:t> </a:t>
            </a:r>
            <a:r>
              <a:rPr lang="es-ES" dirty="0" err="1" smtClean="0"/>
              <a:t>granularity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parallel</a:t>
            </a:r>
            <a:r>
              <a:rPr lang="es-ES" dirty="0" smtClean="0"/>
              <a:t> </a:t>
            </a:r>
            <a:r>
              <a:rPr lang="es-ES" dirty="0" err="1" smtClean="0"/>
              <a:t>processes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2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Project </a:t>
            </a:r>
            <a:r>
              <a:rPr lang="es-ES" dirty="0" err="1" smtClean="0"/>
              <a:t>conclusions</a:t>
            </a:r>
            <a:r>
              <a:rPr lang="es-ES" dirty="0" smtClean="0"/>
              <a:t> – </a:t>
            </a:r>
            <a:r>
              <a:rPr lang="es-ES" dirty="0" err="1" smtClean="0"/>
              <a:t>Simulations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Unexpected</a:t>
            </a:r>
            <a:r>
              <a:rPr lang="es-ES" dirty="0" smtClean="0"/>
              <a:t> </a:t>
            </a:r>
            <a:r>
              <a:rPr lang="es-ES" dirty="0" err="1" smtClean="0"/>
              <a:t>bottlenecks</a:t>
            </a:r>
            <a:endParaRPr lang="es-ES" dirty="0" smtClean="0"/>
          </a:p>
          <a:p>
            <a:r>
              <a:rPr lang="es-ES" dirty="0" err="1" smtClean="0"/>
              <a:t>Modelization</a:t>
            </a:r>
            <a:r>
              <a:rPr lang="es-ES" dirty="0" smtClean="0"/>
              <a:t> -&gt; </a:t>
            </a:r>
            <a:r>
              <a:rPr lang="es-ES" dirty="0" err="1" smtClean="0"/>
              <a:t>Scalability</a:t>
            </a:r>
            <a:r>
              <a:rPr lang="es-ES" dirty="0" smtClean="0"/>
              <a:t> -&gt; </a:t>
            </a:r>
            <a:r>
              <a:rPr lang="es-ES" dirty="0" err="1" smtClean="0"/>
              <a:t>Speedup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40" y="2912455"/>
            <a:ext cx="4136524" cy="395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ctr"/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listening</a:t>
            </a: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6856" y="1844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 smtClean="0"/>
              <a:t>Questions</a:t>
            </a:r>
            <a:r>
              <a:rPr lang="es-ES" dirty="0" smtClean="0"/>
              <a:t>? / </a:t>
            </a:r>
            <a:r>
              <a:rPr lang="es-ES" dirty="0" err="1" smtClean="0"/>
              <a:t>Comments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62" y="3573016"/>
            <a:ext cx="2656587" cy="18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 Performance Computing (HPC) for</a:t>
            </a:r>
          </a:p>
          <a:p>
            <a:pPr lvl="1"/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Scientific research</a:t>
            </a:r>
          </a:p>
          <a:p>
            <a:pPr lvl="1"/>
            <a:r>
              <a:rPr lang="en-US" dirty="0" smtClean="0"/>
              <a:t>Business analytics</a:t>
            </a:r>
          </a:p>
          <a:p>
            <a:pPr lvl="1"/>
            <a:r>
              <a:rPr lang="en-US" dirty="0" smtClean="0"/>
              <a:t>Weather forecast</a:t>
            </a:r>
          </a:p>
          <a:p>
            <a:r>
              <a:rPr lang="en-US" dirty="0" smtClean="0"/>
              <a:t>Performance through</a:t>
            </a:r>
          </a:p>
          <a:p>
            <a:pPr lvl="1"/>
            <a:r>
              <a:rPr lang="en-US" dirty="0" smtClean="0"/>
              <a:t>Hardware improvement</a:t>
            </a:r>
          </a:p>
          <a:p>
            <a:pPr lvl="1"/>
            <a:r>
              <a:rPr lang="en-US" dirty="0" smtClean="0"/>
              <a:t>Programming skills</a:t>
            </a:r>
          </a:p>
        </p:txBody>
      </p:sp>
    </p:spTree>
    <p:extLst>
      <p:ext uri="{BB962C8B-B14F-4D97-AF65-F5344CB8AC3E}">
        <p14:creationId xmlns:p14="http://schemas.microsoft.com/office/powerpoint/2010/main" val="37173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Objectives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Analysis</a:t>
            </a:r>
            <a:r>
              <a:rPr lang="es-ES" dirty="0" smtClean="0"/>
              <a:t> and </a:t>
            </a:r>
            <a:r>
              <a:rPr lang="es-ES" dirty="0" err="1" smtClean="0"/>
              <a:t>characterization</a:t>
            </a:r>
            <a:r>
              <a:rPr lang="es-ES" dirty="0" smtClean="0"/>
              <a:t> of </a:t>
            </a:r>
            <a:r>
              <a:rPr lang="es-ES" dirty="0" err="1" smtClean="0"/>
              <a:t>parallel</a:t>
            </a:r>
            <a:r>
              <a:rPr lang="es-ES" dirty="0" smtClean="0"/>
              <a:t> </a:t>
            </a:r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simulations</a:t>
            </a:r>
            <a:endParaRPr lang="es-ES" dirty="0" smtClean="0"/>
          </a:p>
          <a:p>
            <a:r>
              <a:rPr lang="es-ES" dirty="0" err="1" smtClean="0"/>
              <a:t>Bottleneck</a:t>
            </a:r>
            <a:r>
              <a:rPr lang="es-ES" dirty="0" smtClean="0"/>
              <a:t> </a:t>
            </a:r>
            <a:r>
              <a:rPr lang="es-ES" dirty="0" err="1" smtClean="0"/>
              <a:t>detection</a:t>
            </a:r>
            <a:endParaRPr lang="es-ES" dirty="0" smtClean="0"/>
          </a:p>
          <a:p>
            <a:r>
              <a:rPr lang="es-ES" dirty="0" err="1" smtClean="0"/>
              <a:t>Improvement</a:t>
            </a:r>
            <a:r>
              <a:rPr lang="es-ES" dirty="0" smtClean="0"/>
              <a:t> </a:t>
            </a:r>
            <a:r>
              <a:rPr lang="es-ES" dirty="0" err="1" smtClean="0"/>
              <a:t>proposals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02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simulations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Single </a:t>
            </a:r>
            <a:r>
              <a:rPr lang="es-ES" dirty="0" err="1" smtClean="0"/>
              <a:t>Program</a:t>
            </a:r>
            <a:r>
              <a:rPr lang="es-ES" dirty="0" smtClean="0"/>
              <a:t>, </a:t>
            </a:r>
            <a:r>
              <a:rPr lang="es-ES" dirty="0" err="1" smtClean="0"/>
              <a:t>Multiple</a:t>
            </a:r>
            <a:r>
              <a:rPr lang="es-ES" dirty="0" smtClean="0"/>
              <a:t> Data (SPMD)</a:t>
            </a:r>
          </a:p>
          <a:p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resource</a:t>
            </a:r>
            <a:r>
              <a:rPr lang="es-ES" dirty="0" smtClean="0"/>
              <a:t> </a:t>
            </a:r>
            <a:r>
              <a:rPr lang="es-ES" dirty="0" err="1" smtClean="0"/>
              <a:t>demands</a:t>
            </a:r>
            <a:endParaRPr lang="es-ES" dirty="0" smtClean="0"/>
          </a:p>
          <a:p>
            <a:pPr lvl="1"/>
            <a:r>
              <a:rPr lang="es-ES" dirty="0" smtClean="0"/>
              <a:t>CPU</a:t>
            </a:r>
          </a:p>
          <a:p>
            <a:pPr lvl="1"/>
            <a:r>
              <a:rPr lang="es-ES" dirty="0" err="1" smtClean="0"/>
              <a:t>Memory</a:t>
            </a:r>
            <a:endParaRPr lang="es-ES" dirty="0" smtClean="0"/>
          </a:p>
          <a:p>
            <a:pPr lvl="1"/>
            <a:r>
              <a:rPr lang="es-ES" dirty="0" smtClean="0"/>
              <a:t>I/O </a:t>
            </a:r>
            <a:r>
              <a:rPr lang="es-ES" dirty="0" err="1" smtClean="0"/>
              <a:t>requests</a:t>
            </a:r>
            <a:endParaRPr lang="es-ES" dirty="0" smtClean="0"/>
          </a:p>
          <a:p>
            <a:r>
              <a:rPr lang="es-ES" dirty="0" smtClean="0"/>
              <a:t>3 </a:t>
            </a:r>
            <a:r>
              <a:rPr lang="es-ES" dirty="0" err="1" smtClean="0"/>
              <a:t>phases</a:t>
            </a:r>
            <a:endParaRPr lang="es-ES" dirty="0" smtClean="0"/>
          </a:p>
          <a:p>
            <a:pPr lvl="1"/>
            <a:r>
              <a:rPr lang="es-ES" dirty="0" err="1" smtClean="0"/>
              <a:t>Initial</a:t>
            </a:r>
            <a:r>
              <a:rPr lang="es-ES" dirty="0" smtClean="0"/>
              <a:t> </a:t>
            </a:r>
            <a:r>
              <a:rPr lang="es-ES" dirty="0" err="1" smtClean="0"/>
              <a:t>setup</a:t>
            </a:r>
            <a:endParaRPr lang="es-ES" dirty="0" smtClean="0"/>
          </a:p>
          <a:p>
            <a:pPr lvl="1"/>
            <a:r>
              <a:rPr lang="es-ES" dirty="0" err="1" smtClean="0"/>
              <a:t>Initialization</a:t>
            </a:r>
            <a:r>
              <a:rPr lang="es-ES" dirty="0" smtClean="0"/>
              <a:t> – </a:t>
            </a:r>
            <a:r>
              <a:rPr lang="es-ES" dirty="0" err="1" smtClean="0"/>
              <a:t>Memory</a:t>
            </a:r>
            <a:r>
              <a:rPr lang="es-ES" dirty="0" smtClean="0"/>
              <a:t> </a:t>
            </a:r>
            <a:r>
              <a:rPr lang="es-ES" dirty="0" err="1" smtClean="0"/>
              <a:t>allocation</a:t>
            </a:r>
            <a:endParaRPr lang="es-ES" dirty="0" smtClean="0"/>
          </a:p>
          <a:p>
            <a:pPr lvl="1"/>
            <a:r>
              <a:rPr lang="es-ES" dirty="0" err="1" smtClean="0"/>
              <a:t>Evolution</a:t>
            </a:r>
            <a:r>
              <a:rPr lang="es-ES" dirty="0" smtClean="0"/>
              <a:t> – High </a:t>
            </a:r>
            <a:r>
              <a:rPr lang="es-ES" dirty="0" err="1" smtClean="0"/>
              <a:t>computing</a:t>
            </a:r>
            <a:r>
              <a:rPr lang="es-ES" dirty="0"/>
              <a:t> </a:t>
            </a:r>
            <a:r>
              <a:rPr lang="es-ES" dirty="0" smtClean="0"/>
              <a:t>and I/O </a:t>
            </a:r>
            <a:r>
              <a:rPr lang="es-ES" dirty="0" err="1" smtClean="0"/>
              <a:t>demand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53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65104"/>
            <a:ext cx="6264696" cy="243491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Memory-bound</a:t>
            </a:r>
            <a:r>
              <a:rPr lang="es-ES" dirty="0"/>
              <a:t> </a:t>
            </a:r>
            <a:r>
              <a:rPr lang="es-ES" dirty="0" smtClean="0"/>
              <a:t>- </a:t>
            </a:r>
            <a:r>
              <a:rPr lang="es-ES" dirty="0" err="1" smtClean="0"/>
              <a:t>Advection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Advection</a:t>
            </a:r>
            <a:r>
              <a:rPr lang="es-ES" dirty="0" smtClean="0"/>
              <a:t> </a:t>
            </a:r>
            <a:r>
              <a:rPr lang="es-ES" dirty="0" err="1" smtClean="0"/>
              <a:t>equation</a:t>
            </a:r>
            <a:endParaRPr lang="es-ES" dirty="0" smtClean="0"/>
          </a:p>
          <a:p>
            <a:pPr lvl="1"/>
            <a:r>
              <a:rPr lang="es-ES" dirty="0"/>
              <a:t>F</a:t>
            </a:r>
            <a:r>
              <a:rPr lang="es-ES" dirty="0" smtClean="0"/>
              <a:t>luid </a:t>
            </a:r>
            <a:r>
              <a:rPr lang="es-ES" dirty="0" err="1" smtClean="0"/>
              <a:t>transport</a:t>
            </a:r>
            <a:endParaRPr lang="es-ES" dirty="0" smtClean="0"/>
          </a:p>
          <a:p>
            <a:r>
              <a:rPr lang="es-ES" dirty="0" err="1" smtClean="0"/>
              <a:t>Simulation</a:t>
            </a:r>
            <a:r>
              <a:rPr lang="es-ES" dirty="0" smtClean="0"/>
              <a:t> </a:t>
            </a:r>
            <a:r>
              <a:rPr lang="es-ES" dirty="0" err="1" smtClean="0"/>
              <a:t>objective</a:t>
            </a:r>
            <a:endParaRPr lang="es-ES" dirty="0" smtClean="0"/>
          </a:p>
          <a:p>
            <a:pPr lvl="1"/>
            <a:r>
              <a:rPr lang="es-ES" dirty="0" err="1" smtClean="0"/>
              <a:t>Numerical</a:t>
            </a:r>
            <a:r>
              <a:rPr lang="es-ES" dirty="0" smtClean="0"/>
              <a:t> </a:t>
            </a:r>
            <a:r>
              <a:rPr lang="es-ES" dirty="0" err="1" smtClean="0"/>
              <a:t>discretization</a:t>
            </a:r>
            <a:r>
              <a:rPr lang="es-ES" dirty="0" smtClean="0"/>
              <a:t> test</a:t>
            </a:r>
          </a:p>
          <a:p>
            <a:r>
              <a:rPr lang="es-ES" dirty="0" smtClean="0"/>
              <a:t>Simple </a:t>
            </a:r>
            <a:r>
              <a:rPr lang="es-ES" dirty="0" err="1" smtClean="0"/>
              <a:t>algorithm</a:t>
            </a:r>
            <a:r>
              <a:rPr lang="es-ES" dirty="0" smtClean="0"/>
              <a:t> + </a:t>
            </a:r>
            <a:r>
              <a:rPr lang="es-ES" dirty="0" err="1" smtClean="0"/>
              <a:t>Huge</a:t>
            </a:r>
            <a:r>
              <a:rPr lang="es-ES" dirty="0" smtClean="0"/>
              <a:t> </a:t>
            </a:r>
            <a:r>
              <a:rPr lang="es-ES" dirty="0" err="1" smtClean="0"/>
              <a:t>size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90301"/>
            <a:ext cx="3238095" cy="7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CPU-</a:t>
            </a:r>
            <a:r>
              <a:rPr lang="es-ES" dirty="0" err="1" smtClean="0"/>
              <a:t>bound</a:t>
            </a:r>
            <a:r>
              <a:rPr lang="es-ES" dirty="0" smtClean="0"/>
              <a:t> - Euler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r>
              <a:rPr lang="es-ES" dirty="0" smtClean="0"/>
              <a:t>Euler </a:t>
            </a:r>
            <a:r>
              <a:rPr lang="es-ES" dirty="0" err="1" smtClean="0"/>
              <a:t>equations</a:t>
            </a:r>
            <a:endParaRPr lang="es-ES" dirty="0" smtClean="0"/>
          </a:p>
          <a:p>
            <a:pPr lvl="1"/>
            <a:r>
              <a:rPr lang="es-ES" dirty="0" err="1" smtClean="0"/>
              <a:t>Movement</a:t>
            </a:r>
            <a:r>
              <a:rPr lang="es-ES" dirty="0" smtClean="0"/>
              <a:t> of </a:t>
            </a:r>
            <a:r>
              <a:rPr lang="es-ES" dirty="0" err="1" smtClean="0"/>
              <a:t>incompressible</a:t>
            </a:r>
            <a:r>
              <a:rPr lang="es-ES" dirty="0" smtClean="0"/>
              <a:t> </a:t>
            </a:r>
            <a:r>
              <a:rPr lang="es-ES" dirty="0" err="1" smtClean="0"/>
              <a:t>flow</a:t>
            </a:r>
            <a:endParaRPr lang="es-ES" dirty="0" smtClean="0"/>
          </a:p>
          <a:p>
            <a:r>
              <a:rPr lang="es-ES" dirty="0" err="1" smtClean="0"/>
              <a:t>Simulation</a:t>
            </a:r>
            <a:r>
              <a:rPr lang="es-ES" dirty="0" smtClean="0"/>
              <a:t> </a:t>
            </a:r>
            <a:r>
              <a:rPr lang="es-ES" dirty="0" err="1" smtClean="0"/>
              <a:t>objective</a:t>
            </a:r>
            <a:endParaRPr lang="es-ES" dirty="0" smtClean="0"/>
          </a:p>
          <a:p>
            <a:pPr lvl="1"/>
            <a:r>
              <a:rPr lang="es-ES" dirty="0" err="1" smtClean="0"/>
              <a:t>Numerical</a:t>
            </a:r>
            <a:r>
              <a:rPr lang="es-ES" dirty="0" smtClean="0"/>
              <a:t> </a:t>
            </a:r>
            <a:r>
              <a:rPr lang="es-ES" dirty="0" err="1" smtClean="0"/>
              <a:t>discretization</a:t>
            </a:r>
            <a:r>
              <a:rPr lang="es-ES" dirty="0" smtClean="0"/>
              <a:t> test</a:t>
            </a:r>
          </a:p>
          <a:p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algorithm</a:t>
            </a:r>
            <a:r>
              <a:rPr lang="es-ES" dirty="0" smtClean="0"/>
              <a:t> + Regular </a:t>
            </a:r>
            <a:r>
              <a:rPr lang="es-ES" dirty="0" err="1" smtClean="0"/>
              <a:t>size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90" y="1549484"/>
            <a:ext cx="2539682" cy="166349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64" y="3212976"/>
            <a:ext cx="3680935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I/O-</a:t>
            </a:r>
            <a:r>
              <a:rPr lang="es-ES" dirty="0" err="1" smtClean="0"/>
              <a:t>bound</a:t>
            </a:r>
            <a:r>
              <a:rPr lang="es-ES" dirty="0" smtClean="0"/>
              <a:t> – Cash and </a:t>
            </a:r>
            <a:r>
              <a:rPr lang="es-ES" dirty="0" err="1" smtClean="0"/>
              <a:t>Goods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r>
              <a:rPr lang="es-ES" dirty="0" smtClean="0"/>
              <a:t>Cash and </a:t>
            </a:r>
            <a:r>
              <a:rPr lang="es-ES" dirty="0" err="1" smtClean="0"/>
              <a:t>goods</a:t>
            </a:r>
            <a:r>
              <a:rPr lang="es-ES" dirty="0" smtClean="0"/>
              <a:t> </a:t>
            </a:r>
            <a:r>
              <a:rPr lang="es-ES" dirty="0" err="1" smtClean="0"/>
              <a:t>Agent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s-ES" dirty="0" smtClean="0"/>
          </a:p>
          <a:p>
            <a:pPr lvl="1"/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trading</a:t>
            </a:r>
          </a:p>
          <a:p>
            <a:r>
              <a:rPr lang="es-ES" dirty="0" err="1" smtClean="0"/>
              <a:t>Simulation</a:t>
            </a:r>
            <a:r>
              <a:rPr lang="es-ES" dirty="0" smtClean="0"/>
              <a:t> </a:t>
            </a:r>
            <a:r>
              <a:rPr lang="es-ES" dirty="0" err="1" smtClean="0"/>
              <a:t>objective</a:t>
            </a:r>
            <a:endParaRPr lang="es-ES" dirty="0" smtClean="0"/>
          </a:p>
          <a:p>
            <a:pPr lvl="1"/>
            <a:r>
              <a:rPr lang="es-ES" dirty="0" err="1" smtClean="0"/>
              <a:t>Find</a:t>
            </a:r>
            <a:r>
              <a:rPr lang="es-ES" dirty="0" smtClean="0"/>
              <a:t> </a:t>
            </a:r>
            <a:r>
              <a:rPr lang="es-ES" dirty="0" err="1" smtClean="0"/>
              <a:t>unexpected</a:t>
            </a:r>
            <a:r>
              <a:rPr lang="es-ES" dirty="0" smtClean="0"/>
              <a:t> </a:t>
            </a:r>
            <a:r>
              <a:rPr lang="es-ES" dirty="0" err="1" smtClean="0"/>
              <a:t>behaviour</a:t>
            </a:r>
            <a:endParaRPr lang="es-ES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08" y="2492896"/>
            <a:ext cx="3639468" cy="3639468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67543" y="3573016"/>
            <a:ext cx="5112568" cy="23328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Extremely</a:t>
            </a:r>
            <a:r>
              <a:rPr lang="es-ES" dirty="0"/>
              <a:t> simple </a:t>
            </a:r>
            <a:r>
              <a:rPr lang="es-ES" dirty="0" err="1"/>
              <a:t>algorithm</a:t>
            </a:r>
            <a:r>
              <a:rPr lang="es-ES" dirty="0"/>
              <a:t> + High output </a:t>
            </a:r>
            <a:r>
              <a:rPr lang="es-ES" dirty="0" err="1"/>
              <a:t>frequency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59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Metric</a:t>
            </a:r>
            <a:r>
              <a:rPr lang="es-ES" dirty="0" smtClean="0"/>
              <a:t> </a:t>
            </a:r>
            <a:r>
              <a:rPr lang="es-ES" dirty="0" err="1" smtClean="0"/>
              <a:t>overview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s-ES" dirty="0" smtClean="0"/>
              <a:t>CPU </a:t>
            </a:r>
            <a:r>
              <a:rPr lang="es-ES" dirty="0" err="1" smtClean="0"/>
              <a:t>metrics</a:t>
            </a:r>
            <a:endParaRPr lang="es-ES" dirty="0" smtClean="0"/>
          </a:p>
          <a:p>
            <a:pPr lvl="1"/>
            <a:r>
              <a:rPr lang="es-ES" dirty="0" err="1" smtClean="0"/>
              <a:t>Usage</a:t>
            </a:r>
            <a:r>
              <a:rPr lang="es-ES" dirty="0" smtClean="0"/>
              <a:t> </a:t>
            </a:r>
            <a:r>
              <a:rPr lang="es-ES" dirty="0" err="1" smtClean="0"/>
              <a:t>detail</a:t>
            </a:r>
            <a:endParaRPr lang="es-ES" dirty="0" smtClean="0"/>
          </a:p>
          <a:p>
            <a:pPr lvl="1"/>
            <a:r>
              <a:rPr lang="es-ES" dirty="0" err="1" smtClean="0"/>
              <a:t>Arithmetic</a:t>
            </a:r>
            <a:r>
              <a:rPr lang="es-ES" dirty="0" smtClean="0"/>
              <a:t> </a:t>
            </a:r>
            <a:r>
              <a:rPr lang="es-ES" dirty="0" err="1" smtClean="0"/>
              <a:t>operations</a:t>
            </a:r>
            <a:endParaRPr lang="es-ES" dirty="0" smtClean="0"/>
          </a:p>
          <a:p>
            <a:pPr lvl="1"/>
            <a:r>
              <a:rPr lang="es-ES" dirty="0" err="1" smtClean="0"/>
              <a:t>Function</a:t>
            </a:r>
            <a:r>
              <a:rPr lang="es-ES" dirty="0" smtClean="0"/>
              <a:t> </a:t>
            </a:r>
            <a:r>
              <a:rPr lang="es-ES" dirty="0" err="1" smtClean="0"/>
              <a:t>calls</a:t>
            </a:r>
            <a:endParaRPr lang="es-ES" dirty="0" smtClean="0"/>
          </a:p>
          <a:p>
            <a:r>
              <a:rPr lang="es-ES" dirty="0" smtClean="0"/>
              <a:t>I/O </a:t>
            </a:r>
            <a:r>
              <a:rPr lang="es-ES" dirty="0" err="1" smtClean="0"/>
              <a:t>metrics</a:t>
            </a:r>
            <a:endParaRPr lang="es-ES" dirty="0" smtClean="0"/>
          </a:p>
          <a:p>
            <a:pPr lvl="1"/>
            <a:r>
              <a:rPr lang="es-ES" dirty="0" err="1" smtClean="0"/>
              <a:t>Read</a:t>
            </a:r>
            <a:endParaRPr lang="es-ES" dirty="0" smtClean="0"/>
          </a:p>
          <a:p>
            <a:pPr lvl="1"/>
            <a:r>
              <a:rPr lang="es-ES" dirty="0" err="1" smtClean="0"/>
              <a:t>Write</a:t>
            </a:r>
            <a:endParaRPr lang="es-ES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2035056" y="5589240"/>
            <a:ext cx="507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err="1" smtClean="0"/>
              <a:t>Summary</a:t>
            </a:r>
            <a:r>
              <a:rPr lang="es-ES" sz="2800" b="1" dirty="0" smtClean="0"/>
              <a:t> and temporal </a:t>
            </a:r>
            <a:r>
              <a:rPr lang="es-ES" sz="2800" b="1" dirty="0" err="1" smtClean="0"/>
              <a:t>statistics</a:t>
            </a:r>
            <a:endParaRPr lang="es-ES" sz="2800" b="1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0" y="1591937"/>
            <a:ext cx="4114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Memory</a:t>
            </a:r>
            <a:r>
              <a:rPr lang="es-ES" dirty="0" smtClean="0"/>
              <a:t> </a:t>
            </a:r>
            <a:r>
              <a:rPr lang="es-ES" dirty="0" err="1" smtClean="0"/>
              <a:t>metrics</a:t>
            </a:r>
            <a:endParaRPr lang="es-ES" dirty="0" smtClean="0"/>
          </a:p>
          <a:p>
            <a:pPr lvl="1"/>
            <a:r>
              <a:rPr lang="es-ES" dirty="0" err="1" smtClean="0"/>
              <a:t>Read</a:t>
            </a:r>
            <a:endParaRPr lang="es-ES" dirty="0" smtClean="0"/>
          </a:p>
          <a:p>
            <a:pPr lvl="1"/>
            <a:r>
              <a:rPr lang="es-ES" dirty="0" err="1" smtClean="0"/>
              <a:t>Write</a:t>
            </a:r>
            <a:endParaRPr lang="es-ES" dirty="0" smtClean="0"/>
          </a:p>
          <a:p>
            <a:pPr lvl="1"/>
            <a:r>
              <a:rPr lang="es-ES" dirty="0" smtClean="0"/>
              <a:t>Page &amp; cache </a:t>
            </a:r>
            <a:r>
              <a:rPr lang="es-ES" dirty="0" err="1" smtClean="0"/>
              <a:t>faults</a:t>
            </a:r>
            <a:endParaRPr lang="es-ES" dirty="0" smtClean="0"/>
          </a:p>
          <a:p>
            <a:r>
              <a:rPr lang="es-ES" dirty="0" smtClean="0"/>
              <a:t>Network </a:t>
            </a:r>
            <a:r>
              <a:rPr lang="es-ES" dirty="0" err="1" smtClean="0"/>
              <a:t>metrics</a:t>
            </a:r>
            <a:endParaRPr lang="es-ES" dirty="0" smtClean="0"/>
          </a:p>
          <a:p>
            <a:pPr lvl="1"/>
            <a:r>
              <a:rPr lang="es-ES" dirty="0" err="1" smtClean="0"/>
              <a:t>Sending</a:t>
            </a:r>
            <a:endParaRPr lang="es-ES" dirty="0" smtClean="0"/>
          </a:p>
          <a:p>
            <a:pPr lvl="1"/>
            <a:r>
              <a:rPr lang="es-ES" dirty="0" err="1" smtClean="0"/>
              <a:t>Receiving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6803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3445</TotalTime>
  <Words>450</Words>
  <Application>Microsoft Office PowerPoint</Application>
  <PresentationFormat>Presentación en pantalla (4:3)</PresentationFormat>
  <Paragraphs>167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Intermedio</vt:lpstr>
      <vt:lpstr>Characterization of Parallel Scientific Simulations </vt:lpstr>
      <vt:lpstr>Presentation outline</vt:lpstr>
      <vt:lpstr>Introduction</vt:lpstr>
      <vt:lpstr>Objectives</vt:lpstr>
      <vt:lpstr>Scientific simulations</vt:lpstr>
      <vt:lpstr>Memory-bound - Advection</vt:lpstr>
      <vt:lpstr>CPU-bound - Euler</vt:lpstr>
      <vt:lpstr>I/O-bound – Cash and Goods</vt:lpstr>
      <vt:lpstr>Metric overview</vt:lpstr>
      <vt:lpstr>Profiler tool selection</vt:lpstr>
      <vt:lpstr>Performance characterization Advection</vt:lpstr>
      <vt:lpstr>Performance modeling - Advection</vt:lpstr>
      <vt:lpstr>Conclusions - Advection</vt:lpstr>
      <vt:lpstr>Performance characterization  Euler</vt:lpstr>
      <vt:lpstr>Performance modeling - Euler</vt:lpstr>
      <vt:lpstr>Conclusions - Euler</vt:lpstr>
      <vt:lpstr>Performance characterization  Cash and goods</vt:lpstr>
      <vt:lpstr>Performance modeling  Cash and goods - Memory</vt:lpstr>
      <vt:lpstr>Performance modeling  Cash and goods – I/O</vt:lpstr>
      <vt:lpstr>Conclusions – Cash and goods</vt:lpstr>
      <vt:lpstr>Project conclusions – Metric researh</vt:lpstr>
      <vt:lpstr>Project conclusions – Simulations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Parallel Scientific Simulations</dc:title>
  <dc:creator>iac3</dc:creator>
  <cp:lastModifiedBy>iac3</cp:lastModifiedBy>
  <cp:revision>34</cp:revision>
  <dcterms:created xsi:type="dcterms:W3CDTF">2017-01-07T09:15:59Z</dcterms:created>
  <dcterms:modified xsi:type="dcterms:W3CDTF">2017-01-10T17:05:25Z</dcterms:modified>
</cp:coreProperties>
</file>