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3818"/>
  </p:clrMru>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562" autoAdjust="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osep\Documents\My%20Dropbox\doctorat\lak2011\presentaci&#243;\edat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osep\Documents\My%20Dropbox\doctorat\lak2011\presentaci&#243;\Abandonament%20acumulat%204%20estudi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pPr>
            <a:r>
              <a:rPr lang="es-ES"/>
              <a:t>Students' ages</a:t>
            </a:r>
          </a:p>
        </c:rich>
      </c:tx>
    </c:title>
    <c:view3D>
      <c:rAngAx val="1"/>
    </c:view3D>
    <c:floor>
      <c:spPr>
        <a:solidFill>
          <a:srgbClr val="BBE0E3"/>
        </a:solidFill>
      </c:spPr>
    </c:floor>
    <c:sideWall>
      <c:spPr>
        <a:solidFill>
          <a:schemeClr val="accent1"/>
        </a:solidFill>
      </c:spPr>
    </c:sideWall>
    <c:backWall>
      <c:spPr>
        <a:solidFill>
          <a:schemeClr val="accent1"/>
        </a:solidFill>
      </c:spPr>
    </c:backWall>
    <c:plotArea>
      <c:layout/>
      <c:bar3DChart>
        <c:barDir val="col"/>
        <c:grouping val="clustered"/>
        <c:ser>
          <c:idx val="0"/>
          <c:order val="0"/>
          <c:spPr>
            <a:solidFill>
              <a:schemeClr val="accent2"/>
            </a:solidFill>
          </c:spPr>
          <c:cat>
            <c:strRef>
              <c:f>Hoja1!$A$1:$A$6</c:f>
              <c:strCache>
                <c:ptCount val="6"/>
                <c:pt idx="0">
                  <c:v>18 to 21</c:v>
                </c:pt>
                <c:pt idx="1">
                  <c:v>22 to 25</c:v>
                </c:pt>
                <c:pt idx="2">
                  <c:v>26 to 29</c:v>
                </c:pt>
                <c:pt idx="3">
                  <c:v>30 to 34</c:v>
                </c:pt>
                <c:pt idx="4">
                  <c:v>35 to 39</c:v>
                </c:pt>
                <c:pt idx="5">
                  <c:v>40 - more</c:v>
                </c:pt>
              </c:strCache>
            </c:strRef>
          </c:cat>
          <c:val>
            <c:numRef>
              <c:f>Hoja1!$C$1:$C$6</c:f>
              <c:numCache>
                <c:formatCode>0%</c:formatCode>
                <c:ptCount val="6"/>
                <c:pt idx="0">
                  <c:v>2.0466713353062101E-2</c:v>
                </c:pt>
                <c:pt idx="1">
                  <c:v>0.11733345381435381</c:v>
                </c:pt>
                <c:pt idx="2">
                  <c:v>0.18612058644136781</c:v>
                </c:pt>
                <c:pt idx="3">
                  <c:v>0.24874059683285604</c:v>
                </c:pt>
                <c:pt idx="4">
                  <c:v>0.18510402783111574</c:v>
                </c:pt>
                <c:pt idx="5">
                  <c:v>0.24223462172724641</c:v>
                </c:pt>
              </c:numCache>
            </c:numRef>
          </c:val>
        </c:ser>
        <c:shape val="cylinder"/>
        <c:axId val="39617280"/>
        <c:axId val="39619200"/>
        <c:axId val="0"/>
      </c:bar3DChart>
      <c:catAx>
        <c:axId val="39617280"/>
        <c:scaling>
          <c:orientation val="minMax"/>
        </c:scaling>
        <c:axPos val="b"/>
        <c:tickLblPos val="nextTo"/>
        <c:txPr>
          <a:bodyPr/>
          <a:lstStyle/>
          <a:p>
            <a:pPr>
              <a:defRPr sz="1600"/>
            </a:pPr>
            <a:endParaRPr lang="es-ES"/>
          </a:p>
        </c:txPr>
        <c:crossAx val="39619200"/>
        <c:crosses val="autoZero"/>
        <c:auto val="1"/>
        <c:lblAlgn val="ctr"/>
        <c:lblOffset val="100"/>
      </c:catAx>
      <c:valAx>
        <c:axId val="39619200"/>
        <c:scaling>
          <c:orientation val="minMax"/>
        </c:scaling>
        <c:axPos val="l"/>
        <c:majorGridlines/>
        <c:numFmt formatCode="0%" sourceLinked="1"/>
        <c:tickLblPos val="nextTo"/>
        <c:txPr>
          <a:bodyPr/>
          <a:lstStyle/>
          <a:p>
            <a:pPr>
              <a:defRPr sz="1600"/>
            </a:pPr>
            <a:endParaRPr lang="es-ES"/>
          </a:p>
        </c:txPr>
        <c:crossAx val="39617280"/>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autoTitleDeleted val="1"/>
    <c:plotArea>
      <c:layout>
        <c:manualLayout>
          <c:layoutTarget val="inner"/>
          <c:xMode val="edge"/>
          <c:yMode val="edge"/>
          <c:x val="7.5566750629722929E-2"/>
          <c:y val="5.4824678815187523E-2"/>
          <c:w val="0.57808564231738335"/>
          <c:h val="0.80482628500694642"/>
        </c:manualLayout>
      </c:layout>
      <c:lineChart>
        <c:grouping val="standard"/>
        <c:ser>
          <c:idx val="1"/>
          <c:order val="0"/>
          <c:tx>
            <c:strRef>
              <c:f>Hoja1!$B$3</c:f>
              <c:strCache>
                <c:ptCount val="1"/>
                <c:pt idx="0">
                  <c:v>Business Sci</c:v>
                </c:pt>
              </c:strCache>
            </c:strRef>
          </c:tx>
          <c:val>
            <c:numRef>
              <c:f>Hoja1!$B$4:$B$29</c:f>
              <c:numCache>
                <c:formatCode>General</c:formatCode>
                <c:ptCount val="26"/>
                <c:pt idx="0">
                  <c:v>25.105425920719711</c:v>
                </c:pt>
                <c:pt idx="1">
                  <c:v>33.421422547090245</c:v>
                </c:pt>
                <c:pt idx="2">
                  <c:v>38.644925499015997</c:v>
                </c:pt>
                <c:pt idx="3">
                  <c:v>42.620185549620466</c:v>
                </c:pt>
                <c:pt idx="4">
                  <c:v>45.6283384874896</c:v>
                </c:pt>
                <c:pt idx="5">
                  <c:v>47.483834692156194</c:v>
                </c:pt>
                <c:pt idx="6">
                  <c:v>49.361821759909994</c:v>
                </c:pt>
                <c:pt idx="7">
                  <c:v>50.536969356199052</c:v>
                </c:pt>
                <c:pt idx="8">
                  <c:v>51.678380657857751</c:v>
                </c:pt>
                <c:pt idx="9">
                  <c:v>52.516165307843551</c:v>
                </c:pt>
                <c:pt idx="10">
                  <c:v>53.247118358167128</c:v>
                </c:pt>
                <c:pt idx="11">
                  <c:v>53.899353387686254</c:v>
                </c:pt>
                <c:pt idx="12">
                  <c:v>54.309811639021646</c:v>
                </c:pt>
                <c:pt idx="13">
                  <c:v>54.613438290694404</c:v>
                </c:pt>
                <c:pt idx="14">
                  <c:v>54.872083216193396</c:v>
                </c:pt>
                <c:pt idx="15">
                  <c:v>55.063255552431819</c:v>
                </c:pt>
                <c:pt idx="16">
                  <c:v>55.243182457126785</c:v>
                </c:pt>
                <c:pt idx="17">
                  <c:v>55.361259488332699</c:v>
                </c:pt>
                <c:pt idx="18">
                  <c:v>55.439977509136895</c:v>
                </c:pt>
                <c:pt idx="19">
                  <c:v>55.473713803767204</c:v>
                </c:pt>
                <c:pt idx="20">
                  <c:v>55.484959235310477</c:v>
                </c:pt>
                <c:pt idx="21">
                  <c:v>55.484959235310477</c:v>
                </c:pt>
                <c:pt idx="22">
                  <c:v>55.484959235310477</c:v>
                </c:pt>
                <c:pt idx="23">
                  <c:v>55.484959235310477</c:v>
                </c:pt>
              </c:numCache>
            </c:numRef>
          </c:val>
        </c:ser>
        <c:ser>
          <c:idx val="2"/>
          <c:order val="1"/>
          <c:tx>
            <c:strRef>
              <c:f>Hoja1!$C$3</c:f>
              <c:strCache>
                <c:ptCount val="1"/>
                <c:pt idx="0">
                  <c:v>Tech. Eng, in CS</c:v>
                </c:pt>
              </c:strCache>
            </c:strRef>
          </c:tx>
          <c:spPr>
            <a:ln>
              <a:solidFill>
                <a:srgbClr val="C00000"/>
              </a:solidFill>
            </a:ln>
          </c:spPr>
          <c:marker>
            <c:symbol val="triangle"/>
            <c:size val="11"/>
            <c:spPr>
              <a:solidFill>
                <a:srgbClr val="C00000"/>
              </a:solidFill>
            </c:spPr>
          </c:marker>
          <c:val>
            <c:numRef>
              <c:f>Hoja1!$C$4:$C$29</c:f>
              <c:numCache>
                <c:formatCode>General</c:formatCode>
                <c:ptCount val="26"/>
                <c:pt idx="0">
                  <c:v>28.441835645677692</c:v>
                </c:pt>
                <c:pt idx="1">
                  <c:v>39.407684098185534</c:v>
                </c:pt>
                <c:pt idx="2">
                  <c:v>46.291355389541273</c:v>
                </c:pt>
                <c:pt idx="3">
                  <c:v>50.947171824973317</c:v>
                </c:pt>
                <c:pt idx="4">
                  <c:v>54.148879402347895</c:v>
                </c:pt>
                <c:pt idx="5">
                  <c:v>56.656883671291041</c:v>
                </c:pt>
                <c:pt idx="6">
                  <c:v>58.684631803628442</c:v>
                </c:pt>
                <c:pt idx="7">
                  <c:v>60.192102454642445</c:v>
                </c:pt>
                <c:pt idx="8">
                  <c:v>61.286019210245456</c:v>
                </c:pt>
                <c:pt idx="9">
                  <c:v>62.459978655282576</c:v>
                </c:pt>
                <c:pt idx="10">
                  <c:v>63.460512273212345</c:v>
                </c:pt>
                <c:pt idx="11">
                  <c:v>64.114194236926352</c:v>
                </c:pt>
                <c:pt idx="12">
                  <c:v>64.581109925293845</c:v>
                </c:pt>
                <c:pt idx="13">
                  <c:v>64.981323372465312</c:v>
                </c:pt>
                <c:pt idx="14">
                  <c:v>65.314834578441818</c:v>
                </c:pt>
                <c:pt idx="15">
                  <c:v>65.501600853788688</c:v>
                </c:pt>
                <c:pt idx="16">
                  <c:v>65.621664887940327</c:v>
                </c:pt>
                <c:pt idx="17">
                  <c:v>65.621664887940327</c:v>
                </c:pt>
                <c:pt idx="18">
                  <c:v>65.621664887940327</c:v>
                </c:pt>
                <c:pt idx="19">
                  <c:v>65.621664887940327</c:v>
                </c:pt>
              </c:numCache>
            </c:numRef>
          </c:val>
        </c:ser>
        <c:ser>
          <c:idx val="3"/>
          <c:order val="2"/>
          <c:tx>
            <c:strRef>
              <c:f>Hoja1!$D$3</c:f>
              <c:strCache>
                <c:ptCount val="1"/>
                <c:pt idx="0">
                  <c:v>Audiovisual Communication</c:v>
                </c:pt>
              </c:strCache>
            </c:strRef>
          </c:tx>
          <c:val>
            <c:numRef>
              <c:f>Hoja1!$D$4:$D$29</c:f>
              <c:numCache>
                <c:formatCode>General</c:formatCode>
                <c:ptCount val="26"/>
                <c:pt idx="0">
                  <c:v>20.894239036973225</c:v>
                </c:pt>
                <c:pt idx="1">
                  <c:v>28.460877042132417</c:v>
                </c:pt>
                <c:pt idx="2">
                  <c:v>33.447979363714289</c:v>
                </c:pt>
                <c:pt idx="3">
                  <c:v>37.145313843508404</c:v>
                </c:pt>
                <c:pt idx="4">
                  <c:v>40.154772141014604</c:v>
                </c:pt>
                <c:pt idx="5">
                  <c:v>41.78847807394655</c:v>
                </c:pt>
                <c:pt idx="6">
                  <c:v>42.992261392949281</c:v>
                </c:pt>
                <c:pt idx="7">
                  <c:v>44.024075666380057</c:v>
                </c:pt>
                <c:pt idx="8">
                  <c:v>44.797936371453162</c:v>
                </c:pt>
                <c:pt idx="9">
                  <c:v>45.313843508168318</c:v>
                </c:pt>
                <c:pt idx="10">
                  <c:v>45.571797076526224</c:v>
                </c:pt>
                <c:pt idx="11">
                  <c:v>45.657781599311839</c:v>
                </c:pt>
                <c:pt idx="12">
                  <c:v>45.657781599311839</c:v>
                </c:pt>
                <c:pt idx="13">
                  <c:v>45.657781599311839</c:v>
                </c:pt>
              </c:numCache>
            </c:numRef>
          </c:val>
        </c:ser>
        <c:ser>
          <c:idx val="4"/>
          <c:order val="3"/>
          <c:tx>
            <c:strRef>
              <c:f>Hoja1!$E$3</c:f>
              <c:strCache>
                <c:ptCount val="1"/>
                <c:pt idx="0">
                  <c:v>Psychopedagogy</c:v>
                </c:pt>
              </c:strCache>
            </c:strRef>
          </c:tx>
          <c:spPr>
            <a:ln>
              <a:solidFill>
                <a:srgbClr val="00B050"/>
              </a:solidFill>
            </a:ln>
          </c:spPr>
          <c:marker>
            <c:symbol val="star"/>
            <c:size val="9"/>
            <c:spPr>
              <a:solidFill>
                <a:srgbClr val="00B050"/>
              </a:solidFill>
            </c:spPr>
          </c:marker>
          <c:val>
            <c:numRef>
              <c:f>Hoja1!$E$4:$E$29</c:f>
              <c:numCache>
                <c:formatCode>General</c:formatCode>
                <c:ptCount val="26"/>
                <c:pt idx="0">
                  <c:v>25.011483693155718</c:v>
                </c:pt>
                <c:pt idx="1">
                  <c:v>33.34864492420747</c:v>
                </c:pt>
                <c:pt idx="2">
                  <c:v>38.791915480018382</c:v>
                </c:pt>
                <c:pt idx="3">
                  <c:v>42.971979788700047</c:v>
                </c:pt>
                <c:pt idx="4">
                  <c:v>45.567294441892258</c:v>
                </c:pt>
                <c:pt idx="5">
                  <c:v>47.657326596233155</c:v>
                </c:pt>
                <c:pt idx="6">
                  <c:v>48.828663298116645</c:v>
                </c:pt>
                <c:pt idx="7">
                  <c:v>50.206706476802935</c:v>
                </c:pt>
                <c:pt idx="8">
                  <c:v>51.148369315572012</c:v>
                </c:pt>
                <c:pt idx="9">
                  <c:v>51.79145613229214</c:v>
                </c:pt>
                <c:pt idx="10">
                  <c:v>52.457510335323832</c:v>
                </c:pt>
                <c:pt idx="11">
                  <c:v>52.77905374368396</c:v>
                </c:pt>
                <c:pt idx="12">
                  <c:v>53.054662379421195</c:v>
                </c:pt>
                <c:pt idx="13">
                  <c:v>53.28433624253578</c:v>
                </c:pt>
                <c:pt idx="14">
                  <c:v>53.491042719338495</c:v>
                </c:pt>
                <c:pt idx="15">
                  <c:v>53.720716582453058</c:v>
                </c:pt>
                <c:pt idx="16">
                  <c:v>53.835553514010101</c:v>
                </c:pt>
                <c:pt idx="17">
                  <c:v>53.927423059255844</c:v>
                </c:pt>
                <c:pt idx="18">
                  <c:v>54.065227377124472</c:v>
                </c:pt>
                <c:pt idx="19">
                  <c:v>54.111162149747344</c:v>
                </c:pt>
                <c:pt idx="20">
                  <c:v>54.157096922370229</c:v>
                </c:pt>
                <c:pt idx="21">
                  <c:v>54.157096922370229</c:v>
                </c:pt>
                <c:pt idx="22">
                  <c:v>54.157096922370229</c:v>
                </c:pt>
                <c:pt idx="23">
                  <c:v>54.157096922370229</c:v>
                </c:pt>
                <c:pt idx="24">
                  <c:v>54.157096922370229</c:v>
                </c:pt>
                <c:pt idx="25">
                  <c:v>54.157096922370229</c:v>
                </c:pt>
              </c:numCache>
            </c:numRef>
          </c:val>
        </c:ser>
        <c:marker val="1"/>
        <c:axId val="37068160"/>
        <c:axId val="37087104"/>
      </c:lineChart>
      <c:catAx>
        <c:axId val="37068160"/>
        <c:scaling>
          <c:orientation val="minMax"/>
        </c:scaling>
        <c:axPos val="b"/>
        <c:title>
          <c:tx>
            <c:rich>
              <a:bodyPr/>
              <a:lstStyle/>
              <a:p>
                <a:pPr>
                  <a:defRPr sz="1600" b="0" i="0" u="none" strike="noStrike" baseline="0">
                    <a:solidFill>
                      <a:srgbClr val="000000"/>
                    </a:solidFill>
                    <a:latin typeface="Arial"/>
                    <a:ea typeface="Arial"/>
                    <a:cs typeface="Arial"/>
                  </a:defRPr>
                </a:pPr>
                <a:r>
                  <a:rPr lang="en-US" sz="1600"/>
                  <a:t>semester</a:t>
                </a:r>
              </a:p>
            </c:rich>
          </c:tx>
          <c:layout>
            <c:manualLayout>
              <c:xMode val="edge"/>
              <c:yMode val="edge"/>
              <c:x val="0.32871536523929773"/>
              <c:y val="0.91886172123221177"/>
            </c:manualLayout>
          </c:layout>
          <c:spPr>
            <a:noFill/>
            <a:ln w="25400">
              <a:noFill/>
            </a:ln>
          </c:spPr>
        </c:title>
        <c:numFmt formatCode="General" sourceLinked="1"/>
        <c:tickLblPos val="low"/>
        <c:spPr>
          <a:ln w="3175">
            <a:solidFill>
              <a:srgbClr val="B3B3B3"/>
            </a:solidFill>
            <a:prstDash val="solid"/>
          </a:ln>
        </c:spPr>
        <c:txPr>
          <a:bodyPr rot="0" vert="horz"/>
          <a:lstStyle/>
          <a:p>
            <a:pPr>
              <a:defRPr sz="1050" b="0" i="0" u="none" strike="noStrike" baseline="0">
                <a:solidFill>
                  <a:srgbClr val="000000"/>
                </a:solidFill>
                <a:latin typeface="Arial"/>
                <a:ea typeface="Arial"/>
                <a:cs typeface="Arial"/>
              </a:defRPr>
            </a:pPr>
            <a:endParaRPr lang="es-ES"/>
          </a:p>
        </c:txPr>
        <c:crossAx val="37087104"/>
        <c:crosses val="autoZero"/>
        <c:auto val="1"/>
        <c:lblAlgn val="ctr"/>
        <c:lblOffset val="100"/>
        <c:tickLblSkip val="1"/>
        <c:tickMarkSkip val="1"/>
      </c:catAx>
      <c:valAx>
        <c:axId val="37087104"/>
        <c:scaling>
          <c:orientation val="minMax"/>
          <c:min val="10"/>
        </c:scaling>
        <c:axPos val="l"/>
        <c:majorGridlines>
          <c:spPr>
            <a:ln w="3175">
              <a:solidFill>
                <a:srgbClr val="B3B3B3"/>
              </a:solidFill>
              <a:prstDash val="solid"/>
            </a:ln>
          </c:spPr>
        </c:majorGridlines>
        <c:title>
          <c:tx>
            <c:rich>
              <a:bodyPr/>
              <a:lstStyle/>
              <a:p>
                <a:pPr>
                  <a:defRPr sz="1400" b="0" i="0" u="none" strike="noStrike" baseline="0">
                    <a:solidFill>
                      <a:srgbClr val="000000"/>
                    </a:solidFill>
                    <a:latin typeface="Arial"/>
                    <a:ea typeface="Arial"/>
                    <a:cs typeface="Arial"/>
                  </a:defRPr>
                </a:pPr>
                <a:r>
                  <a:rPr lang="en-US" sz="1400"/>
                  <a:t>Accumulated dropout %</a:t>
                </a:r>
              </a:p>
            </c:rich>
          </c:tx>
          <c:layout>
            <c:manualLayout>
              <c:xMode val="edge"/>
              <c:yMode val="edge"/>
              <c:x val="2.0151133501259452E-2"/>
              <c:y val="0.33991297140489435"/>
            </c:manualLayout>
          </c:layout>
          <c:spPr>
            <a:noFill/>
            <a:ln w="25400">
              <a:noFill/>
            </a:ln>
          </c:spPr>
        </c:title>
        <c:numFmt formatCode="General" sourceLinked="1"/>
        <c:tickLblPos val="low"/>
        <c:spPr>
          <a:ln w="3175">
            <a:solidFill>
              <a:srgbClr val="B3B3B3"/>
            </a:solidFill>
            <a:prstDash val="solid"/>
          </a:ln>
        </c:spPr>
        <c:txPr>
          <a:bodyPr rot="0" vert="horz"/>
          <a:lstStyle/>
          <a:p>
            <a:pPr>
              <a:defRPr sz="800" b="0" i="0" u="none" strike="noStrike" baseline="0">
                <a:solidFill>
                  <a:srgbClr val="000000"/>
                </a:solidFill>
                <a:latin typeface="Arial"/>
                <a:ea typeface="Arial"/>
                <a:cs typeface="Arial"/>
              </a:defRPr>
            </a:pPr>
            <a:endParaRPr lang="es-ES"/>
          </a:p>
        </c:txPr>
        <c:crossAx val="37068160"/>
        <c:crosses val="autoZero"/>
        <c:crossBetween val="between"/>
      </c:valAx>
      <c:spPr>
        <a:solidFill>
          <a:schemeClr val="accent1"/>
        </a:solidFill>
        <a:ln w="3175">
          <a:solidFill>
            <a:srgbClr val="B3B3B3"/>
          </a:solidFill>
          <a:prstDash val="solid"/>
        </a:ln>
      </c:spPr>
    </c:plotArea>
    <c:legend>
      <c:legendPos val="r"/>
      <c:layout>
        <c:manualLayout>
          <c:xMode val="edge"/>
          <c:yMode val="edge"/>
          <c:x val="0.66750629722921961"/>
          <c:y val="0.22587765345121333"/>
          <c:w val="0.32199470722496426"/>
          <c:h val="0.27642565971899752"/>
        </c:manualLayout>
      </c:layout>
      <c:spPr>
        <a:noFill/>
        <a:ln w="25400">
          <a:noFill/>
        </a:ln>
      </c:spPr>
      <c:txPr>
        <a:bodyPr/>
        <a:lstStyle/>
        <a:p>
          <a:pPr>
            <a:defRPr sz="1400" b="0" i="0" u="none" strike="noStrike" baseline="0">
              <a:solidFill>
                <a:srgbClr val="000000"/>
              </a:solidFill>
              <a:latin typeface="Arial"/>
              <a:ea typeface="Arial"/>
              <a:cs typeface="Arial"/>
            </a:defRPr>
          </a:pPr>
          <a:endParaRPr lang="es-ES"/>
        </a:p>
      </c:txPr>
    </c:legend>
    <c:dispBlanksAs val="gap"/>
  </c:chart>
  <c:spPr>
    <a:solidFill>
      <a:srgbClr val="FFFFFF"/>
    </a:solidFill>
    <a:ln w="9525">
      <a:noFill/>
    </a:ln>
  </c:spPr>
  <c:txPr>
    <a:bodyPr/>
    <a:lstStyle/>
    <a:p>
      <a:pPr>
        <a:defRPr sz="1000" b="0" i="0" u="none" strike="noStrike" baseline="0">
          <a:solidFill>
            <a:srgbClr val="000000"/>
          </a:solidFill>
          <a:latin typeface="Arial"/>
          <a:ea typeface="Arial"/>
          <a:cs typeface="Arial"/>
        </a:defRPr>
      </a:pPr>
      <a:endParaRPr lang="es-E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0.09824</cdr:x>
      <cdr:y>0.6819</cdr:y>
    </cdr:from>
    <cdr:to>
      <cdr:x>0.17299</cdr:x>
      <cdr:y>0.81737</cdr:y>
    </cdr:to>
    <cdr:sp macro="" textlink="">
      <cdr:nvSpPr>
        <cdr:cNvPr id="3" name="2 Conector recto de flecha"/>
        <cdr:cNvSpPr/>
      </cdr:nvSpPr>
      <cdr:spPr>
        <a:xfrm xmlns:a="http://schemas.openxmlformats.org/drawingml/2006/main" rot="16200000" flipV="1">
          <a:off x="739875" y="2879625"/>
          <a:ext cx="571500" cy="565350"/>
        </a:xfrm>
        <a:prstGeom xmlns:a="http://schemas.openxmlformats.org/drawingml/2006/main" prst="straightConnector1">
          <a:avLst/>
        </a:prstGeom>
        <a:ln xmlns:a="http://schemas.openxmlformats.org/drawingml/2006/main" w="34925">
          <a:solidFill>
            <a:schemeClr val="tx1"/>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s-E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93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10EB8782-83C3-4800-BDB5-CC370278AE46}" type="datetimeFigureOut">
              <a:rPr lang="en-US"/>
              <a:pPr>
                <a:defRPr/>
              </a:pPr>
              <a:t>2/28/2011</a:t>
            </a:fld>
            <a:endParaRPr lang="en-US"/>
          </a:p>
        </p:txBody>
      </p:sp>
      <p:sp>
        <p:nvSpPr>
          <p:cNvPr id="593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93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1EC4902-E2ED-4736-816B-A867AC38354C}" type="slidenum">
              <a:rPr lang="en-US"/>
              <a:pPr>
                <a:defRPr/>
              </a:pPr>
              <a:t>‹Nº›</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869F1FB-61D1-4EBE-8E70-205176617416}"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Marcador de imagen de diapositiva"/>
          <p:cNvSpPr>
            <a:spLocks noGrp="1" noRot="1" noChangeAspect="1" noTextEdit="1"/>
          </p:cNvSpPr>
          <p:nvPr>
            <p:ph type="sldImg"/>
          </p:nvPr>
        </p:nvSpPr>
        <p:spPr>
          <a:ln/>
        </p:spPr>
      </p:sp>
      <p:sp>
        <p:nvSpPr>
          <p:cNvPr id="16386" name="2 Marcador de notas"/>
          <p:cNvSpPr>
            <a:spLocks noGrp="1"/>
          </p:cNvSpPr>
          <p:nvPr>
            <p:ph type="body" idx="1"/>
          </p:nvPr>
        </p:nvSpPr>
        <p:spPr>
          <a:noFill/>
          <a:ln/>
        </p:spPr>
        <p:txBody>
          <a:bodyPr/>
          <a:lstStyle/>
          <a:p>
            <a:pPr eaLnBrk="1" hangingPunct="1">
              <a:spcBef>
                <a:spcPct val="0"/>
              </a:spcBef>
            </a:pPr>
            <a:r>
              <a:rPr lang="en-US" smtClean="0"/>
              <a:t>Julià, professor computer science studies</a:t>
            </a:r>
          </a:p>
          <a:p>
            <a:pPr eaLnBrk="1" hangingPunct="1">
              <a:spcBef>
                <a:spcPct val="0"/>
              </a:spcBef>
            </a:pPr>
            <a:r>
              <a:rPr lang="en-US" smtClean="0"/>
              <a:t>Me, staff at the Market Research Department</a:t>
            </a:r>
          </a:p>
          <a:p>
            <a:pPr eaLnBrk="1" hangingPunct="1">
              <a:spcBef>
                <a:spcPct val="0"/>
              </a:spcBef>
            </a:pPr>
            <a:endParaRPr lang="en-US" smtClean="0"/>
          </a:p>
          <a:p>
            <a:pPr eaLnBrk="1" hangingPunct="1">
              <a:spcBef>
                <a:spcPct val="0"/>
              </a:spcBef>
            </a:pPr>
            <a:r>
              <a:rPr lang="en-US" smtClean="0"/>
              <a:t>We’ve collaborated this last years in projects concerning the dropout analysis in our university</a:t>
            </a:r>
          </a:p>
        </p:txBody>
      </p:sp>
      <p:sp>
        <p:nvSpPr>
          <p:cNvPr id="16387" name="3 Marcador de número de diapositiva"/>
          <p:cNvSpPr>
            <a:spLocks noGrp="1"/>
          </p:cNvSpPr>
          <p:nvPr>
            <p:ph type="sldNum" sz="quarter" idx="5"/>
          </p:nvPr>
        </p:nvSpPr>
        <p:spPr>
          <a:noFill/>
        </p:spPr>
        <p:txBody>
          <a:bodyPr/>
          <a:lstStyle/>
          <a:p>
            <a:fld id="{11B3A452-A4CD-414E-A01A-B6A54BB3FA0E}" type="slidenum">
              <a:rPr lang="es-ES" smtClean="0"/>
              <a:pPr/>
              <a:t>1</a:t>
            </a:fld>
            <a:endParaRPr lang="es-E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Marcador de imagen de diapositiva"/>
          <p:cNvSpPr>
            <a:spLocks noGrp="1" noRot="1" noChangeAspect="1" noTextEdit="1"/>
          </p:cNvSpPr>
          <p:nvPr>
            <p:ph type="sldImg"/>
          </p:nvPr>
        </p:nvSpPr>
        <p:spPr>
          <a:ln/>
        </p:spPr>
      </p:sp>
      <p:sp>
        <p:nvSpPr>
          <p:cNvPr id="34818" name="2 Marcador de notas"/>
          <p:cNvSpPr>
            <a:spLocks noGrp="1"/>
          </p:cNvSpPr>
          <p:nvPr>
            <p:ph type="body" idx="1"/>
          </p:nvPr>
        </p:nvSpPr>
        <p:spPr>
          <a:noFill/>
          <a:ln/>
        </p:spPr>
        <p:txBody>
          <a:bodyPr/>
          <a:lstStyle/>
          <a:p>
            <a:pPr eaLnBrk="1" hangingPunct="1">
              <a:spcBef>
                <a:spcPct val="0"/>
              </a:spcBef>
            </a:pPr>
            <a:r>
              <a:rPr lang="en-US" smtClean="0"/>
              <a:t>This graph tries to represent the different stages on UOC’s students enrolment behaviour:</a:t>
            </a:r>
          </a:p>
          <a:p>
            <a:pPr eaLnBrk="1" hangingPunct="1">
              <a:spcBef>
                <a:spcPct val="0"/>
              </a:spcBef>
              <a:buFontTx/>
              <a:buChar char="-"/>
            </a:pPr>
            <a:r>
              <a:rPr lang="en-US" smtClean="0"/>
              <a:t>One student can remain active several semesters after her first enrolment in the university or, on the other side, drop out from the degree after the first semester.</a:t>
            </a:r>
          </a:p>
          <a:p>
            <a:pPr eaLnBrk="1" hangingPunct="1">
              <a:spcBef>
                <a:spcPct val="0"/>
              </a:spcBef>
              <a:buFontTx/>
              <a:buChar char="-"/>
            </a:pPr>
            <a:r>
              <a:rPr lang="en-US" smtClean="0"/>
              <a:t> This student can also take some break semesters (non-obligatory enrolment)..</a:t>
            </a:r>
          </a:p>
        </p:txBody>
      </p:sp>
      <p:sp>
        <p:nvSpPr>
          <p:cNvPr id="34819" name="3 Marcador de número de diapositiva"/>
          <p:cNvSpPr>
            <a:spLocks noGrp="1"/>
          </p:cNvSpPr>
          <p:nvPr>
            <p:ph type="sldNum" sz="quarter" idx="5"/>
          </p:nvPr>
        </p:nvSpPr>
        <p:spPr>
          <a:noFill/>
        </p:spPr>
        <p:txBody>
          <a:bodyPr/>
          <a:lstStyle/>
          <a:p>
            <a:fld id="{C13CB439-6C2C-4894-8153-5DBC58F2A9DB}" type="slidenum">
              <a:rPr lang="es-ES" smtClean="0"/>
              <a:pPr/>
              <a:t>10</a:t>
            </a:fld>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Marcador de imagen de diapositiva"/>
          <p:cNvSpPr>
            <a:spLocks noGrp="1" noRot="1" noChangeAspect="1" noTextEdit="1"/>
          </p:cNvSpPr>
          <p:nvPr>
            <p:ph type="sldImg"/>
          </p:nvPr>
        </p:nvSpPr>
        <p:spPr>
          <a:ln/>
        </p:spPr>
      </p:sp>
      <p:sp>
        <p:nvSpPr>
          <p:cNvPr id="36866" name="2 Marcador de notas"/>
          <p:cNvSpPr>
            <a:spLocks noGrp="1"/>
          </p:cNvSpPr>
          <p:nvPr>
            <p:ph type="body" idx="1"/>
          </p:nvPr>
        </p:nvSpPr>
        <p:spPr>
          <a:noFill/>
          <a:ln/>
        </p:spPr>
        <p:txBody>
          <a:bodyPr/>
          <a:lstStyle/>
          <a:p>
            <a:pPr eaLnBrk="1" hangingPunct="1">
              <a:spcBef>
                <a:spcPct val="0"/>
              </a:spcBef>
            </a:pPr>
            <a:r>
              <a:rPr lang="es-ES" smtClean="0"/>
              <a:t>AFEGIR UN BREAK</a:t>
            </a:r>
          </a:p>
          <a:p>
            <a:pPr eaLnBrk="1" hangingPunct="1">
              <a:spcBef>
                <a:spcPct val="0"/>
              </a:spcBef>
            </a:pPr>
            <a:endParaRPr lang="es-ES" smtClean="0"/>
          </a:p>
          <a:p>
            <a:pPr eaLnBrk="1" hangingPunct="1">
              <a:spcBef>
                <a:spcPct val="0"/>
              </a:spcBef>
            </a:pPr>
            <a:r>
              <a:rPr lang="es-ES" smtClean="0"/>
              <a:t>(example given for a specific student)</a:t>
            </a:r>
          </a:p>
          <a:p>
            <a:pPr eaLnBrk="1" hangingPunct="1">
              <a:spcBef>
                <a:spcPct val="0"/>
              </a:spcBef>
            </a:pPr>
            <a:endParaRPr lang="es-ES" smtClean="0"/>
          </a:p>
          <a:p>
            <a:pPr eaLnBrk="1" hangingPunct="1">
              <a:spcBef>
                <a:spcPct val="0"/>
              </a:spcBef>
            </a:pPr>
            <a:r>
              <a:rPr lang="es-ES" smtClean="0"/>
              <a:t>Dir que un registre es crea quan hi ha com a mínim una assignatura matriculada</a:t>
            </a:r>
          </a:p>
          <a:p>
            <a:pPr eaLnBrk="1" hangingPunct="1">
              <a:spcBef>
                <a:spcPct val="0"/>
              </a:spcBef>
            </a:pPr>
            <a:r>
              <a:rPr lang="es-ES" smtClean="0"/>
              <a:t>De quants semestres-anys disposem d’informació històrica i de quants estudis</a:t>
            </a:r>
          </a:p>
          <a:p>
            <a:pPr eaLnBrk="1" hangingPunct="1">
              <a:spcBef>
                <a:spcPct val="0"/>
              </a:spcBef>
            </a:pPr>
            <a:r>
              <a:rPr lang="es-ES" smtClean="0"/>
              <a:t>Dir quants registres s’han tractat</a:t>
            </a:r>
          </a:p>
        </p:txBody>
      </p:sp>
      <p:sp>
        <p:nvSpPr>
          <p:cNvPr id="36867" name="3 Marcador de número de diapositiva"/>
          <p:cNvSpPr>
            <a:spLocks noGrp="1"/>
          </p:cNvSpPr>
          <p:nvPr>
            <p:ph type="sldNum" sz="quarter" idx="5"/>
          </p:nvPr>
        </p:nvSpPr>
        <p:spPr>
          <a:noFill/>
        </p:spPr>
        <p:txBody>
          <a:bodyPr/>
          <a:lstStyle/>
          <a:p>
            <a:fld id="{587FF80E-6EA6-42B5-AFCB-7E9296B1D74A}" type="slidenum">
              <a:rPr lang="es-ES" smtClean="0"/>
              <a:pPr/>
              <a:t>11</a:t>
            </a:fld>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Marcador de imagen de diapositiva"/>
          <p:cNvSpPr>
            <a:spLocks noGrp="1" noRot="1" noChangeAspect="1" noTextEdit="1"/>
          </p:cNvSpPr>
          <p:nvPr>
            <p:ph type="sldImg"/>
          </p:nvPr>
        </p:nvSpPr>
        <p:spPr>
          <a:ln/>
        </p:spPr>
      </p:sp>
      <p:sp>
        <p:nvSpPr>
          <p:cNvPr id="38914" name="2 Marcador de notas"/>
          <p:cNvSpPr>
            <a:spLocks noGrp="1"/>
          </p:cNvSpPr>
          <p:nvPr>
            <p:ph type="body" idx="1"/>
          </p:nvPr>
        </p:nvSpPr>
        <p:spPr>
          <a:noFill/>
          <a:ln/>
        </p:spPr>
        <p:txBody>
          <a:bodyPr/>
          <a:lstStyle/>
          <a:p>
            <a:pPr eaLnBrk="1" hangingPunct="1">
              <a:spcBef>
                <a:spcPct val="0"/>
              </a:spcBef>
            </a:pPr>
            <a:r>
              <a:rPr lang="es-ES" smtClean="0"/>
              <a:t>QUE UN EXEMPLE SIGUI L’ANTERIOR</a:t>
            </a:r>
          </a:p>
          <a:p>
            <a:pPr eaLnBrk="1" hangingPunct="1">
              <a:spcBef>
                <a:spcPct val="0"/>
              </a:spcBef>
            </a:pPr>
            <a:endParaRPr lang="es-ES" smtClean="0"/>
          </a:p>
          <a:p>
            <a:pPr eaLnBrk="1" hangingPunct="1">
              <a:spcBef>
                <a:spcPct val="0"/>
              </a:spcBef>
            </a:pPr>
            <a:r>
              <a:rPr lang="es-ES" smtClean="0"/>
              <a:t>Dir que aquests records es construeixen a partir de les taules anteriors i dels graduats</a:t>
            </a:r>
          </a:p>
          <a:p>
            <a:pPr eaLnBrk="1" hangingPunct="1">
              <a:spcBef>
                <a:spcPct val="0"/>
              </a:spcBef>
            </a:pPr>
            <a:endParaRPr lang="es-ES" smtClean="0"/>
          </a:p>
          <a:p>
            <a:pPr eaLnBrk="1" hangingPunct="1">
              <a:spcBef>
                <a:spcPct val="0"/>
              </a:spcBef>
            </a:pPr>
            <a:r>
              <a:rPr lang="es-ES" smtClean="0"/>
              <a:t>Registres de longitud variable, alineats respecte el primer semestre de cada estudiant </a:t>
            </a:r>
          </a:p>
          <a:p>
            <a:pPr eaLnBrk="1" hangingPunct="1">
              <a:spcBef>
                <a:spcPct val="0"/>
              </a:spcBef>
            </a:pPr>
            <a:endParaRPr lang="es-ES" smtClean="0"/>
          </a:p>
          <a:p>
            <a:pPr eaLnBrk="1" hangingPunct="1">
              <a:spcBef>
                <a:spcPct val="0"/>
              </a:spcBef>
            </a:pPr>
            <a:r>
              <a:rPr lang="es-ES" smtClean="0"/>
              <a:t>Si la X es un zero, es mes probable que hagi abandonat; si la X es un 1 sabem que no ha abandonat</a:t>
            </a:r>
          </a:p>
        </p:txBody>
      </p:sp>
      <p:sp>
        <p:nvSpPr>
          <p:cNvPr id="38915" name="3 Marcador de número de diapositiva"/>
          <p:cNvSpPr>
            <a:spLocks noGrp="1"/>
          </p:cNvSpPr>
          <p:nvPr>
            <p:ph type="sldNum" sz="quarter" idx="5"/>
          </p:nvPr>
        </p:nvSpPr>
        <p:spPr>
          <a:noFill/>
        </p:spPr>
        <p:txBody>
          <a:bodyPr/>
          <a:lstStyle/>
          <a:p>
            <a:fld id="{C27C93E0-625F-4C02-BDE8-557DFACB9A2A}" type="slidenum">
              <a:rPr lang="es-ES" smtClean="0"/>
              <a:pPr/>
              <a:t>12</a:t>
            </a:fld>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1 Marcador de imagen de diapositiva"/>
          <p:cNvSpPr>
            <a:spLocks noGrp="1" noRot="1" noChangeAspect="1" noTextEdit="1"/>
          </p:cNvSpPr>
          <p:nvPr>
            <p:ph type="sldImg"/>
          </p:nvPr>
        </p:nvSpPr>
        <p:spPr>
          <a:ln/>
        </p:spPr>
      </p:sp>
      <p:sp>
        <p:nvSpPr>
          <p:cNvPr id="40962" name="2 Marcador de notas"/>
          <p:cNvSpPr>
            <a:spLocks noGrp="1"/>
          </p:cNvSpPr>
          <p:nvPr>
            <p:ph type="body" idx="1"/>
          </p:nvPr>
        </p:nvSpPr>
        <p:spPr>
          <a:noFill/>
          <a:ln/>
        </p:spPr>
        <p:txBody>
          <a:bodyPr/>
          <a:lstStyle/>
          <a:p>
            <a:pPr eaLnBrk="1" hangingPunct="1">
              <a:spcBef>
                <a:spcPct val="0"/>
              </a:spcBef>
            </a:pPr>
            <a:r>
              <a:rPr lang="es-ES" smtClean="0"/>
              <a:t>Maximu error admitted = treshold error</a:t>
            </a:r>
          </a:p>
          <a:p>
            <a:pPr eaLnBrk="1" hangingPunct="1">
              <a:spcBef>
                <a:spcPct val="0"/>
              </a:spcBef>
            </a:pPr>
            <a:r>
              <a:rPr lang="es-ES" smtClean="0"/>
              <a:t>Ojo, si fos al final 21129;1;1;1;1;1;1;1;1;0;0;0   ;0;0;0;0;1 no diríem que és dropout perque </a:t>
            </a:r>
            <a:r>
              <a:rPr lang="es-ES" b="1" smtClean="0"/>
              <a:t>sabem </a:t>
            </a:r>
            <a:r>
              <a:rPr lang="es-ES" smtClean="0"/>
              <a:t>que no ho és.</a:t>
            </a:r>
          </a:p>
          <a:p>
            <a:pPr eaLnBrk="1" hangingPunct="1">
              <a:spcBef>
                <a:spcPct val="0"/>
              </a:spcBef>
            </a:pPr>
            <a:r>
              <a:rPr lang="es-ES" smtClean="0"/>
              <a:t>Només fem servir la infromació (“patterns”) del passat quan fem especulació sobre el futur (= afirmem que aquest estudiant és abandonador)</a:t>
            </a:r>
          </a:p>
          <a:p>
            <a:pPr eaLnBrk="1" hangingPunct="1">
              <a:spcBef>
                <a:spcPct val="0"/>
              </a:spcBef>
            </a:pPr>
            <a:endParaRPr lang="es-ES" smtClean="0"/>
          </a:p>
        </p:txBody>
      </p:sp>
      <p:sp>
        <p:nvSpPr>
          <p:cNvPr id="40963" name="3 Marcador de número de diapositiva"/>
          <p:cNvSpPr>
            <a:spLocks noGrp="1"/>
          </p:cNvSpPr>
          <p:nvPr>
            <p:ph type="sldNum" sz="quarter" idx="5"/>
          </p:nvPr>
        </p:nvSpPr>
        <p:spPr>
          <a:noFill/>
        </p:spPr>
        <p:txBody>
          <a:bodyPr/>
          <a:lstStyle/>
          <a:p>
            <a:fld id="{FD3AD539-045D-4737-BF45-389E8E2A3D32}" type="slidenum">
              <a:rPr lang="es-ES" smtClean="0"/>
              <a:pPr/>
              <a:t>13</a:t>
            </a:fld>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1 Marcador de imagen de diapositiva"/>
          <p:cNvSpPr>
            <a:spLocks noGrp="1" noRot="1" noChangeAspect="1" noTextEdit="1"/>
          </p:cNvSpPr>
          <p:nvPr>
            <p:ph type="sldImg"/>
          </p:nvPr>
        </p:nvSpPr>
        <p:spPr>
          <a:ln/>
        </p:spPr>
      </p:sp>
      <p:sp>
        <p:nvSpPr>
          <p:cNvPr id="43010" name="2 Marcador de notas"/>
          <p:cNvSpPr>
            <a:spLocks noGrp="1"/>
          </p:cNvSpPr>
          <p:nvPr>
            <p:ph type="body" idx="1"/>
          </p:nvPr>
        </p:nvSpPr>
        <p:spPr>
          <a:noFill/>
          <a:ln/>
        </p:spPr>
        <p:txBody>
          <a:bodyPr/>
          <a:lstStyle/>
          <a:p>
            <a:pPr eaLnBrk="1" hangingPunct="1">
              <a:spcBef>
                <a:spcPct val="0"/>
              </a:spcBef>
            </a:pPr>
            <a:r>
              <a:rPr lang="es-ES" smtClean="0"/>
              <a:t>These studies started nine and a half years ago</a:t>
            </a:r>
          </a:p>
          <a:p>
            <a:pPr eaLnBrk="1" hangingPunct="1">
              <a:spcBef>
                <a:spcPct val="0"/>
              </a:spcBef>
            </a:pPr>
            <a:endParaRPr lang="es-ES" smtClean="0"/>
          </a:p>
          <a:p>
            <a:pPr eaLnBrk="1" hangingPunct="1">
              <a:spcBef>
                <a:spcPct val="0"/>
              </a:spcBef>
            </a:pPr>
            <a:r>
              <a:rPr lang="es-ES" smtClean="0"/>
              <a:t>Deixar ben clar que 0.05 es el 5%</a:t>
            </a:r>
          </a:p>
          <a:p>
            <a:pPr eaLnBrk="1" hangingPunct="1">
              <a:spcBef>
                <a:spcPct val="0"/>
              </a:spcBef>
            </a:pPr>
            <a:endParaRPr lang="es-ES" smtClean="0"/>
          </a:p>
          <a:p>
            <a:pPr eaLnBrk="1" hangingPunct="1">
              <a:spcBef>
                <a:spcPct val="0"/>
              </a:spcBef>
            </a:pPr>
            <a:r>
              <a:rPr lang="es-ES" smtClean="0"/>
              <a:t>TREURE UN PARELL DE FILES (7, 8, …, 17)</a:t>
            </a:r>
          </a:p>
        </p:txBody>
      </p:sp>
      <p:sp>
        <p:nvSpPr>
          <p:cNvPr id="43011" name="3 Marcador de número de diapositiva"/>
          <p:cNvSpPr>
            <a:spLocks noGrp="1"/>
          </p:cNvSpPr>
          <p:nvPr>
            <p:ph type="sldNum" sz="quarter" idx="5"/>
          </p:nvPr>
        </p:nvSpPr>
        <p:spPr>
          <a:noFill/>
        </p:spPr>
        <p:txBody>
          <a:bodyPr/>
          <a:lstStyle/>
          <a:p>
            <a:fld id="{8AAD2E9F-E82D-471D-AB6E-F065B2B1C012}" type="slidenum">
              <a:rPr lang="es-ES" smtClean="0"/>
              <a:pPr/>
              <a:t>14</a:t>
            </a:fld>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Marcador de imagen de diapositiva"/>
          <p:cNvSpPr>
            <a:spLocks noGrp="1" noRot="1" noChangeAspect="1" noTextEdit="1"/>
          </p:cNvSpPr>
          <p:nvPr>
            <p:ph type="sldImg"/>
          </p:nvPr>
        </p:nvSpPr>
        <p:spPr>
          <a:ln/>
        </p:spPr>
      </p:sp>
      <p:sp>
        <p:nvSpPr>
          <p:cNvPr id="45058" name="2 Marcador de notas"/>
          <p:cNvSpPr>
            <a:spLocks noGrp="1"/>
          </p:cNvSpPr>
          <p:nvPr>
            <p:ph type="body" idx="1"/>
          </p:nvPr>
        </p:nvSpPr>
        <p:spPr>
          <a:noFill/>
          <a:ln/>
        </p:spPr>
        <p:txBody>
          <a:bodyPr/>
          <a:lstStyle/>
          <a:p>
            <a:pPr eaLnBrk="1" hangingPunct="1"/>
            <a:r>
              <a:rPr lang="es-ES" smtClean="0"/>
              <a:t>These studies started only four years ago</a:t>
            </a:r>
          </a:p>
        </p:txBody>
      </p:sp>
      <p:sp>
        <p:nvSpPr>
          <p:cNvPr id="45059" name="3 Marcador de número de diapositiva"/>
          <p:cNvSpPr>
            <a:spLocks noGrp="1"/>
          </p:cNvSpPr>
          <p:nvPr>
            <p:ph type="sldNum" sz="quarter" idx="5"/>
          </p:nvPr>
        </p:nvSpPr>
        <p:spPr>
          <a:noFill/>
        </p:spPr>
        <p:txBody>
          <a:bodyPr/>
          <a:lstStyle/>
          <a:p>
            <a:fld id="{C40B102F-6EF8-48F7-8C96-18D56B586A5D}" type="slidenum">
              <a:rPr lang="es-ES" smtClean="0"/>
              <a:pPr/>
              <a:t>15</a:t>
            </a:fld>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Marcador de imagen de diapositiva"/>
          <p:cNvSpPr>
            <a:spLocks noGrp="1" noRot="1" noChangeAspect="1"/>
          </p:cNvSpPr>
          <p:nvPr>
            <p:ph type="sldImg"/>
          </p:nvPr>
        </p:nvSpPr>
        <p:spPr>
          <a:ln/>
        </p:spPr>
      </p:sp>
      <p:sp>
        <p:nvSpPr>
          <p:cNvPr id="46082" name="2 Marcador de notas"/>
          <p:cNvSpPr>
            <a:spLocks noGrp="1"/>
          </p:cNvSpPr>
          <p:nvPr>
            <p:ph type="body" idx="1"/>
          </p:nvPr>
        </p:nvSpPr>
        <p:spPr>
          <a:ln/>
        </p:spPr>
        <p:txBody>
          <a:bodyPr/>
          <a:lstStyle/>
          <a:p>
            <a:pPr lvl="1" eaLnBrk="1" hangingPunct="1">
              <a:defRPr/>
            </a:pPr>
            <a:r>
              <a:rPr lang="es-ES" dirty="0" err="1" smtClean="0">
                <a:sym typeface="Wingdings" pitchFamily="2" charset="2"/>
              </a:rPr>
              <a:t>Accredited</a:t>
            </a:r>
            <a:r>
              <a:rPr lang="es-ES" dirty="0" smtClean="0">
                <a:sym typeface="Wingdings" pitchFamily="2" charset="2"/>
              </a:rPr>
              <a:t> (</a:t>
            </a:r>
            <a:r>
              <a:rPr lang="es-ES" dirty="0" err="1" smtClean="0">
                <a:sym typeface="Wingdings" pitchFamily="2" charset="2"/>
              </a:rPr>
              <a:t>repassar</a:t>
            </a:r>
            <a:r>
              <a:rPr lang="es-ES" dirty="0" smtClean="0">
                <a:sym typeface="Wingdings" pitchFamily="2" charset="2"/>
              </a:rPr>
              <a:t> nombres </a:t>
            </a:r>
            <a:r>
              <a:rPr lang="es-ES" dirty="0" err="1" smtClean="0">
                <a:sym typeface="Wingdings" pitchFamily="2" charset="2"/>
              </a:rPr>
              <a:t>baixos</a:t>
            </a:r>
            <a:r>
              <a:rPr lang="es-ES" dirty="0" smtClean="0">
                <a:sym typeface="Wingdings" pitchFamily="2" charset="2"/>
              </a:rPr>
              <a:t> </a:t>
            </a:r>
            <a:r>
              <a:rPr lang="es-ES" dirty="0" err="1" smtClean="0">
                <a:sym typeface="Wingdings" pitchFamily="2" charset="2"/>
              </a:rPr>
              <a:t>d’alguns</a:t>
            </a:r>
            <a:r>
              <a:rPr lang="es-ES" dirty="0" smtClean="0">
                <a:sym typeface="Wingdings" pitchFamily="2" charset="2"/>
              </a:rPr>
              <a:t> programes!)</a:t>
            </a:r>
          </a:p>
          <a:p>
            <a:pPr lvl="1" eaLnBrk="1" hangingPunct="1">
              <a:defRPr/>
            </a:pPr>
            <a:r>
              <a:rPr lang="es-ES" dirty="0" err="1" smtClean="0">
                <a:sym typeface="Wingdings" pitchFamily="2" charset="2"/>
              </a:rPr>
              <a:t>Dropping</a:t>
            </a:r>
            <a:r>
              <a:rPr lang="es-ES" dirty="0" smtClean="0">
                <a:sym typeface="Wingdings" pitchFamily="2" charset="2"/>
              </a:rPr>
              <a:t> </a:t>
            </a:r>
            <a:r>
              <a:rPr lang="es-ES" dirty="0" err="1" smtClean="0">
                <a:sym typeface="Wingdings" pitchFamily="2" charset="2"/>
              </a:rPr>
              <a:t>out</a:t>
            </a:r>
            <a:r>
              <a:rPr lang="es-ES" dirty="0" smtClean="0">
                <a:sym typeface="Wingdings" pitchFamily="2" charset="2"/>
              </a:rPr>
              <a:t> (números </a:t>
            </a:r>
            <a:r>
              <a:rPr lang="es-ES" dirty="0" err="1" smtClean="0">
                <a:sym typeface="Wingdings" pitchFamily="2" charset="2"/>
              </a:rPr>
              <a:t>espectaculars</a:t>
            </a:r>
            <a:r>
              <a:rPr lang="es-ES" dirty="0" smtClean="0">
                <a:sym typeface="Wingdings" pitchFamily="2" charset="2"/>
              </a:rPr>
              <a:t>…</a:t>
            </a:r>
            <a:r>
              <a:rPr lang="es-ES" dirty="0" err="1" smtClean="0">
                <a:sym typeface="Wingdings" pitchFamily="2" charset="2"/>
              </a:rPr>
              <a:t>relativitzar</a:t>
            </a:r>
            <a:r>
              <a:rPr lang="es-ES" dirty="0" smtClean="0">
                <a:sym typeface="Wingdings" pitchFamily="2" charset="2"/>
              </a:rPr>
              <a:t>-los en </a:t>
            </a:r>
            <a:r>
              <a:rPr lang="es-ES" dirty="0" err="1" smtClean="0">
                <a:sym typeface="Wingdings" pitchFamily="2" charset="2"/>
              </a:rPr>
              <a:t>funció</a:t>
            </a:r>
            <a:r>
              <a:rPr lang="es-ES" dirty="0" smtClean="0">
                <a:sym typeface="Wingdings" pitchFamily="2" charset="2"/>
              </a:rPr>
              <a:t> de la </a:t>
            </a:r>
            <a:r>
              <a:rPr lang="es-ES" dirty="0" err="1" smtClean="0">
                <a:sym typeface="Wingdings" pitchFamily="2" charset="2"/>
              </a:rPr>
              <a:t>definició</a:t>
            </a:r>
            <a:r>
              <a:rPr lang="es-ES" dirty="0" smtClean="0">
                <a:sym typeface="Wingdings" pitchFamily="2" charset="2"/>
              </a:rPr>
              <a:t> donada?!-&gt; </a:t>
            </a:r>
            <a:r>
              <a:rPr lang="es-ES" dirty="0" err="1" smtClean="0">
                <a:sym typeface="Wingdings" pitchFamily="2" charset="2"/>
              </a:rPr>
              <a:t>dir</a:t>
            </a:r>
            <a:r>
              <a:rPr lang="es-ES" dirty="0" smtClean="0">
                <a:sym typeface="Wingdings" pitchFamily="2" charset="2"/>
              </a:rPr>
              <a:t> que </a:t>
            </a:r>
            <a:r>
              <a:rPr lang="es-ES" dirty="0" err="1" smtClean="0">
                <a:sym typeface="Wingdings" pitchFamily="2" charset="2"/>
              </a:rPr>
              <a:t>definició</a:t>
            </a:r>
            <a:r>
              <a:rPr lang="es-ES" dirty="0" smtClean="0">
                <a:sym typeface="Wingdings" pitchFamily="2" charset="2"/>
              </a:rPr>
              <a:t> oficial </a:t>
            </a:r>
            <a:r>
              <a:rPr lang="es-ES" dirty="0" err="1" smtClean="0">
                <a:sym typeface="Wingdings" pitchFamily="2" charset="2"/>
              </a:rPr>
              <a:t>és</a:t>
            </a:r>
            <a:r>
              <a:rPr lang="es-ES" dirty="0" smtClean="0">
                <a:sym typeface="Wingdings" pitchFamily="2" charset="2"/>
              </a:rPr>
              <a:t> </a:t>
            </a:r>
            <a:r>
              <a:rPr lang="es-ES" dirty="0" err="1" smtClean="0">
                <a:sym typeface="Wingdings" pitchFamily="2" charset="2"/>
              </a:rPr>
              <a:t>menys</a:t>
            </a:r>
            <a:r>
              <a:rPr lang="es-ES" dirty="0" smtClean="0">
                <a:sym typeface="Wingdings" pitchFamily="2" charset="2"/>
              </a:rPr>
              <a:t> dura)</a:t>
            </a:r>
            <a:endParaRPr lang="es-ES" dirty="0" smtClean="0"/>
          </a:p>
          <a:p>
            <a:pPr eaLnBrk="1" hangingPunct="1">
              <a:spcBef>
                <a:spcPct val="0"/>
              </a:spcBef>
              <a:defRPr/>
            </a:pPr>
            <a:r>
              <a:rPr lang="es-ES" dirty="0" smtClean="0"/>
              <a:t>Les </a:t>
            </a:r>
            <a:r>
              <a:rPr lang="es-ES" dirty="0" err="1" smtClean="0"/>
              <a:t>dades</a:t>
            </a:r>
            <a:r>
              <a:rPr lang="es-ES" dirty="0" smtClean="0"/>
              <a:t> </a:t>
            </a:r>
            <a:r>
              <a:rPr lang="es-ES" dirty="0" err="1" smtClean="0"/>
              <a:t>només</a:t>
            </a:r>
            <a:r>
              <a:rPr lang="es-ES" dirty="0" smtClean="0"/>
              <a:t> </a:t>
            </a:r>
            <a:r>
              <a:rPr lang="es-ES" dirty="0" err="1" smtClean="0"/>
              <a:t>són</a:t>
            </a:r>
            <a:r>
              <a:rPr lang="es-ES" dirty="0" smtClean="0"/>
              <a:t> comparables </a:t>
            </a:r>
            <a:r>
              <a:rPr lang="es-ES" dirty="0" err="1" smtClean="0"/>
              <a:t>amb</a:t>
            </a:r>
            <a:r>
              <a:rPr lang="es-ES" dirty="0" smtClean="0"/>
              <a:t> </a:t>
            </a:r>
            <a:r>
              <a:rPr lang="es-ES" dirty="0" err="1" smtClean="0"/>
              <a:t>altres</a:t>
            </a:r>
            <a:r>
              <a:rPr lang="es-ES" dirty="0" smtClean="0"/>
              <a:t> </a:t>
            </a:r>
            <a:r>
              <a:rPr lang="es-ES" dirty="0" err="1" smtClean="0"/>
              <a:t>institucions</a:t>
            </a:r>
            <a:r>
              <a:rPr lang="es-ES" dirty="0" smtClean="0"/>
              <a:t> </a:t>
            </a:r>
            <a:r>
              <a:rPr lang="es-ES" dirty="0" err="1" smtClean="0"/>
              <a:t>d’eduació</a:t>
            </a:r>
            <a:r>
              <a:rPr lang="es-ES" dirty="0" smtClean="0"/>
              <a:t> no </a:t>
            </a:r>
            <a:r>
              <a:rPr lang="es-ES" dirty="0" err="1" smtClean="0"/>
              <a:t>obligatòria</a:t>
            </a:r>
            <a:r>
              <a:rPr lang="es-ES" dirty="0" smtClean="0"/>
              <a:t> que </a:t>
            </a:r>
            <a:r>
              <a:rPr lang="es-ES" dirty="0" err="1" smtClean="0"/>
              <a:t>fessin</a:t>
            </a:r>
            <a:r>
              <a:rPr lang="es-ES" dirty="0" smtClean="0"/>
              <a:t> el </a:t>
            </a:r>
            <a:r>
              <a:rPr lang="es-ES" dirty="0" err="1" smtClean="0"/>
              <a:t>mateix</a:t>
            </a:r>
            <a:r>
              <a:rPr lang="es-ES" dirty="0" smtClean="0"/>
              <a:t> </a:t>
            </a:r>
            <a:r>
              <a:rPr lang="es-ES" dirty="0" err="1" smtClean="0"/>
              <a:t>exercici</a:t>
            </a:r>
            <a:endParaRPr lang="es-ES" dirty="0" smtClean="0"/>
          </a:p>
          <a:p>
            <a:pPr eaLnBrk="1" hangingPunct="1">
              <a:spcBef>
                <a:spcPct val="0"/>
              </a:spcBef>
              <a:defRPr/>
            </a:pPr>
            <a:r>
              <a:rPr lang="es-ES" dirty="0" smtClean="0"/>
              <a:t>Ojo…</a:t>
            </a:r>
            <a:r>
              <a:rPr lang="es-ES" dirty="0" err="1" smtClean="0"/>
              <a:t>posem</a:t>
            </a:r>
            <a:r>
              <a:rPr lang="es-ES" dirty="0" smtClean="0"/>
              <a:t> dada total?? </a:t>
            </a:r>
            <a:r>
              <a:rPr lang="es-ES" dirty="0" err="1" smtClean="0"/>
              <a:t>Crec</a:t>
            </a:r>
            <a:r>
              <a:rPr lang="es-ES" dirty="0" smtClean="0"/>
              <a:t> que </a:t>
            </a:r>
            <a:r>
              <a:rPr lang="es-ES" dirty="0" err="1" smtClean="0"/>
              <a:t>pot</a:t>
            </a:r>
            <a:r>
              <a:rPr lang="es-ES" dirty="0" smtClean="0"/>
              <a:t> liar.</a:t>
            </a:r>
          </a:p>
          <a:p>
            <a:pPr eaLnBrk="1" hangingPunct="1">
              <a:spcBef>
                <a:spcPct val="0"/>
              </a:spcBef>
              <a:defRPr/>
            </a:pPr>
            <a:endParaRPr lang="es-ES" dirty="0" smtClean="0"/>
          </a:p>
          <a:p>
            <a:pPr algn="ctr" eaLnBrk="1" fontAlgn="ctr" hangingPunct="1">
              <a:spcBef>
                <a:spcPts val="600"/>
              </a:spcBef>
              <a:spcAft>
                <a:spcPts val="0"/>
              </a:spcAft>
              <a:defRPr/>
            </a:pPr>
            <a:r>
              <a:rPr lang="en-GB" kern="50" dirty="0" smtClean="0">
                <a:solidFill>
                  <a:schemeClr val="bg1"/>
                </a:solidFill>
                <a:latin typeface="Arial"/>
              </a:rPr>
              <a:t>Degree</a:t>
            </a:r>
            <a:endParaRPr lang="es-ES" b="1" kern="50" dirty="0" smtClean="0">
              <a:solidFill>
                <a:schemeClr val="bg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bg1"/>
                </a:solidFill>
                <a:latin typeface="Arial"/>
              </a:rPr>
              <a:t>N</a:t>
            </a:r>
            <a:endParaRPr lang="es-ES" b="1" kern="50" dirty="0" smtClean="0">
              <a:solidFill>
                <a:schemeClr val="bg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bg1"/>
                </a:solidFill>
                <a:latin typeface="Arial"/>
              </a:rPr>
              <a:t>Error</a:t>
            </a:r>
            <a:endParaRPr lang="es-ES" b="1" kern="50" dirty="0" smtClean="0">
              <a:solidFill>
                <a:schemeClr val="bg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bg1"/>
                </a:solidFill>
                <a:latin typeface="Arial"/>
              </a:rPr>
              <a:t>Accredited</a:t>
            </a:r>
            <a:endParaRPr lang="es-ES" b="1" kern="50" dirty="0" smtClean="0">
              <a:solidFill>
                <a:schemeClr val="bg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bg1"/>
                </a:solidFill>
                <a:latin typeface="Arial"/>
              </a:rPr>
              <a:t>Dropping out</a:t>
            </a:r>
            <a:endParaRPr lang="es-ES" b="1" kern="50" dirty="0" smtClean="0">
              <a:solidFill>
                <a:schemeClr val="bg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Business Sci.</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5</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3,78%</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dirty="0" smtClean="0">
                <a:solidFill>
                  <a:schemeClr val="dk1"/>
                </a:solidFill>
                <a:latin typeface="Arial"/>
              </a:rPr>
              <a:t>16.6%</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54.3%</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Tech. Eng. in CM</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5</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4,11%</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dirty="0" smtClean="0">
                <a:solidFill>
                  <a:schemeClr val="dk1"/>
                </a:solidFill>
                <a:latin typeface="Arial"/>
              </a:rPr>
              <a:t>9.8%</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66.8%</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Tech. Eng, in CS</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5</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4,46%</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dirty="0" smtClean="0">
                <a:solidFill>
                  <a:schemeClr val="dk1"/>
                </a:solidFill>
                <a:latin typeface="Arial"/>
              </a:rPr>
              <a:t>8.7%</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65.6%</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Tourism</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3,38%</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dirty="0" smtClean="0">
                <a:solidFill>
                  <a:schemeClr val="dk1"/>
                </a:solidFill>
                <a:latin typeface="Arial"/>
              </a:rPr>
              <a:t>9.6%</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49.7%</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Catalan Language</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3,89%</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dirty="0" smtClean="0">
                <a:solidFill>
                  <a:schemeClr val="dk1"/>
                </a:solidFill>
                <a:latin typeface="Arial"/>
              </a:rPr>
              <a:t>6.5%</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58.9%</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Law</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5</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3,78%</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dirty="0" smtClean="0">
                <a:solidFill>
                  <a:schemeClr val="dk1"/>
                </a:solidFill>
                <a:latin typeface="Arial"/>
              </a:rPr>
              <a:t>10.2%</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54.0%</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Humanities</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5</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3,75%</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dirty="0" smtClean="0">
                <a:solidFill>
                  <a:schemeClr val="dk1"/>
                </a:solidFill>
                <a:latin typeface="Arial"/>
              </a:rPr>
              <a:t>7.4%</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64.3%</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Psychology</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4,58%</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dirty="0" smtClean="0">
                <a:solidFill>
                  <a:schemeClr val="dk1"/>
                </a:solidFill>
                <a:latin typeface="Arial"/>
              </a:rPr>
              <a:t>3.8%</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56.5%</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Business Admin.</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3,75%</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dirty="0" smtClean="0">
                <a:solidFill>
                  <a:schemeClr val="dk1"/>
                </a:solidFill>
                <a:latin typeface="Arial"/>
              </a:rPr>
              <a:t>38.2%</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40.9%</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Labour Sci.</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2,82%</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dirty="0" smtClean="0">
                <a:solidFill>
                  <a:schemeClr val="dk1"/>
                </a:solidFill>
                <a:latin typeface="Arial"/>
              </a:rPr>
              <a:t>34.5%</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44.8%</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Political Sci.</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4,27%</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dirty="0" smtClean="0">
                <a:solidFill>
                  <a:schemeClr val="dk1"/>
                </a:solidFill>
                <a:latin typeface="Arial"/>
              </a:rPr>
              <a:t>21.7%</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49.5%</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Audiovisual Comm.</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2,67%</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kern="50" dirty="0" smtClean="0">
                <a:solidFill>
                  <a:schemeClr val="dk1"/>
                </a:solidFill>
                <a:latin typeface="Arial"/>
              </a:rPr>
              <a:t>21.9%</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43.7%</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Documentation</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4,48%</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kern="50" dirty="0" smtClean="0">
                <a:solidFill>
                  <a:schemeClr val="dk1"/>
                </a:solidFill>
                <a:latin typeface="Arial"/>
              </a:rPr>
              <a:t>32.3%</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50.3%</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Market Res. &amp; Tec.</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3,14%</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kern="50" dirty="0" smtClean="0">
                <a:solidFill>
                  <a:schemeClr val="dk1"/>
                </a:solidFill>
                <a:latin typeface="Arial"/>
              </a:rPr>
              <a:t>32.4%</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38.0%</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err="1" smtClean="0">
                <a:solidFill>
                  <a:schemeClr val="dk1"/>
                </a:solidFill>
                <a:latin typeface="Arial"/>
              </a:rPr>
              <a:t>Psychopedagogy</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4,86%</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kern="50" dirty="0" smtClean="0">
                <a:solidFill>
                  <a:schemeClr val="dk1"/>
                </a:solidFill>
                <a:latin typeface="Arial"/>
              </a:rPr>
              <a:t>25.4%</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54.2%</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Computer Engineer.</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3,36%</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kern="50" dirty="0" smtClean="0">
                <a:solidFill>
                  <a:schemeClr val="dk1"/>
                </a:solidFill>
                <a:latin typeface="Arial"/>
              </a:rPr>
              <a:t>30.1%</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37.3%</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dirty="0" smtClean="0">
                <a:solidFill>
                  <a:schemeClr val="dk1"/>
                </a:solidFill>
                <a:latin typeface="Arial"/>
              </a:rPr>
              <a:t>TOTAL</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4,35%</a:t>
            </a:r>
            <a:endParaRPr lang="es-ES" b="1" kern="50" dirty="0" smtClean="0">
              <a:solidFill>
                <a:schemeClr val="dk1"/>
              </a:solidFill>
              <a:latin typeface="Times New Roman"/>
              <a:ea typeface="Arial Unicode MS"/>
              <a:cs typeface="Tahoma"/>
            </a:endParaRPr>
          </a:p>
          <a:p>
            <a:pPr algn="ctr" eaLnBrk="1" fontAlgn="t" hangingPunct="1">
              <a:spcBef>
                <a:spcPts val="600"/>
              </a:spcBef>
              <a:spcAft>
                <a:spcPts val="0"/>
              </a:spcAft>
              <a:defRPr/>
            </a:pPr>
            <a:r>
              <a:rPr lang="en-GB" kern="50" dirty="0" smtClean="0">
                <a:solidFill>
                  <a:schemeClr val="dk1"/>
                </a:solidFill>
                <a:latin typeface="Arial"/>
              </a:rPr>
              <a:t>13.3%</a:t>
            </a:r>
            <a:endParaRPr lang="es-ES" b="1" kern="50" dirty="0" smtClean="0">
              <a:solidFill>
                <a:schemeClr val="dk1"/>
              </a:solidFill>
              <a:latin typeface="Times New Roman"/>
              <a:ea typeface="Arial Unicode MS"/>
              <a:cs typeface="Tahoma"/>
            </a:endParaRPr>
          </a:p>
          <a:p>
            <a:pPr algn="ctr" eaLnBrk="1" fontAlgn="ctr" hangingPunct="1">
              <a:spcBef>
                <a:spcPts val="600"/>
              </a:spcBef>
              <a:spcAft>
                <a:spcPts val="0"/>
              </a:spcAft>
              <a:defRPr/>
            </a:pPr>
            <a:r>
              <a:rPr lang="en-GB" kern="50" dirty="0" smtClean="0">
                <a:solidFill>
                  <a:schemeClr val="dk1"/>
                </a:solidFill>
                <a:latin typeface="Arial"/>
              </a:rPr>
              <a:t>57.6%</a:t>
            </a:r>
            <a:endParaRPr lang="es-ES" b="1" kern="50" smtClean="0">
              <a:solidFill>
                <a:schemeClr val="dk1"/>
              </a:solidFill>
              <a:latin typeface="Times New Roman"/>
              <a:ea typeface="Arial Unicode MS"/>
              <a:cs typeface="Tahoma"/>
            </a:endParaRPr>
          </a:p>
          <a:p>
            <a:pPr eaLnBrk="1" hangingPunct="1">
              <a:spcBef>
                <a:spcPct val="0"/>
              </a:spcBef>
              <a:defRPr/>
            </a:pPr>
            <a:endParaRPr lang="es-ES" smtClean="0"/>
          </a:p>
          <a:p>
            <a:pPr eaLnBrk="1" hangingPunct="1">
              <a:defRPr/>
            </a:pPr>
            <a:endParaRPr lang="es-ES" dirty="0" smtClean="0"/>
          </a:p>
        </p:txBody>
      </p:sp>
      <p:sp>
        <p:nvSpPr>
          <p:cNvPr id="47107" name="3 Marcador de número de diapositiva"/>
          <p:cNvSpPr>
            <a:spLocks noGrp="1"/>
          </p:cNvSpPr>
          <p:nvPr>
            <p:ph type="sldNum" sz="quarter" idx="5"/>
          </p:nvPr>
        </p:nvSpPr>
        <p:spPr>
          <a:noFill/>
        </p:spPr>
        <p:txBody>
          <a:bodyPr/>
          <a:lstStyle/>
          <a:p>
            <a:fld id="{45B18948-50DF-48FA-924A-920662E341D4}" type="slidenum">
              <a:rPr lang="es-ES" smtClean="0"/>
              <a:pPr/>
              <a:t>16</a:t>
            </a:fld>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Marcador de imagen de diapositiva"/>
          <p:cNvSpPr>
            <a:spLocks noGrp="1" noRot="1" noChangeAspect="1" noTextEdit="1"/>
          </p:cNvSpPr>
          <p:nvPr>
            <p:ph type="sldImg"/>
          </p:nvPr>
        </p:nvSpPr>
        <p:spPr>
          <a:ln/>
        </p:spPr>
      </p:sp>
      <p:sp>
        <p:nvSpPr>
          <p:cNvPr id="49154" name="2 Marcador de notas"/>
          <p:cNvSpPr>
            <a:spLocks noGrp="1"/>
          </p:cNvSpPr>
          <p:nvPr>
            <p:ph type="body" idx="1"/>
          </p:nvPr>
        </p:nvSpPr>
        <p:spPr>
          <a:noFill/>
          <a:ln/>
        </p:spPr>
        <p:txBody>
          <a:bodyPr/>
          <a:lstStyle/>
          <a:p>
            <a:pPr eaLnBrk="1" hangingPunct="1">
              <a:spcBef>
                <a:spcPct val="0"/>
              </a:spcBef>
            </a:pPr>
            <a:r>
              <a:rPr lang="es-ES" smtClean="0"/>
              <a:t>Mostrar exemples de cada ítem (de les diferències)</a:t>
            </a:r>
          </a:p>
        </p:txBody>
      </p:sp>
      <p:sp>
        <p:nvSpPr>
          <p:cNvPr id="49155" name="3 Marcador de número de diapositiva"/>
          <p:cNvSpPr>
            <a:spLocks noGrp="1"/>
          </p:cNvSpPr>
          <p:nvPr>
            <p:ph type="sldNum" sz="quarter" idx="5"/>
          </p:nvPr>
        </p:nvSpPr>
        <p:spPr>
          <a:noFill/>
        </p:spPr>
        <p:txBody>
          <a:bodyPr/>
          <a:lstStyle/>
          <a:p>
            <a:fld id="{B61201EA-2529-4EA9-83F0-DD919EC93DD2}" type="slidenum">
              <a:rPr lang="es-ES" smtClean="0"/>
              <a:pPr/>
              <a:t>17</a:t>
            </a:fld>
            <a:endParaRPr lang="es-E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Marcador de imagen de diapositiva"/>
          <p:cNvSpPr>
            <a:spLocks noGrp="1" noRot="1" noChangeAspect="1" noTextEdit="1"/>
          </p:cNvSpPr>
          <p:nvPr>
            <p:ph type="sldImg"/>
          </p:nvPr>
        </p:nvSpPr>
        <p:spPr>
          <a:ln/>
        </p:spPr>
      </p:sp>
      <p:sp>
        <p:nvSpPr>
          <p:cNvPr id="51202" name="2 Marcador de notas"/>
          <p:cNvSpPr>
            <a:spLocks noGrp="1"/>
          </p:cNvSpPr>
          <p:nvPr>
            <p:ph type="body" idx="1"/>
          </p:nvPr>
        </p:nvSpPr>
        <p:spPr>
          <a:noFill/>
          <a:ln/>
        </p:spPr>
        <p:txBody>
          <a:bodyPr/>
          <a:lstStyle/>
          <a:p>
            <a:pPr eaLnBrk="1" hangingPunct="1">
              <a:spcBef>
                <a:spcPct val="0"/>
              </a:spcBef>
            </a:pPr>
            <a:r>
              <a:rPr lang="es-ES" smtClean="0"/>
              <a:t>We can see there are students that don’t fit either in the drop-out node or de degree node, because we don’t have enough historic information</a:t>
            </a:r>
          </a:p>
          <a:p>
            <a:pPr eaLnBrk="1" hangingPunct="1">
              <a:spcBef>
                <a:spcPct val="0"/>
              </a:spcBef>
            </a:pPr>
            <a:r>
              <a:rPr lang="es-ES" smtClean="0"/>
              <a:t>It’ is something like a “limbo”</a:t>
            </a:r>
          </a:p>
        </p:txBody>
      </p:sp>
      <p:sp>
        <p:nvSpPr>
          <p:cNvPr id="51203" name="3 Marcador de número de diapositiva"/>
          <p:cNvSpPr>
            <a:spLocks noGrp="1"/>
          </p:cNvSpPr>
          <p:nvPr>
            <p:ph type="sldNum" sz="quarter" idx="5"/>
          </p:nvPr>
        </p:nvSpPr>
        <p:spPr>
          <a:noFill/>
        </p:spPr>
        <p:txBody>
          <a:bodyPr/>
          <a:lstStyle/>
          <a:p>
            <a:fld id="{CE246BC3-9621-4E8C-8F88-7CEACE26F8E6}" type="slidenum">
              <a:rPr lang="es-ES" smtClean="0"/>
              <a:pPr/>
              <a:t>18</a:t>
            </a:fld>
            <a:endParaRPr lang="es-E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1 Marcador de imagen de diapositiva"/>
          <p:cNvSpPr>
            <a:spLocks noGrp="1" noRot="1" noChangeAspect="1" noTextEdit="1"/>
          </p:cNvSpPr>
          <p:nvPr>
            <p:ph type="sldImg"/>
          </p:nvPr>
        </p:nvSpPr>
        <p:spPr>
          <a:ln/>
        </p:spPr>
      </p:sp>
      <p:sp>
        <p:nvSpPr>
          <p:cNvPr id="53250" name="2 Marcador de notas"/>
          <p:cNvSpPr>
            <a:spLocks noGrp="1"/>
          </p:cNvSpPr>
          <p:nvPr>
            <p:ph type="body" idx="1"/>
          </p:nvPr>
        </p:nvSpPr>
        <p:spPr>
          <a:noFill/>
          <a:ln/>
        </p:spPr>
        <p:txBody>
          <a:bodyPr/>
          <a:lstStyle/>
          <a:p>
            <a:pPr eaLnBrk="1" hangingPunct="1">
              <a:spcBef>
                <a:spcPct val="0"/>
              </a:spcBef>
            </a:pPr>
            <a:r>
              <a:rPr lang="en-US" i="1" smtClean="0"/>
              <a:t>the average of dropout in the first semester over the total dropout value, also for all the programmes considered, is as high as 0,48 (that is, almost  half of all dropout would be caused in the first semester</a:t>
            </a:r>
            <a:endParaRPr lang="es-ES" smtClean="0"/>
          </a:p>
          <a:p>
            <a:pPr eaLnBrk="1" hangingPunct="1">
              <a:spcBef>
                <a:spcPct val="0"/>
              </a:spcBef>
            </a:pPr>
            <a:endParaRPr lang="es-ES" smtClean="0"/>
          </a:p>
        </p:txBody>
      </p:sp>
      <p:sp>
        <p:nvSpPr>
          <p:cNvPr id="53251" name="3 Marcador de número de diapositiva"/>
          <p:cNvSpPr>
            <a:spLocks noGrp="1"/>
          </p:cNvSpPr>
          <p:nvPr>
            <p:ph type="sldNum" sz="quarter" idx="5"/>
          </p:nvPr>
        </p:nvSpPr>
        <p:spPr>
          <a:noFill/>
        </p:spPr>
        <p:txBody>
          <a:bodyPr/>
          <a:lstStyle/>
          <a:p>
            <a:fld id="{842AA6F5-E6E2-4E6A-9AB0-F5E3EE879BC2}" type="slidenum">
              <a:rPr lang="es-ES" smtClean="0"/>
              <a:pPr/>
              <a:t>19</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Marcador de imagen de diapositiva"/>
          <p:cNvSpPr>
            <a:spLocks noGrp="1" noRot="1" noChangeAspect="1" noTextEdit="1"/>
          </p:cNvSpPr>
          <p:nvPr>
            <p:ph type="sldImg"/>
          </p:nvPr>
        </p:nvSpPr>
        <p:spPr>
          <a:ln/>
        </p:spPr>
      </p:sp>
      <p:sp>
        <p:nvSpPr>
          <p:cNvPr id="18434" name="2 Marcador de notas"/>
          <p:cNvSpPr>
            <a:spLocks noGrp="1"/>
          </p:cNvSpPr>
          <p:nvPr>
            <p:ph type="body" idx="1"/>
          </p:nvPr>
        </p:nvSpPr>
        <p:spPr>
          <a:noFill/>
          <a:ln/>
        </p:spPr>
        <p:txBody>
          <a:bodyPr/>
          <a:lstStyle/>
          <a:p>
            <a:pPr eaLnBrk="1" hangingPunct="1">
              <a:spcBef>
                <a:spcPct val="0"/>
              </a:spcBef>
            </a:pPr>
            <a:r>
              <a:rPr lang="en-US" smtClean="0"/>
              <a:t>The table of copntents of this presentation is as follows: (</a:t>
            </a:r>
            <a:r>
              <a:rPr lang="en-US" i="1" smtClean="0"/>
              <a:t>llegir</a:t>
            </a:r>
            <a:r>
              <a:rPr lang="en-US" smtClean="0"/>
              <a:t>)</a:t>
            </a:r>
          </a:p>
        </p:txBody>
      </p:sp>
      <p:sp>
        <p:nvSpPr>
          <p:cNvPr id="18435" name="3 Marcador de número de diapositiva"/>
          <p:cNvSpPr>
            <a:spLocks noGrp="1"/>
          </p:cNvSpPr>
          <p:nvPr>
            <p:ph type="sldNum" sz="quarter" idx="5"/>
          </p:nvPr>
        </p:nvSpPr>
        <p:spPr>
          <a:noFill/>
        </p:spPr>
        <p:txBody>
          <a:bodyPr/>
          <a:lstStyle/>
          <a:p>
            <a:fld id="{5C7B8B5E-D8AA-4080-A093-BC03460C7539}" type="slidenum">
              <a:rPr lang="es-ES" smtClean="0"/>
              <a:pPr/>
              <a:t>2</a:t>
            </a:fld>
            <a:endParaRPr 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Marcador de imagen de diapositiva"/>
          <p:cNvSpPr>
            <a:spLocks noGrp="1" noRot="1" noChangeAspect="1" noTextEdit="1"/>
          </p:cNvSpPr>
          <p:nvPr>
            <p:ph type="sldImg"/>
          </p:nvPr>
        </p:nvSpPr>
        <p:spPr>
          <a:ln/>
        </p:spPr>
      </p:sp>
      <p:sp>
        <p:nvSpPr>
          <p:cNvPr id="55298" name="2 Marcador de notas"/>
          <p:cNvSpPr>
            <a:spLocks noGrp="1"/>
          </p:cNvSpPr>
          <p:nvPr>
            <p:ph type="body" idx="1"/>
          </p:nvPr>
        </p:nvSpPr>
        <p:spPr>
          <a:noFill/>
          <a:ln/>
        </p:spPr>
        <p:txBody>
          <a:bodyPr/>
          <a:lstStyle/>
          <a:p>
            <a:pPr eaLnBrk="1" hangingPunct="1">
              <a:spcBef>
                <a:spcPct val="0"/>
              </a:spcBef>
            </a:pPr>
            <a:endParaRPr lang="en-US" smtClean="0"/>
          </a:p>
        </p:txBody>
      </p:sp>
      <p:sp>
        <p:nvSpPr>
          <p:cNvPr id="55299" name="3 Marcador de número de diapositiva"/>
          <p:cNvSpPr>
            <a:spLocks noGrp="1"/>
          </p:cNvSpPr>
          <p:nvPr>
            <p:ph type="sldNum" sz="quarter" idx="5"/>
          </p:nvPr>
        </p:nvSpPr>
        <p:spPr>
          <a:noFill/>
        </p:spPr>
        <p:txBody>
          <a:bodyPr/>
          <a:lstStyle/>
          <a:p>
            <a:fld id="{7A013529-FB2E-43F5-B132-5C62CC7B1CAE}" type="slidenum">
              <a:rPr lang="es-ES" smtClean="0"/>
              <a:pPr/>
              <a:t>20</a:t>
            </a:fld>
            <a:endParaRPr lang="es-E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1 Marcador de imagen de diapositiva"/>
          <p:cNvSpPr>
            <a:spLocks noGrp="1" noRot="1" noChangeAspect="1" noTextEdit="1"/>
          </p:cNvSpPr>
          <p:nvPr>
            <p:ph type="sldImg"/>
          </p:nvPr>
        </p:nvSpPr>
        <p:spPr>
          <a:ln/>
        </p:spPr>
      </p:sp>
      <p:sp>
        <p:nvSpPr>
          <p:cNvPr id="57346" name="2 Marcador de notas"/>
          <p:cNvSpPr>
            <a:spLocks noGrp="1"/>
          </p:cNvSpPr>
          <p:nvPr>
            <p:ph type="body" idx="1"/>
          </p:nvPr>
        </p:nvSpPr>
        <p:spPr>
          <a:noFill/>
          <a:ln/>
        </p:spPr>
        <p:txBody>
          <a:bodyPr/>
          <a:lstStyle/>
          <a:p>
            <a:pPr eaLnBrk="1" hangingPunct="1">
              <a:spcBef>
                <a:spcPct val="0"/>
              </a:spcBef>
            </a:pPr>
            <a:r>
              <a:rPr lang="en-US" smtClean="0"/>
              <a:t>Analitzar el dropping out del primer semestre vol dir fer un seguiment molt d’aprop de l’activitat dels estudiants perquè no sabem si abandonen el primer dia, la primera setmana, el primer mes, amb la primera activitat, etc.</a:t>
            </a:r>
          </a:p>
        </p:txBody>
      </p:sp>
      <p:sp>
        <p:nvSpPr>
          <p:cNvPr id="57347" name="3 Marcador de número de diapositiva"/>
          <p:cNvSpPr>
            <a:spLocks noGrp="1"/>
          </p:cNvSpPr>
          <p:nvPr>
            <p:ph type="sldNum" sz="quarter" idx="5"/>
          </p:nvPr>
        </p:nvSpPr>
        <p:spPr>
          <a:noFill/>
        </p:spPr>
        <p:txBody>
          <a:bodyPr/>
          <a:lstStyle/>
          <a:p>
            <a:fld id="{DE88FF96-9FC7-40EB-94A6-BC5DD6670EA7}" type="slidenum">
              <a:rPr lang="es-ES" smtClean="0"/>
              <a:pPr/>
              <a:t>21</a:t>
            </a:fld>
            <a:endParaRPr lang="es-E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Marcador de imagen de diapositiva"/>
          <p:cNvSpPr>
            <a:spLocks noGrp="1" noRot="1" noChangeAspect="1" noTextEdit="1"/>
          </p:cNvSpPr>
          <p:nvPr>
            <p:ph type="sldImg"/>
          </p:nvPr>
        </p:nvSpPr>
        <p:spPr>
          <a:ln/>
        </p:spPr>
      </p:sp>
      <p:sp>
        <p:nvSpPr>
          <p:cNvPr id="59394" name="2 Marcador de notas"/>
          <p:cNvSpPr>
            <a:spLocks noGrp="1"/>
          </p:cNvSpPr>
          <p:nvPr>
            <p:ph type="body" idx="1"/>
          </p:nvPr>
        </p:nvSpPr>
        <p:spPr>
          <a:noFill/>
          <a:ln/>
        </p:spPr>
        <p:txBody>
          <a:bodyPr/>
          <a:lstStyle/>
          <a:p>
            <a:pPr eaLnBrk="1" hangingPunct="1">
              <a:spcBef>
                <a:spcPct val="0"/>
              </a:spcBef>
            </a:pPr>
            <a:endParaRPr lang="en-US" smtClean="0"/>
          </a:p>
        </p:txBody>
      </p:sp>
      <p:sp>
        <p:nvSpPr>
          <p:cNvPr id="59395" name="3 Marcador de número de diapositiva"/>
          <p:cNvSpPr>
            <a:spLocks noGrp="1"/>
          </p:cNvSpPr>
          <p:nvPr>
            <p:ph type="sldNum" sz="quarter" idx="5"/>
          </p:nvPr>
        </p:nvSpPr>
        <p:spPr>
          <a:noFill/>
        </p:spPr>
        <p:txBody>
          <a:bodyPr/>
          <a:lstStyle/>
          <a:p>
            <a:fld id="{5D6E06A1-08E1-4D4B-8A1A-FE27A98363A6}" type="slidenum">
              <a:rPr lang="es-ES" smtClean="0"/>
              <a:pPr/>
              <a:t>22</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Marcador de imagen de diapositiva"/>
          <p:cNvSpPr>
            <a:spLocks noGrp="1" noRot="1" noChangeAspect="1" noTextEdit="1"/>
          </p:cNvSpPr>
          <p:nvPr>
            <p:ph type="sldImg"/>
          </p:nvPr>
        </p:nvSpPr>
        <p:spPr>
          <a:ln/>
        </p:spPr>
      </p:sp>
      <p:sp>
        <p:nvSpPr>
          <p:cNvPr id="20482" name="2 Marcador de notas"/>
          <p:cNvSpPr>
            <a:spLocks noGrp="1"/>
          </p:cNvSpPr>
          <p:nvPr>
            <p:ph type="body" idx="1"/>
          </p:nvPr>
        </p:nvSpPr>
        <p:spPr>
          <a:noFill/>
          <a:ln/>
        </p:spPr>
        <p:txBody>
          <a:bodyPr/>
          <a:lstStyle/>
          <a:p>
            <a:pPr eaLnBrk="1" hangingPunct="1">
              <a:spcBef>
                <a:spcPct val="0"/>
              </a:spcBef>
              <a:buFontTx/>
              <a:buChar char="-"/>
            </a:pPr>
            <a:r>
              <a:rPr lang="es-ES" smtClean="0"/>
              <a:t>Dropping out has traditionally been a problem of brick-and-mortar universities.</a:t>
            </a:r>
          </a:p>
          <a:p>
            <a:pPr eaLnBrk="1" hangingPunct="1">
              <a:spcBef>
                <a:spcPct val="0"/>
              </a:spcBef>
              <a:buFontTx/>
              <a:buChar char="-"/>
            </a:pPr>
            <a:endParaRPr lang="es-ES" smtClean="0"/>
          </a:p>
          <a:p>
            <a:pPr eaLnBrk="1" hangingPunct="1">
              <a:spcBef>
                <a:spcPct val="0"/>
              </a:spcBef>
              <a:buFontTx/>
              <a:buChar char="-"/>
            </a:pPr>
            <a:r>
              <a:rPr lang="es-ES" smtClean="0"/>
              <a:t>- (already in 1975 Vincent Tinto established a doctrine of university dropout)</a:t>
            </a:r>
          </a:p>
          <a:p>
            <a:pPr eaLnBrk="1" hangingPunct="1">
              <a:spcBef>
                <a:spcPct val="0"/>
              </a:spcBef>
              <a:buFontTx/>
              <a:buChar char="-"/>
            </a:pPr>
            <a:endParaRPr lang="es-ES" smtClean="0"/>
          </a:p>
          <a:p>
            <a:pPr eaLnBrk="1" hangingPunct="1">
              <a:spcBef>
                <a:spcPct val="0"/>
              </a:spcBef>
              <a:buFontTx/>
              <a:buChar char="-"/>
            </a:pPr>
            <a:r>
              <a:rPr lang="es-ES" smtClean="0"/>
              <a:t>in Spain, the official dropping-out ratio is of 25,7  for HE institutions (afterwards we will see how this ratio is defined)</a:t>
            </a:r>
          </a:p>
          <a:p>
            <a:pPr eaLnBrk="1" hangingPunct="1">
              <a:spcBef>
                <a:spcPct val="0"/>
              </a:spcBef>
              <a:buFontTx/>
              <a:buChar char="-"/>
            </a:pPr>
            <a:endParaRPr lang="es-ES" smtClean="0"/>
          </a:p>
          <a:p>
            <a:pPr eaLnBrk="1" hangingPunct="1">
              <a:spcBef>
                <a:spcPct val="0"/>
              </a:spcBef>
              <a:buFontTx/>
              <a:buChar char="-"/>
            </a:pPr>
            <a:r>
              <a:rPr lang="es-ES" smtClean="0"/>
              <a:t>- It is also a problem in distance and online universities (acquiring even bigger dimensions -38,9% for the UOC-, also in the “official version”)</a:t>
            </a:r>
          </a:p>
          <a:p>
            <a:pPr eaLnBrk="1" hangingPunct="1">
              <a:spcBef>
                <a:spcPct val="0"/>
              </a:spcBef>
              <a:buFontTx/>
              <a:buChar char="-"/>
            </a:pPr>
            <a:endParaRPr lang="es-ES" smtClean="0"/>
          </a:p>
          <a:p>
            <a:pPr eaLnBrk="1" hangingPunct="1">
              <a:spcBef>
                <a:spcPct val="0"/>
              </a:spcBef>
              <a:buFontTx/>
              <a:buChar char="-"/>
            </a:pPr>
            <a:endParaRPr lang="es-ES" smtClean="0"/>
          </a:p>
          <a:p>
            <a:pPr eaLnBrk="1" hangingPunct="1">
              <a:spcBef>
                <a:spcPct val="0"/>
              </a:spcBef>
              <a:buFontTx/>
              <a:buChar char="-"/>
            </a:pPr>
            <a:endParaRPr lang="es-ES" smtClean="0"/>
          </a:p>
          <a:p>
            <a:pPr eaLnBrk="1" hangingPunct="1">
              <a:spcBef>
                <a:spcPct val="0"/>
              </a:spcBef>
              <a:buFontTx/>
              <a:buChar char="-"/>
            </a:pPr>
            <a:endParaRPr lang="es-ES" smtClean="0"/>
          </a:p>
          <a:p>
            <a:pPr eaLnBrk="1" hangingPunct="1">
              <a:spcBef>
                <a:spcPct val="0"/>
              </a:spcBef>
              <a:buFontTx/>
              <a:buChar char="-"/>
            </a:pPr>
            <a:endParaRPr lang="es-ES" smtClean="0"/>
          </a:p>
          <a:p>
            <a:pPr eaLnBrk="1" hangingPunct="1">
              <a:spcBef>
                <a:spcPct val="0"/>
              </a:spcBef>
            </a:pPr>
            <a:r>
              <a:rPr lang="es-ES" smtClean="0"/>
              <a:t>baixar-te uni española en cifras 2010</a:t>
            </a:r>
          </a:p>
          <a:p>
            <a:pPr eaLnBrk="1" hangingPunct="1">
              <a:spcBef>
                <a:spcPct val="0"/>
              </a:spcBef>
              <a:buFontTx/>
              <a:buChar char="-"/>
            </a:pPr>
            <a:endParaRPr lang="es-ES" smtClean="0"/>
          </a:p>
          <a:p>
            <a:pPr eaLnBrk="1" hangingPunct="1">
              <a:spcBef>
                <a:spcPct val="0"/>
              </a:spcBef>
              <a:buFontTx/>
              <a:buChar char="-"/>
            </a:pPr>
            <a:r>
              <a:rPr lang="es-ES" smtClean="0"/>
              <a:t>Docs suport:</a:t>
            </a:r>
          </a:p>
          <a:p>
            <a:pPr eaLnBrk="1" hangingPunct="1">
              <a:spcBef>
                <a:spcPct val="0"/>
              </a:spcBef>
              <a:buFontTx/>
              <a:buChar char="-"/>
            </a:pPr>
            <a:r>
              <a:rPr lang="pt-BR" b="1" smtClean="0"/>
              <a:t>UEC_2008.pdf</a:t>
            </a:r>
            <a:r>
              <a:rPr lang="pt-BR" smtClean="0"/>
              <a:t/>
            </a:r>
            <a:br>
              <a:rPr lang="pt-BR" smtClean="0"/>
            </a:br>
            <a:r>
              <a:rPr lang="pt-BR" smtClean="0"/>
              <a:t>  </a:t>
            </a:r>
            <a:r>
              <a:rPr lang="pt-BR" b="1" smtClean="0"/>
              <a:t>Tasas_Abandono_09.ppt</a:t>
            </a:r>
            <a:r>
              <a:rPr lang="pt-BR" smtClean="0"/>
              <a:t/>
            </a:r>
            <a:br>
              <a:rPr lang="pt-BR" smtClean="0"/>
            </a:br>
            <a:r>
              <a:rPr lang="pt-BR" smtClean="0"/>
              <a:t> </a:t>
            </a:r>
            <a:endParaRPr lang="es-ES" smtClean="0"/>
          </a:p>
        </p:txBody>
      </p:sp>
      <p:sp>
        <p:nvSpPr>
          <p:cNvPr id="20483" name="3 Marcador de número de diapositiva"/>
          <p:cNvSpPr>
            <a:spLocks noGrp="1"/>
          </p:cNvSpPr>
          <p:nvPr>
            <p:ph type="sldNum" sz="quarter" idx="5"/>
          </p:nvPr>
        </p:nvSpPr>
        <p:spPr>
          <a:noFill/>
        </p:spPr>
        <p:txBody>
          <a:bodyPr/>
          <a:lstStyle/>
          <a:p>
            <a:fld id="{9BAEADE4-68DA-49A5-8257-1AADC9F30BCE}" type="slidenum">
              <a:rPr lang="es-ES" smtClean="0"/>
              <a:pPr/>
              <a:t>3</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Marcador de imagen de diapositiva"/>
          <p:cNvSpPr>
            <a:spLocks noGrp="1" noRot="1" noChangeAspect="1" noTextEdit="1"/>
          </p:cNvSpPr>
          <p:nvPr>
            <p:ph type="sldImg"/>
          </p:nvPr>
        </p:nvSpPr>
        <p:spPr>
          <a:ln/>
        </p:spPr>
      </p:sp>
      <p:sp>
        <p:nvSpPr>
          <p:cNvPr id="22530" name="2 Marcador de notas"/>
          <p:cNvSpPr>
            <a:spLocks noGrp="1"/>
          </p:cNvSpPr>
          <p:nvPr>
            <p:ph type="body" idx="1"/>
          </p:nvPr>
        </p:nvSpPr>
        <p:spPr>
          <a:noFill/>
          <a:ln/>
        </p:spPr>
        <p:txBody>
          <a:bodyPr/>
          <a:lstStyle/>
          <a:p>
            <a:pPr eaLnBrk="1" hangingPunct="1">
              <a:spcBef>
                <a:spcPct val="0"/>
              </a:spcBef>
            </a:pPr>
            <a:r>
              <a:rPr lang="en-US" sz="900" smtClean="0"/>
              <a:t>Several dropping out definitions exists depeding on de perspective adopted</a:t>
            </a:r>
          </a:p>
          <a:p>
            <a:pPr eaLnBrk="1" hangingPunct="1">
              <a:spcBef>
                <a:spcPct val="0"/>
              </a:spcBef>
            </a:pPr>
            <a:endParaRPr lang="en-US" sz="900" smtClean="0"/>
          </a:p>
          <a:p>
            <a:pPr lvl="1" eaLnBrk="1" hangingPunct="1"/>
            <a:r>
              <a:rPr lang="en-US" sz="900" smtClean="0"/>
              <a:t>Not taking the final exam (course point of view)</a:t>
            </a:r>
          </a:p>
          <a:p>
            <a:pPr lvl="1" eaLnBrk="1" hangingPunct="1"/>
            <a:r>
              <a:rPr lang="en-US" sz="900" smtClean="0"/>
              <a:t>Not taking any course in a certain (or consecutive) academic periods (degree point of view)</a:t>
            </a:r>
          </a:p>
          <a:p>
            <a:pPr lvl="1" eaLnBrk="1" hangingPunct="1"/>
            <a:r>
              <a:rPr lang="en-US" sz="900" smtClean="0"/>
              <a:t>Not overcoming a fixed % of credits in a period of several semesters</a:t>
            </a:r>
          </a:p>
          <a:p>
            <a:pPr eaLnBrk="1" hangingPunct="1">
              <a:spcBef>
                <a:spcPct val="0"/>
              </a:spcBef>
            </a:pPr>
            <a:endParaRPr lang="en-US" sz="900" smtClean="0"/>
          </a:p>
          <a:p>
            <a:pPr eaLnBrk="1" hangingPunct="1">
              <a:spcBef>
                <a:spcPct val="0"/>
              </a:spcBef>
            </a:pPr>
            <a:r>
              <a:rPr lang="en-US" sz="900" smtClean="0"/>
              <a:t>Neither of them is more valid than the other, it depends on the objective and the “work settings” we have</a:t>
            </a:r>
          </a:p>
          <a:p>
            <a:pPr eaLnBrk="1" hangingPunct="1">
              <a:spcBef>
                <a:spcPct val="0"/>
              </a:spcBef>
            </a:pPr>
            <a:r>
              <a:rPr lang="en-US" sz="900" smtClean="0"/>
              <a:t>From a “lAK point of view”, maybe the course point of view would be the “prefferred perspective”(?), although This paper focuses on the degree point of view</a:t>
            </a:r>
          </a:p>
          <a:p>
            <a:pPr eaLnBrk="1" hangingPunct="1">
              <a:spcBef>
                <a:spcPct val="0"/>
              </a:spcBef>
            </a:pPr>
            <a:r>
              <a:rPr lang="en-US" sz="900" smtClean="0"/>
              <a:t>Anyway, these perpsectives are interrelated….the dropping-out from a degree would normally be rooted or originated in a “course dropping-out”</a:t>
            </a:r>
          </a:p>
          <a:p>
            <a:pPr eaLnBrk="1" hangingPunct="1">
              <a:spcBef>
                <a:spcPct val="0"/>
              </a:spcBef>
            </a:pPr>
            <a:r>
              <a:rPr lang="en-US" sz="900" smtClean="0"/>
              <a:t>…no superant un % de credits en uns quants semestres</a:t>
            </a:r>
          </a:p>
        </p:txBody>
      </p:sp>
      <p:sp>
        <p:nvSpPr>
          <p:cNvPr id="22531" name="3 Marcador de número de diapositiva"/>
          <p:cNvSpPr>
            <a:spLocks noGrp="1"/>
          </p:cNvSpPr>
          <p:nvPr>
            <p:ph type="sldNum" sz="quarter" idx="5"/>
          </p:nvPr>
        </p:nvSpPr>
        <p:spPr>
          <a:noFill/>
        </p:spPr>
        <p:txBody>
          <a:bodyPr/>
          <a:lstStyle/>
          <a:p>
            <a:fld id="{7495E838-6360-454F-ACE6-ABDF704537F3}" type="slidenum">
              <a:rPr lang="es-ES" smtClean="0"/>
              <a:pPr/>
              <a:t>4</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Marcador de imagen de diapositiva"/>
          <p:cNvSpPr>
            <a:spLocks noGrp="1" noRot="1" noChangeAspect="1" noTextEdit="1"/>
          </p:cNvSpPr>
          <p:nvPr>
            <p:ph type="sldImg"/>
          </p:nvPr>
        </p:nvSpPr>
        <p:spPr>
          <a:ln/>
        </p:spPr>
      </p:sp>
      <p:sp>
        <p:nvSpPr>
          <p:cNvPr id="24578" name="2 Marcador de notas"/>
          <p:cNvSpPr>
            <a:spLocks noGrp="1"/>
          </p:cNvSpPr>
          <p:nvPr>
            <p:ph type="body" idx="1"/>
          </p:nvPr>
        </p:nvSpPr>
        <p:spPr>
          <a:noFill/>
          <a:ln/>
        </p:spPr>
        <p:txBody>
          <a:bodyPr/>
          <a:lstStyle/>
          <a:p>
            <a:pPr eaLnBrk="1" hangingPunct="1">
              <a:buFontTx/>
              <a:buChar char="-"/>
            </a:pPr>
            <a:r>
              <a:rPr lang="es-ES" smtClean="0"/>
              <a:t>As an example, here there is the “official” dropping out definition  for HE institutions in Spain-&gt; this definition applies indistinctly to brick-and-mortar and online universities</a:t>
            </a:r>
          </a:p>
          <a:p>
            <a:pPr eaLnBrk="1" hangingPunct="1">
              <a:buFontTx/>
              <a:buChar char="-"/>
            </a:pPr>
            <a:endParaRPr lang="es-ES" smtClean="0"/>
          </a:p>
          <a:p>
            <a:pPr eaLnBrk="1" hangingPunct="1">
              <a:buFontTx/>
              <a:buChar char="-"/>
            </a:pPr>
            <a:r>
              <a:rPr lang="es-ES" i="1" smtClean="0"/>
              <a:t>“</a:t>
            </a:r>
            <a:r>
              <a:rPr lang="en-US" i="1" smtClean="0"/>
              <a:t>Percentage of students, with respect to the total of students enroled in these studies in the semester of beginning, that have not enroled in the theoretical academic year in which they should have finished the studies, or in the following year.”  </a:t>
            </a:r>
            <a:endParaRPr lang="es-ES" i="1" smtClean="0"/>
          </a:p>
          <a:p>
            <a:pPr eaLnBrk="1" hangingPunct="1">
              <a:buFontTx/>
              <a:buChar char="-"/>
            </a:pPr>
            <a:endParaRPr lang="es-ES" smtClean="0"/>
          </a:p>
        </p:txBody>
      </p:sp>
      <p:sp>
        <p:nvSpPr>
          <p:cNvPr id="24579" name="3 Marcador de número de diapositiva"/>
          <p:cNvSpPr>
            <a:spLocks noGrp="1"/>
          </p:cNvSpPr>
          <p:nvPr>
            <p:ph type="sldNum" sz="quarter" idx="5"/>
          </p:nvPr>
        </p:nvSpPr>
        <p:spPr>
          <a:noFill/>
        </p:spPr>
        <p:txBody>
          <a:bodyPr/>
          <a:lstStyle/>
          <a:p>
            <a:fld id="{B87EF247-2D73-48F2-9070-13547039C240}" type="slidenum">
              <a:rPr lang="es-ES" smtClean="0"/>
              <a:pPr/>
              <a:t>5</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Marcador de imagen de diapositiva"/>
          <p:cNvSpPr>
            <a:spLocks noGrp="1" noRot="1" noChangeAspect="1" noTextEdit="1"/>
          </p:cNvSpPr>
          <p:nvPr>
            <p:ph type="sldImg"/>
          </p:nvPr>
        </p:nvSpPr>
        <p:spPr>
          <a:ln/>
        </p:spPr>
      </p:sp>
      <p:sp>
        <p:nvSpPr>
          <p:cNvPr id="26626" name="2 Marcador de notas"/>
          <p:cNvSpPr>
            <a:spLocks noGrp="1"/>
          </p:cNvSpPr>
          <p:nvPr>
            <p:ph type="body" idx="1"/>
          </p:nvPr>
        </p:nvSpPr>
        <p:spPr>
          <a:noFill/>
          <a:ln/>
        </p:spPr>
        <p:txBody>
          <a:bodyPr/>
          <a:lstStyle/>
          <a:p>
            <a:pPr eaLnBrk="1" hangingPunct="1"/>
            <a:r>
              <a:rPr lang="es-ES" smtClean="0">
                <a:sym typeface="Wingdings" pitchFamily="2" charset="2"/>
              </a:rPr>
              <a:t>Our goal would then be to find another definition for dropping-out, more realistic, based on reality, on observed data</a:t>
            </a:r>
          </a:p>
          <a:p>
            <a:pPr eaLnBrk="1" hangingPunct="1"/>
            <a:r>
              <a:rPr lang="es-ES" smtClean="0">
                <a:sym typeface="Wingdings" pitchFamily="2" charset="2"/>
              </a:rPr>
              <a:t>(an exploratory analysis of historic enrolment data is done)</a:t>
            </a:r>
          </a:p>
          <a:p>
            <a:pPr eaLnBrk="1" hangingPunct="1">
              <a:spcBef>
                <a:spcPct val="0"/>
              </a:spcBef>
            </a:pPr>
            <a:endParaRPr lang="en-US" smtClean="0"/>
          </a:p>
          <a:p>
            <a:pPr eaLnBrk="1" hangingPunct="1"/>
            <a:r>
              <a:rPr lang="en-US" smtClean="0">
                <a:sym typeface="Wingdings" pitchFamily="2" charset="2"/>
              </a:rPr>
              <a:t>This analysis is needed because the official dropping out definition doesn’t fit the peculiarities of UOC, especially these concerning the non-obligatory enrollment, as we will see in the next slide</a:t>
            </a:r>
          </a:p>
          <a:p>
            <a:pPr eaLnBrk="1" hangingPunct="1">
              <a:spcBef>
                <a:spcPct val="0"/>
              </a:spcBef>
            </a:pPr>
            <a:endParaRPr lang="en-US" smtClean="0"/>
          </a:p>
        </p:txBody>
      </p:sp>
      <p:sp>
        <p:nvSpPr>
          <p:cNvPr id="26627" name="3 Marcador de número de diapositiva"/>
          <p:cNvSpPr>
            <a:spLocks noGrp="1"/>
          </p:cNvSpPr>
          <p:nvPr>
            <p:ph type="sldNum" sz="quarter" idx="5"/>
          </p:nvPr>
        </p:nvSpPr>
        <p:spPr>
          <a:noFill/>
        </p:spPr>
        <p:txBody>
          <a:bodyPr/>
          <a:lstStyle/>
          <a:p>
            <a:fld id="{986F4FDE-156F-4CBD-A289-A04079A787BE}" type="slidenum">
              <a:rPr lang="es-ES" smtClean="0"/>
              <a:pPr/>
              <a:t>6</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Marcador de imagen de diapositiva"/>
          <p:cNvSpPr>
            <a:spLocks noGrp="1" noRot="1" noChangeAspect="1" noTextEdit="1"/>
          </p:cNvSpPr>
          <p:nvPr>
            <p:ph type="sldImg"/>
          </p:nvPr>
        </p:nvSpPr>
        <p:spPr>
          <a:ln/>
        </p:spPr>
      </p:sp>
      <p:sp>
        <p:nvSpPr>
          <p:cNvPr id="28674" name="2 Marcador de notas"/>
          <p:cNvSpPr>
            <a:spLocks noGrp="1"/>
          </p:cNvSpPr>
          <p:nvPr>
            <p:ph type="body" idx="1"/>
          </p:nvPr>
        </p:nvSpPr>
        <p:spPr>
          <a:noFill/>
          <a:ln/>
        </p:spPr>
        <p:txBody>
          <a:bodyPr/>
          <a:lstStyle/>
          <a:p>
            <a:pPr eaLnBrk="1" hangingPunct="1"/>
            <a:r>
              <a:rPr lang="en-US" sz="2700" smtClean="0"/>
              <a:t>The UOC is a 100 % virtual university, founded in 1994.  </a:t>
            </a:r>
          </a:p>
          <a:p>
            <a:pPr eaLnBrk="1" hangingPunct="1"/>
            <a:r>
              <a:rPr lang="en-US" sz="2700" smtClean="0"/>
              <a:t>Being a “internet based university” was quite an adventure those days!</a:t>
            </a:r>
          </a:p>
          <a:p>
            <a:pPr eaLnBrk="1" hangingPunct="1"/>
            <a:endParaRPr lang="en-US" sz="2700" smtClean="0"/>
          </a:p>
          <a:p>
            <a:pPr eaLnBrk="1" hangingPunct="1"/>
            <a:r>
              <a:rPr lang="en-US" sz="2700" smtClean="0"/>
              <a:t>With nearly 50,000 students, Mainly adult learners and with Work and family responsibilities:</a:t>
            </a:r>
          </a:p>
          <a:p>
            <a:pPr lvl="2" eaLnBrk="1" hangingPunct="1"/>
            <a:r>
              <a:rPr lang="en-US" sz="2300" smtClean="0"/>
              <a:t>90% have a part-time or full-time job aturats</a:t>
            </a:r>
          </a:p>
          <a:p>
            <a:pPr lvl="2" eaLnBrk="1" hangingPunct="1"/>
            <a:r>
              <a:rPr lang="en-US" sz="2300" smtClean="0"/>
              <a:t>60% with previous HE experience (half of them have finished their HE education)</a:t>
            </a:r>
          </a:p>
          <a:p>
            <a:pPr lvl="2" eaLnBrk="1" hangingPunct="1"/>
            <a:endParaRPr lang="en-US" sz="2300" smtClean="0"/>
          </a:p>
          <a:p>
            <a:pPr eaLnBrk="1" hangingPunct="1"/>
            <a:r>
              <a:rPr lang="en-US" sz="2700" smtClean="0"/>
              <a:t>The UOC offers 19 degrees plus Masters and Phd Programme </a:t>
            </a:r>
          </a:p>
          <a:p>
            <a:pPr eaLnBrk="1" hangingPunct="1"/>
            <a:endParaRPr lang="en-US" sz="2700" smtClean="0"/>
          </a:p>
          <a:p>
            <a:pPr eaLnBrk="1" hangingPunct="1"/>
            <a:r>
              <a:rPr lang="en-US" sz="2700" b="1" smtClean="0">
                <a:sym typeface="Wingdings" pitchFamily="2" charset="2"/>
              </a:rPr>
              <a:t>the most important characteristic of UOC “concerning” the dropping-out analysis is that enrolment is not obligatory: the existence of breaks that don’t imply the disruption of the studies  mean a “new” dropping out definition is needed</a:t>
            </a:r>
            <a:endParaRPr lang="en-US" sz="2700" b="1" smtClean="0"/>
          </a:p>
          <a:p>
            <a:pPr eaLnBrk="1" hangingPunct="1">
              <a:spcBef>
                <a:spcPct val="0"/>
              </a:spcBef>
            </a:pPr>
            <a:endParaRPr lang="en-US" smtClean="0"/>
          </a:p>
        </p:txBody>
      </p:sp>
      <p:sp>
        <p:nvSpPr>
          <p:cNvPr id="28675" name="3 Marcador de número de diapositiva"/>
          <p:cNvSpPr>
            <a:spLocks noGrp="1"/>
          </p:cNvSpPr>
          <p:nvPr>
            <p:ph type="sldNum" sz="quarter" idx="5"/>
          </p:nvPr>
        </p:nvSpPr>
        <p:spPr>
          <a:noFill/>
        </p:spPr>
        <p:txBody>
          <a:bodyPr/>
          <a:lstStyle/>
          <a:p>
            <a:fld id="{01EC4491-981E-4316-8D29-17FB5C846F86}" type="slidenum">
              <a:rPr lang="es-ES" smtClean="0"/>
              <a:pPr/>
              <a:t>7</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Marcador de imagen de diapositiva"/>
          <p:cNvSpPr>
            <a:spLocks noGrp="1" noRot="1" noChangeAspect="1" noTextEdit="1"/>
          </p:cNvSpPr>
          <p:nvPr>
            <p:ph type="sldImg"/>
          </p:nvPr>
        </p:nvSpPr>
        <p:spPr>
          <a:ln/>
        </p:spPr>
      </p:sp>
      <p:sp>
        <p:nvSpPr>
          <p:cNvPr id="30722" name="2 Marcador de notas"/>
          <p:cNvSpPr>
            <a:spLocks noGrp="1"/>
          </p:cNvSpPr>
          <p:nvPr>
            <p:ph type="body" idx="1"/>
          </p:nvPr>
        </p:nvSpPr>
        <p:spPr>
          <a:noFill/>
          <a:ln/>
        </p:spPr>
        <p:txBody>
          <a:bodyPr/>
          <a:lstStyle/>
          <a:p>
            <a:pPr eaLnBrk="1" hangingPunct="1">
              <a:spcBef>
                <a:spcPct val="0"/>
              </a:spcBef>
            </a:pPr>
            <a:r>
              <a:rPr lang="es-ES" smtClean="0"/>
              <a:t>Here we can see the ages distribution: the major part of the sutdents has more than 30 years</a:t>
            </a:r>
          </a:p>
        </p:txBody>
      </p:sp>
      <p:sp>
        <p:nvSpPr>
          <p:cNvPr id="30723" name="3 Marcador de número de diapositiva"/>
          <p:cNvSpPr>
            <a:spLocks noGrp="1"/>
          </p:cNvSpPr>
          <p:nvPr>
            <p:ph type="sldNum" sz="quarter" idx="5"/>
          </p:nvPr>
        </p:nvSpPr>
        <p:spPr>
          <a:noFill/>
        </p:spPr>
        <p:txBody>
          <a:bodyPr/>
          <a:lstStyle/>
          <a:p>
            <a:fld id="{E81C13A1-956C-4FF4-9C3D-D908A51A5DDE}" type="slidenum">
              <a:rPr lang="es-ES" smtClean="0"/>
              <a:pPr/>
              <a:t>8</a:t>
            </a:fld>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Marcador de imagen de diapositiva"/>
          <p:cNvSpPr>
            <a:spLocks noGrp="1" noRot="1" noChangeAspect="1" noTextEdit="1"/>
          </p:cNvSpPr>
          <p:nvPr>
            <p:ph type="sldImg"/>
          </p:nvPr>
        </p:nvSpPr>
        <p:spPr>
          <a:ln/>
        </p:spPr>
      </p:sp>
      <p:sp>
        <p:nvSpPr>
          <p:cNvPr id="32770" name="2 Marcador de notas"/>
          <p:cNvSpPr>
            <a:spLocks noGrp="1"/>
          </p:cNvSpPr>
          <p:nvPr>
            <p:ph type="body" idx="1"/>
          </p:nvPr>
        </p:nvSpPr>
        <p:spPr>
          <a:noFill/>
          <a:ln/>
        </p:spPr>
        <p:txBody>
          <a:bodyPr/>
          <a:lstStyle/>
          <a:p>
            <a:pPr eaLnBrk="1" hangingPunct="1">
              <a:spcBef>
                <a:spcPct val="0"/>
              </a:spcBef>
            </a:pPr>
            <a:r>
              <a:rPr lang="es-ES" smtClean="0"/>
              <a:t>Returning to the main UOC’s peculiarity, that is the non-obligatory enrolment, we’ve seen that official definitions in Spain are related to obligatory enrolment, while non-obligatory enrolment such as that of UOC makes such definitions unusable. It seems that this would be the case in many distance adult education institutions</a:t>
            </a:r>
          </a:p>
        </p:txBody>
      </p:sp>
      <p:sp>
        <p:nvSpPr>
          <p:cNvPr id="32771" name="3 Marcador de número de diapositiva"/>
          <p:cNvSpPr>
            <a:spLocks noGrp="1"/>
          </p:cNvSpPr>
          <p:nvPr>
            <p:ph type="sldNum" sz="quarter" idx="5"/>
          </p:nvPr>
        </p:nvSpPr>
        <p:spPr>
          <a:noFill/>
        </p:spPr>
        <p:txBody>
          <a:bodyPr/>
          <a:lstStyle/>
          <a:p>
            <a:fld id="{D34075FC-2A8B-4BBE-B33B-B5C264B0AECD}" type="slidenum">
              <a:rPr lang="es-ES" smtClean="0"/>
              <a:pPr/>
              <a:t>9</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1D84AA7A-BCF0-42F5-9B33-17A7B4998201}"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7B1BA6C8-ADA9-4ADA-8755-9872BE4D5DA3}"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97E4709-868D-4185-8661-20ED8E82C125}"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DB1201D6-3A4F-4062-9983-F1EA5C5C8602}"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8CC4318-DA06-4C8D-9CBC-13630618D37C}"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C4478856-0755-4EA0-BEFA-EEE9AEE8323B}"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38776AA8-6881-4369-88CF-9D1D6C5C80F3}"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9E90AE13-C438-452E-8F2E-2472AAD0F3E6}"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1C3A3519-0095-4625-BB6F-2F3D1BA93FCB}"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80D23E38-ED81-4F64-BCDE-8FD0A093282F}"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8EFCDBF1-C93A-4346-B452-594F3788F296}"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1DAF80F-1414-4486-8374-1A1E5DB37674}"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jgrauv@uoc.edu"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jminguillona@uoc.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rtlCol="0">
            <a:normAutofit fontScale="90000"/>
          </a:bodyPr>
          <a:lstStyle/>
          <a:p>
            <a:pPr eaLnBrk="1" fontAlgn="auto" hangingPunct="1">
              <a:spcAft>
                <a:spcPts val="0"/>
              </a:spcAft>
              <a:defRPr/>
            </a:pPr>
            <a:r>
              <a:rPr lang="es-ES" dirty="0" err="1" smtClean="0"/>
              <a:t>Redefining</a:t>
            </a:r>
            <a:r>
              <a:rPr lang="es-ES" dirty="0" smtClean="0"/>
              <a:t> </a:t>
            </a:r>
            <a:r>
              <a:rPr lang="es-ES" dirty="0" err="1" smtClean="0"/>
              <a:t>dropping</a:t>
            </a:r>
            <a:r>
              <a:rPr lang="es-ES" dirty="0" smtClean="0"/>
              <a:t> </a:t>
            </a:r>
            <a:r>
              <a:rPr lang="es-ES" dirty="0" err="1" smtClean="0"/>
              <a:t>out</a:t>
            </a:r>
            <a:r>
              <a:rPr lang="es-ES" dirty="0" smtClean="0"/>
              <a:t> in online </a:t>
            </a:r>
            <a:r>
              <a:rPr lang="es-ES" dirty="0" err="1" smtClean="0"/>
              <a:t>higher</a:t>
            </a:r>
            <a:r>
              <a:rPr lang="es-ES" dirty="0" smtClean="0"/>
              <a:t> </a:t>
            </a:r>
            <a:r>
              <a:rPr lang="es-ES" dirty="0" err="1" smtClean="0"/>
              <a:t>education</a:t>
            </a:r>
            <a:r>
              <a:rPr lang="es-ES" dirty="0" smtClean="0"/>
              <a:t>: a case </a:t>
            </a:r>
            <a:r>
              <a:rPr lang="es-ES" dirty="0" err="1" smtClean="0"/>
              <a:t>study</a:t>
            </a:r>
            <a:r>
              <a:rPr lang="es-ES" dirty="0" smtClean="0"/>
              <a:t> </a:t>
            </a:r>
            <a:r>
              <a:rPr lang="es-ES" dirty="0" err="1" smtClean="0"/>
              <a:t>from</a:t>
            </a:r>
            <a:r>
              <a:rPr lang="es-ES" dirty="0" smtClean="0"/>
              <a:t> </a:t>
            </a:r>
            <a:r>
              <a:rPr lang="es-ES" dirty="0" err="1" smtClean="0"/>
              <a:t>the</a:t>
            </a:r>
            <a:r>
              <a:rPr lang="es-ES" dirty="0" smtClean="0"/>
              <a:t> UOC</a:t>
            </a:r>
          </a:p>
        </p:txBody>
      </p:sp>
      <p:sp>
        <p:nvSpPr>
          <p:cNvPr id="15362" name="2 Subtítulo"/>
          <p:cNvSpPr>
            <a:spLocks noGrp="1"/>
          </p:cNvSpPr>
          <p:nvPr>
            <p:ph type="subTitle" idx="1"/>
          </p:nvPr>
        </p:nvSpPr>
        <p:spPr>
          <a:xfrm>
            <a:off x="971550" y="4221163"/>
            <a:ext cx="7072313" cy="1752600"/>
          </a:xfrm>
        </p:spPr>
        <p:txBody>
          <a:bodyPr/>
          <a:lstStyle/>
          <a:p>
            <a:pPr eaLnBrk="1" hangingPunct="1">
              <a:lnSpc>
                <a:spcPct val="80000"/>
              </a:lnSpc>
            </a:pPr>
            <a:r>
              <a:rPr lang="es-ES" sz="2800" smtClean="0"/>
              <a:t>Josep Grau-Valldosera, Julià Minguillón</a:t>
            </a:r>
          </a:p>
          <a:p>
            <a:pPr eaLnBrk="1" hangingPunct="1">
              <a:lnSpc>
                <a:spcPct val="80000"/>
              </a:lnSpc>
            </a:pPr>
            <a:endParaRPr lang="en-US" sz="2800" smtClean="0"/>
          </a:p>
          <a:p>
            <a:pPr eaLnBrk="1" hangingPunct="1">
              <a:lnSpc>
                <a:spcPct val="80000"/>
              </a:lnSpc>
            </a:pPr>
            <a:r>
              <a:rPr lang="en-US" sz="2800" b="1" smtClean="0"/>
              <a:t>Learning Analytics &amp; Knowledge </a:t>
            </a:r>
          </a:p>
          <a:p>
            <a:pPr eaLnBrk="1" hangingPunct="1">
              <a:lnSpc>
                <a:spcPct val="80000"/>
              </a:lnSpc>
            </a:pPr>
            <a:r>
              <a:rPr lang="en-US" sz="2800" smtClean="0"/>
              <a:t>February 27 - March 1,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Título"/>
          <p:cNvSpPr>
            <a:spLocks noGrp="1"/>
          </p:cNvSpPr>
          <p:nvPr>
            <p:ph type="title"/>
          </p:nvPr>
        </p:nvSpPr>
        <p:spPr>
          <a:xfrm>
            <a:off x="457200" y="714375"/>
            <a:ext cx="8229600" cy="1143000"/>
          </a:xfrm>
        </p:spPr>
        <p:txBody>
          <a:bodyPr/>
          <a:lstStyle/>
          <a:p>
            <a:pPr eaLnBrk="1" hangingPunct="1"/>
            <a:r>
              <a:rPr lang="es-ES" sz="3600" smtClean="0"/>
              <a:t>UOC’s students enrolment behaviour</a:t>
            </a:r>
          </a:p>
        </p:txBody>
      </p:sp>
      <p:sp>
        <p:nvSpPr>
          <p:cNvPr id="4" name="3 Elipse"/>
          <p:cNvSpPr/>
          <p:nvPr/>
        </p:nvSpPr>
        <p:spPr>
          <a:xfrm>
            <a:off x="2143125" y="2714625"/>
            <a:ext cx="1214438"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schemeClr val="tx1"/>
                </a:solidFill>
              </a:rPr>
              <a:t>Active</a:t>
            </a:r>
            <a:endParaRPr lang="es-ES" b="1" dirty="0">
              <a:solidFill>
                <a:schemeClr val="tx1"/>
              </a:solidFill>
            </a:endParaRPr>
          </a:p>
        </p:txBody>
      </p:sp>
      <p:sp>
        <p:nvSpPr>
          <p:cNvPr id="33795" name="6 CuadroTexto"/>
          <p:cNvSpPr txBox="1">
            <a:spLocks noChangeArrowheads="1"/>
          </p:cNvSpPr>
          <p:nvPr/>
        </p:nvSpPr>
        <p:spPr bwMode="auto">
          <a:xfrm>
            <a:off x="1054100" y="2352675"/>
            <a:ext cx="1000125" cy="641350"/>
          </a:xfrm>
          <a:prstGeom prst="rect">
            <a:avLst/>
          </a:prstGeom>
          <a:noFill/>
          <a:ln w="9525">
            <a:noFill/>
            <a:miter lim="800000"/>
            <a:headEnd/>
            <a:tailEnd/>
          </a:ln>
        </p:spPr>
        <p:txBody>
          <a:bodyPr>
            <a:spAutoFit/>
          </a:bodyPr>
          <a:lstStyle/>
          <a:p>
            <a:r>
              <a:rPr lang="es-ES"/>
              <a:t>New student</a:t>
            </a:r>
          </a:p>
        </p:txBody>
      </p:sp>
      <p:sp>
        <p:nvSpPr>
          <p:cNvPr id="8" name="7 Arco"/>
          <p:cNvSpPr/>
          <p:nvPr/>
        </p:nvSpPr>
        <p:spPr>
          <a:xfrm>
            <a:off x="2482850" y="2281238"/>
            <a:ext cx="500063" cy="642937"/>
          </a:xfrm>
          <a:prstGeom prst="arc">
            <a:avLst>
              <a:gd name="adj1" fmla="val 8949806"/>
              <a:gd name="adj2" fmla="val 1366983"/>
            </a:avLst>
          </a:prstGeom>
          <a:ln w="127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a:p>
        </p:txBody>
      </p:sp>
      <p:sp>
        <p:nvSpPr>
          <p:cNvPr id="10" name="9 Elipse"/>
          <p:cNvSpPr/>
          <p:nvPr/>
        </p:nvSpPr>
        <p:spPr>
          <a:xfrm>
            <a:off x="5641975" y="2689225"/>
            <a:ext cx="1071563" cy="10001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dirty="0">
                <a:solidFill>
                  <a:schemeClr val="tx1"/>
                </a:solidFill>
              </a:rPr>
              <a:t>Break</a:t>
            </a:r>
            <a:endParaRPr lang="es-ES" b="1" dirty="0">
              <a:solidFill>
                <a:schemeClr val="tx1"/>
              </a:solidFill>
            </a:endParaRPr>
          </a:p>
        </p:txBody>
      </p:sp>
      <p:cxnSp>
        <p:nvCxnSpPr>
          <p:cNvPr id="13" name="12 Conector recto de flecha"/>
          <p:cNvCxnSpPr>
            <a:endCxn id="10" idx="2"/>
          </p:cNvCxnSpPr>
          <p:nvPr/>
        </p:nvCxnSpPr>
        <p:spPr>
          <a:xfrm>
            <a:off x="3414713" y="3117850"/>
            <a:ext cx="2214562" cy="71438"/>
          </a:xfrm>
          <a:prstGeom prst="straightConnector1">
            <a:avLst/>
          </a:prstGeom>
          <a:ln w="12700">
            <a:solidFill>
              <a:schemeClr val="accent2">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15" name="14 Arco"/>
          <p:cNvSpPr/>
          <p:nvPr/>
        </p:nvSpPr>
        <p:spPr>
          <a:xfrm>
            <a:off x="5840413" y="2281238"/>
            <a:ext cx="500062" cy="642937"/>
          </a:xfrm>
          <a:prstGeom prst="arc">
            <a:avLst>
              <a:gd name="adj1" fmla="val 8949806"/>
              <a:gd name="adj2" fmla="val 1366983"/>
            </a:avLst>
          </a:prstGeom>
          <a:ln w="12700">
            <a:solidFill>
              <a:schemeClr val="accent2">
                <a:lumMod val="75000"/>
              </a:schemeClr>
            </a:solidFill>
            <a:tailEnd type="triangle"/>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ES"/>
          </a:p>
        </p:txBody>
      </p:sp>
      <p:sp>
        <p:nvSpPr>
          <p:cNvPr id="16" name="15 Elipse"/>
          <p:cNvSpPr/>
          <p:nvPr/>
        </p:nvSpPr>
        <p:spPr>
          <a:xfrm>
            <a:off x="5626100" y="4781550"/>
            <a:ext cx="1160463" cy="10763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b="1" dirty="0" err="1">
                <a:solidFill>
                  <a:schemeClr val="tx1"/>
                </a:solidFill>
              </a:rPr>
              <a:t>Drop</a:t>
            </a:r>
            <a:endParaRPr lang="es-ES" b="1" dirty="0">
              <a:solidFill>
                <a:schemeClr val="tx1"/>
              </a:solidFill>
            </a:endParaRPr>
          </a:p>
          <a:p>
            <a:pPr algn="ctr">
              <a:defRPr/>
            </a:pPr>
            <a:r>
              <a:rPr lang="es-ES" b="1" dirty="0" err="1">
                <a:solidFill>
                  <a:schemeClr val="tx1"/>
                </a:solidFill>
              </a:rPr>
              <a:t>out</a:t>
            </a:r>
            <a:endParaRPr lang="es-ES" b="1" dirty="0">
              <a:solidFill>
                <a:schemeClr val="tx1"/>
              </a:solidFill>
            </a:endParaRPr>
          </a:p>
        </p:txBody>
      </p:sp>
      <p:cxnSp>
        <p:nvCxnSpPr>
          <p:cNvPr id="17" name="16 Conector recto de flecha"/>
          <p:cNvCxnSpPr>
            <a:stCxn id="10" idx="4"/>
            <a:endCxn id="16" idx="0"/>
          </p:cNvCxnSpPr>
          <p:nvPr/>
        </p:nvCxnSpPr>
        <p:spPr>
          <a:xfrm rot="16200000" flipH="1">
            <a:off x="5645944" y="4220369"/>
            <a:ext cx="1092200" cy="30162"/>
          </a:xfrm>
          <a:prstGeom prst="straightConnector1">
            <a:avLst/>
          </a:prstGeom>
          <a:ln w="12700">
            <a:solidFill>
              <a:schemeClr val="accent2">
                <a:lumMod val="75000"/>
              </a:schemeClr>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a:stCxn id="4" idx="5"/>
            <a:endCxn id="10" idx="3"/>
          </p:cNvCxnSpPr>
          <p:nvPr/>
        </p:nvCxnSpPr>
        <p:spPr>
          <a:xfrm rot="5400000" flipH="1" flipV="1">
            <a:off x="4447382" y="2275681"/>
            <a:ext cx="82550" cy="2617787"/>
          </a:xfrm>
          <a:prstGeom prst="straightConnector1">
            <a:avLst/>
          </a:prstGeom>
          <a:ln w="12700">
            <a:solidFill>
              <a:schemeClr val="accent2">
                <a:lumMod val="75000"/>
              </a:schemeClr>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23" name="22 Elipse"/>
          <p:cNvSpPr/>
          <p:nvPr/>
        </p:nvSpPr>
        <p:spPr>
          <a:xfrm>
            <a:off x="2173288" y="4725988"/>
            <a:ext cx="1196975" cy="11477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1600" b="1">
                <a:solidFill>
                  <a:schemeClr val="tx1"/>
                </a:solidFill>
              </a:rPr>
              <a:t>Grade</a:t>
            </a:r>
            <a:endParaRPr lang="es-ES" b="1">
              <a:solidFill>
                <a:schemeClr val="tx1"/>
              </a:solidFill>
            </a:endParaRPr>
          </a:p>
        </p:txBody>
      </p:sp>
      <p:cxnSp>
        <p:nvCxnSpPr>
          <p:cNvPr id="24" name="23 Conector recto de flecha"/>
          <p:cNvCxnSpPr>
            <a:stCxn id="23" idx="0"/>
            <a:endCxn id="4" idx="4"/>
          </p:cNvCxnSpPr>
          <p:nvPr/>
        </p:nvCxnSpPr>
        <p:spPr>
          <a:xfrm rot="16200000" flipV="1">
            <a:off x="2288381" y="4242594"/>
            <a:ext cx="944563" cy="22225"/>
          </a:xfrm>
          <a:prstGeom prst="straightConnector1">
            <a:avLst/>
          </a:prstGeom>
          <a:ln w="12700">
            <a:solidFill>
              <a:schemeClr val="accent2">
                <a:lumMod val="75000"/>
              </a:schemeClr>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endCxn id="16" idx="1"/>
          </p:cNvCxnSpPr>
          <p:nvPr/>
        </p:nvCxnSpPr>
        <p:spPr>
          <a:xfrm>
            <a:off x="2982913" y="3768725"/>
            <a:ext cx="2813050" cy="1169988"/>
          </a:xfrm>
          <a:prstGeom prst="straightConnector1">
            <a:avLst/>
          </a:prstGeom>
          <a:ln w="12700">
            <a:solidFill>
              <a:schemeClr val="accent2">
                <a:lumMod val="75000"/>
              </a:schemeClr>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a:endCxn id="4" idx="2"/>
          </p:cNvCxnSpPr>
          <p:nvPr/>
        </p:nvCxnSpPr>
        <p:spPr>
          <a:xfrm flipV="1">
            <a:off x="1041400" y="3248025"/>
            <a:ext cx="1101725" cy="33338"/>
          </a:xfrm>
          <a:prstGeom prst="straightConnector1">
            <a:avLst/>
          </a:prstGeom>
          <a:ln w="12700">
            <a:solidFill>
              <a:schemeClr val="accent2">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33807" name="38 CuadroTexto"/>
          <p:cNvSpPr txBox="1">
            <a:spLocks noChangeArrowheads="1"/>
          </p:cNvSpPr>
          <p:nvPr/>
        </p:nvSpPr>
        <p:spPr bwMode="auto">
          <a:xfrm>
            <a:off x="3768725" y="4495800"/>
            <a:ext cx="1285875" cy="915988"/>
          </a:xfrm>
          <a:prstGeom prst="rect">
            <a:avLst/>
          </a:prstGeom>
          <a:noFill/>
          <a:ln w="9525">
            <a:noFill/>
            <a:miter lim="800000"/>
            <a:headEnd/>
            <a:tailEnd/>
          </a:ln>
        </p:spPr>
        <p:txBody>
          <a:bodyPr>
            <a:spAutoFit/>
          </a:bodyPr>
          <a:lstStyle/>
          <a:p>
            <a:r>
              <a:rPr lang="es-ES"/>
              <a:t>Dropout first semester</a:t>
            </a:r>
          </a:p>
        </p:txBody>
      </p:sp>
      <p:sp>
        <p:nvSpPr>
          <p:cNvPr id="33808" name="38 CuadroTexto"/>
          <p:cNvSpPr txBox="1">
            <a:spLocks noChangeArrowheads="1"/>
          </p:cNvSpPr>
          <p:nvPr/>
        </p:nvSpPr>
        <p:spPr bwMode="auto">
          <a:xfrm>
            <a:off x="6626225" y="3857625"/>
            <a:ext cx="1285875" cy="641350"/>
          </a:xfrm>
          <a:prstGeom prst="rect">
            <a:avLst/>
          </a:prstGeom>
          <a:noFill/>
          <a:ln w="9525">
            <a:noFill/>
            <a:miter lim="800000"/>
            <a:headEnd/>
            <a:tailEnd/>
          </a:ln>
        </p:spPr>
        <p:txBody>
          <a:bodyPr>
            <a:spAutoFit/>
          </a:bodyPr>
          <a:lstStyle/>
          <a:p>
            <a:r>
              <a:rPr lang="es-ES"/>
              <a:t>Dropout-definition</a:t>
            </a:r>
          </a:p>
        </p:txBody>
      </p:sp>
      <p:sp>
        <p:nvSpPr>
          <p:cNvPr id="18" name="17 Elipse"/>
          <p:cNvSpPr/>
          <p:nvPr/>
        </p:nvSpPr>
        <p:spPr>
          <a:xfrm>
            <a:off x="6357938" y="3786188"/>
            <a:ext cx="1714500" cy="785812"/>
          </a:xfrm>
          <a:prstGeom prst="ellipse">
            <a:avLst/>
          </a:prstGeom>
          <a:noFill/>
          <a:ln w="317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33811" name="Text Box 19"/>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Título"/>
          <p:cNvSpPr>
            <a:spLocks noGrp="1"/>
          </p:cNvSpPr>
          <p:nvPr>
            <p:ph type="title"/>
          </p:nvPr>
        </p:nvSpPr>
        <p:spPr>
          <a:xfrm>
            <a:off x="457200" y="571500"/>
            <a:ext cx="8229600" cy="1143000"/>
          </a:xfrm>
        </p:spPr>
        <p:txBody>
          <a:bodyPr/>
          <a:lstStyle/>
          <a:p>
            <a:pPr eaLnBrk="1" hangingPunct="1"/>
            <a:r>
              <a:rPr lang="es-ES" sz="3600" smtClean="0"/>
              <a:t>Structure of data used</a:t>
            </a:r>
          </a:p>
        </p:txBody>
      </p:sp>
      <p:graphicFrame>
        <p:nvGraphicFramePr>
          <p:cNvPr id="34895" name="Group 79"/>
          <p:cNvGraphicFramePr>
            <a:graphicFrameLocks noGrp="1"/>
          </p:cNvGraphicFramePr>
          <p:nvPr/>
        </p:nvGraphicFramePr>
        <p:xfrm>
          <a:off x="357188" y="1592263"/>
          <a:ext cx="7643812" cy="4622800"/>
        </p:xfrm>
        <a:graphic>
          <a:graphicData uri="http://schemas.openxmlformats.org/drawingml/2006/table">
            <a:tbl>
              <a:tblPr/>
              <a:tblGrid>
                <a:gridCol w="1285884"/>
                <a:gridCol w="714380"/>
                <a:gridCol w="1857388"/>
                <a:gridCol w="2500330"/>
                <a:gridCol w="1285884"/>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err="1" smtClean="0">
                          <a:ln>
                            <a:noFill/>
                          </a:ln>
                          <a:solidFill>
                            <a:schemeClr val="tx1"/>
                          </a:solidFill>
                          <a:effectLst/>
                          <a:latin typeface="Arial" charset="0"/>
                        </a:rPr>
                        <a:t>User</a:t>
                      </a:r>
                      <a:r>
                        <a:rPr kumimoji="0" lang="es-ES" sz="1800" b="1" i="0" u="none" strike="noStrike" cap="none" normalizeH="0" baseline="0" dirty="0" smtClean="0">
                          <a:ln>
                            <a:noFill/>
                          </a:ln>
                          <a:solidFill>
                            <a:schemeClr val="tx1"/>
                          </a:solidFill>
                          <a:effectLst/>
                          <a:latin typeface="Arial" charset="0"/>
                        </a:rPr>
                        <a:t> ID</a:t>
                      </a:r>
                    </a:p>
                  </a:txBody>
                  <a:tcPr horzOverflow="overflow">
                    <a:lnL>
                      <a:noFill/>
                    </a:lnL>
                    <a:lnR>
                      <a:noFill/>
                    </a:lnR>
                    <a:lnT>
                      <a:noFill/>
                    </a:lnT>
                    <a:lnB>
                      <a:noFill/>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Sex</a:t>
                      </a:r>
                    </a:p>
                  </a:txBody>
                  <a:tcP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Date of birth</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smtClean="0">
                          <a:ln>
                            <a:noFill/>
                          </a:ln>
                          <a:solidFill>
                            <a:schemeClr val="tx1"/>
                          </a:solidFill>
                          <a:effectLst/>
                          <a:latin typeface="Arial" charset="0"/>
                        </a:rPr>
                        <a:t>Enrolment period (semester)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1" i="0" u="none" strike="noStrike" cap="none" normalizeH="0" baseline="0" dirty="0" err="1" smtClean="0">
                          <a:ln>
                            <a:noFill/>
                          </a:ln>
                          <a:solidFill>
                            <a:schemeClr val="tx1"/>
                          </a:solidFill>
                          <a:effectLst/>
                          <a:latin typeface="Arial" charset="0"/>
                        </a:rPr>
                        <a:t>Degree</a:t>
                      </a:r>
                      <a:r>
                        <a:rPr kumimoji="0" lang="es-ES" sz="1800" b="1" i="0" u="none" strike="noStrike" cap="none" normalizeH="0" baseline="0" dirty="0" smtClean="0">
                          <a:ln>
                            <a:noFill/>
                          </a:ln>
                          <a:solidFill>
                            <a:schemeClr val="tx1"/>
                          </a:solidFill>
                          <a:effectLst/>
                          <a:latin typeface="Arial" charset="0"/>
                        </a:rPr>
                        <a:t> </a:t>
                      </a:r>
                      <a:r>
                        <a:rPr kumimoji="0" lang="es-ES" sz="1800" b="1" i="0" u="none" strike="noStrike" cap="none" normalizeH="0" baseline="0" dirty="0" err="1" smtClean="0">
                          <a:ln>
                            <a:noFill/>
                          </a:ln>
                          <a:solidFill>
                            <a:schemeClr val="tx1"/>
                          </a:solidFill>
                          <a:effectLst/>
                          <a:latin typeface="Arial" charset="0"/>
                        </a:rPr>
                        <a:t>enrolled</a:t>
                      </a:r>
                      <a:endParaRPr kumimoji="0" lang="es-ES" sz="18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Calibri" pitchFamily="34" charset="0"/>
                        </a:rPr>
                        <a:t>529960</a:t>
                      </a:r>
                    </a:p>
                  </a:txBody>
                  <a:tcPr marL="69723" marR="69723" marT="34798" marB="347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F</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05-JAN-1983</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2004 (2nd semester)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err="1" smtClean="0">
                          <a:ln>
                            <a:noFill/>
                          </a:ln>
                          <a:solidFill>
                            <a:srgbClr val="000000"/>
                          </a:solidFill>
                          <a:effectLst/>
                          <a:latin typeface="Arial" charset="0"/>
                        </a:rPr>
                        <a:t>Law</a:t>
                      </a:r>
                      <a:endParaRPr kumimoji="0" lang="es-ES" sz="18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Calibri" pitchFamily="34" charset="0"/>
                        </a:rPr>
                        <a:t>529960</a:t>
                      </a:r>
                    </a:p>
                  </a:txBody>
                  <a:tcPr marL="69723" marR="69723" marT="34798" marB="347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F</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05-JAN-1983</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2005 (1st)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err="1" smtClean="0">
                          <a:ln>
                            <a:noFill/>
                          </a:ln>
                          <a:solidFill>
                            <a:srgbClr val="000000"/>
                          </a:solidFill>
                          <a:effectLst/>
                          <a:latin typeface="Arial" charset="0"/>
                        </a:rPr>
                        <a:t>Law</a:t>
                      </a:r>
                      <a:endParaRPr kumimoji="0" lang="es-ES" sz="18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Calibri" pitchFamily="34" charset="0"/>
                        </a:rPr>
                        <a:t>529960</a:t>
                      </a:r>
                    </a:p>
                  </a:txBody>
                  <a:tcPr marL="69723" marR="69723" marT="34798" marB="347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F</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05-JAN-1983</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2005 (2nd)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err="1" smtClean="0">
                          <a:ln>
                            <a:noFill/>
                          </a:ln>
                          <a:solidFill>
                            <a:srgbClr val="000000"/>
                          </a:solidFill>
                          <a:effectLst/>
                          <a:latin typeface="Arial" charset="0"/>
                        </a:rPr>
                        <a:t>Law</a:t>
                      </a:r>
                      <a:endParaRPr kumimoji="0" lang="es-ES" sz="18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Calibri" pitchFamily="34" charset="0"/>
                        </a:rPr>
                        <a:t>529960</a:t>
                      </a:r>
                    </a:p>
                  </a:txBody>
                  <a:tcPr marL="69723" marR="69723" marT="34798" marB="347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F</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05-JAN-1983</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2006 (2nd)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err="1" smtClean="0">
                          <a:ln>
                            <a:noFill/>
                          </a:ln>
                          <a:solidFill>
                            <a:srgbClr val="000000"/>
                          </a:solidFill>
                          <a:effectLst/>
                          <a:latin typeface="Arial" charset="0"/>
                        </a:rPr>
                        <a:t>Law</a:t>
                      </a:r>
                      <a:endParaRPr kumimoji="0" lang="es-ES" sz="18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Calibri" pitchFamily="34" charset="0"/>
                        </a:rPr>
                        <a:t>529960</a:t>
                      </a:r>
                    </a:p>
                  </a:txBody>
                  <a:tcPr marL="69723" marR="69723" marT="34798" marB="347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F</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05-JAN-1983</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2007 (1st)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err="1" smtClean="0">
                          <a:ln>
                            <a:noFill/>
                          </a:ln>
                          <a:solidFill>
                            <a:srgbClr val="000000"/>
                          </a:solidFill>
                          <a:effectLst/>
                          <a:latin typeface="Arial" charset="0"/>
                        </a:rPr>
                        <a:t>Law</a:t>
                      </a:r>
                      <a:endParaRPr kumimoji="0" lang="es-ES" sz="18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Calibri" pitchFamily="34" charset="0"/>
                        </a:rPr>
                        <a:t>529960</a:t>
                      </a:r>
                    </a:p>
                  </a:txBody>
                  <a:tcPr marL="69723" marR="69723" marT="34798" marB="347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F</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05-JAN-1983</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2007 (2nd)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err="1" smtClean="0">
                          <a:ln>
                            <a:noFill/>
                          </a:ln>
                          <a:solidFill>
                            <a:srgbClr val="000000"/>
                          </a:solidFill>
                          <a:effectLst/>
                          <a:latin typeface="Arial" charset="0"/>
                        </a:rPr>
                        <a:t>Law</a:t>
                      </a:r>
                      <a:endParaRPr kumimoji="0" lang="es-ES" sz="18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Calibri" pitchFamily="34" charset="0"/>
                        </a:rPr>
                        <a:t>529960</a:t>
                      </a:r>
                    </a:p>
                  </a:txBody>
                  <a:tcPr marL="69723" marR="69723" marT="34798" marB="347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F</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05-JAN-1983</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2008 (1st)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err="1" smtClean="0">
                          <a:ln>
                            <a:noFill/>
                          </a:ln>
                          <a:solidFill>
                            <a:srgbClr val="000000"/>
                          </a:solidFill>
                          <a:effectLst/>
                          <a:latin typeface="Arial" charset="0"/>
                        </a:rPr>
                        <a:t>Law</a:t>
                      </a:r>
                      <a:endParaRPr kumimoji="0" lang="es-ES" sz="18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Calibri" pitchFamily="34" charset="0"/>
                        </a:rPr>
                        <a:t>529960</a:t>
                      </a:r>
                    </a:p>
                  </a:txBody>
                  <a:tcPr marL="69723" marR="69723" marT="34798" marB="347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F</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05-JAN-1983</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2008 (2nd)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err="1" smtClean="0">
                          <a:ln>
                            <a:noFill/>
                          </a:ln>
                          <a:solidFill>
                            <a:srgbClr val="000000"/>
                          </a:solidFill>
                          <a:effectLst/>
                          <a:latin typeface="Arial" charset="0"/>
                        </a:rPr>
                        <a:t>Law</a:t>
                      </a:r>
                      <a:endParaRPr kumimoji="0" lang="es-ES" sz="18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371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Calibri" pitchFamily="34" charset="0"/>
                        </a:rPr>
                        <a:t>529960</a:t>
                      </a:r>
                    </a:p>
                  </a:txBody>
                  <a:tcPr marL="69723" marR="69723" marT="34798" marB="347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F</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05-JAN-1983</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rgbClr val="000000"/>
                          </a:solidFill>
                          <a:effectLst/>
                          <a:latin typeface="Arial" charset="0"/>
                        </a:rPr>
                        <a:t>2009 (1st)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err="1" smtClean="0">
                          <a:ln>
                            <a:noFill/>
                          </a:ln>
                          <a:solidFill>
                            <a:srgbClr val="000000"/>
                          </a:solidFill>
                          <a:effectLst/>
                          <a:latin typeface="Arial" charset="0"/>
                        </a:rPr>
                        <a:t>Law</a:t>
                      </a:r>
                      <a:endParaRPr kumimoji="0" lang="es-ES" sz="18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371475">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chemeClr val="tx1"/>
                          </a:solidFill>
                          <a:effectLst/>
                          <a:latin typeface="Calibri" pitchFamily="34" charset="0"/>
                        </a:rPr>
                        <a:t>529960</a:t>
                      </a:r>
                    </a:p>
                  </a:txBody>
                  <a:tcPr marL="69723" marR="69723" marT="34798" marB="3479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F</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smtClean="0">
                          <a:ln>
                            <a:noFill/>
                          </a:ln>
                          <a:solidFill>
                            <a:srgbClr val="000000"/>
                          </a:solidFill>
                          <a:effectLst/>
                          <a:latin typeface="Arial" charset="0"/>
                        </a:rPr>
                        <a:t>05-JAN-1983</a:t>
                      </a:r>
                    </a:p>
                  </a:txBody>
                  <a:tcPr marL="69669" marR="69669" marT="34834" marB="3483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1800" b="0" i="0" u="none" strike="noStrike" cap="none" normalizeH="0" baseline="0" dirty="0" smtClean="0">
                          <a:ln>
                            <a:noFill/>
                          </a:ln>
                          <a:solidFill>
                            <a:srgbClr val="000000"/>
                          </a:solidFill>
                          <a:effectLst/>
                          <a:latin typeface="Arial" charset="0"/>
                        </a:rPr>
                        <a:t>2009 (2nd)</a:t>
                      </a:r>
                    </a:p>
                    <a:p>
                      <a:endParaRPr lang="es-ES"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800" b="0" i="0" u="none" strike="noStrike" cap="none" normalizeH="0" baseline="0" dirty="0" err="1" smtClean="0">
                          <a:ln>
                            <a:noFill/>
                          </a:ln>
                          <a:solidFill>
                            <a:srgbClr val="000000"/>
                          </a:solidFill>
                          <a:effectLst/>
                          <a:latin typeface="Arial" charset="0"/>
                        </a:rPr>
                        <a:t>Law</a:t>
                      </a:r>
                      <a:endParaRPr kumimoji="0" lang="es-ES" sz="1800" b="0" i="0" u="none" strike="noStrike" cap="none" normalizeH="0" baseline="0" dirty="0" smtClean="0">
                        <a:ln>
                          <a:noFill/>
                        </a:ln>
                        <a:solidFill>
                          <a:srgbClr val="000000"/>
                        </a:solidFill>
                        <a:effectLst/>
                        <a:latin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cxnSp>
        <p:nvCxnSpPr>
          <p:cNvPr id="5" name="4 Conector recto de flecha"/>
          <p:cNvCxnSpPr/>
          <p:nvPr/>
        </p:nvCxnSpPr>
        <p:spPr>
          <a:xfrm>
            <a:off x="5715000" y="3286125"/>
            <a:ext cx="2428875"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5917" name="6 CuadroTexto"/>
          <p:cNvSpPr txBox="1">
            <a:spLocks noChangeArrowheads="1"/>
          </p:cNvSpPr>
          <p:nvPr/>
        </p:nvSpPr>
        <p:spPr bwMode="auto">
          <a:xfrm>
            <a:off x="7858125" y="2928938"/>
            <a:ext cx="1285875" cy="923925"/>
          </a:xfrm>
          <a:prstGeom prst="rect">
            <a:avLst/>
          </a:prstGeom>
          <a:noFill/>
          <a:ln w="9525">
            <a:noFill/>
            <a:miter lim="800000"/>
            <a:headEnd/>
            <a:tailEnd/>
          </a:ln>
        </p:spPr>
        <p:txBody>
          <a:bodyPr>
            <a:spAutoFit/>
          </a:bodyPr>
          <a:lstStyle/>
          <a:p>
            <a:pPr algn="ctr"/>
            <a:r>
              <a:rPr lang="es-ES"/>
              <a:t>Break (one semester)</a:t>
            </a:r>
          </a:p>
        </p:txBody>
      </p:sp>
      <p:sp>
        <p:nvSpPr>
          <p:cNvPr id="35919" name="Text Box 79"/>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Título"/>
          <p:cNvSpPr>
            <a:spLocks noGrp="1"/>
          </p:cNvSpPr>
          <p:nvPr>
            <p:ph type="title"/>
          </p:nvPr>
        </p:nvSpPr>
        <p:spPr>
          <a:xfrm>
            <a:off x="457200" y="571500"/>
            <a:ext cx="8229600" cy="1143000"/>
          </a:xfrm>
        </p:spPr>
        <p:txBody>
          <a:bodyPr/>
          <a:lstStyle/>
          <a:p>
            <a:pPr eaLnBrk="1" hangingPunct="1"/>
            <a:r>
              <a:rPr lang="es-ES" sz="3200" smtClean="0"/>
              <a:t>Enrolment / non-enrolment personal records</a:t>
            </a:r>
          </a:p>
        </p:txBody>
      </p:sp>
      <p:sp>
        <p:nvSpPr>
          <p:cNvPr id="37890" name="2 Marcador de contenido"/>
          <p:cNvSpPr>
            <a:spLocks noGrp="1"/>
          </p:cNvSpPr>
          <p:nvPr>
            <p:ph idx="1"/>
          </p:nvPr>
        </p:nvSpPr>
        <p:spPr>
          <a:xfrm>
            <a:off x="395288" y="1628775"/>
            <a:ext cx="8229600" cy="4525963"/>
          </a:xfrm>
        </p:spPr>
        <p:txBody>
          <a:bodyPr/>
          <a:lstStyle/>
          <a:p>
            <a:pPr eaLnBrk="1" hangingPunct="1">
              <a:buFont typeface="Wingdings" pitchFamily="2" charset="2"/>
              <a:buNone/>
            </a:pPr>
            <a:r>
              <a:rPr lang="es-ES" sz="2400" smtClean="0"/>
              <a:t>529960;1;1;1;0;1;1;1;1;1;1;1</a:t>
            </a:r>
          </a:p>
          <a:p>
            <a:pPr eaLnBrk="1" hangingPunct="1">
              <a:buFont typeface="Wingdings" pitchFamily="2" charset="2"/>
              <a:buChar char="à"/>
            </a:pPr>
            <a:r>
              <a:rPr lang="es-ES" sz="2400" smtClean="0">
                <a:sym typeface="Wingdings" pitchFamily="2" charset="2"/>
              </a:rPr>
              <a:t>A graduated one? It seems so…</a:t>
            </a:r>
          </a:p>
          <a:p>
            <a:pPr eaLnBrk="1" hangingPunct="1">
              <a:buFont typeface="Wingdings" pitchFamily="2" charset="2"/>
              <a:buChar char="à"/>
            </a:pPr>
            <a:endParaRPr lang="es-ES" sz="2400" smtClean="0">
              <a:sym typeface="Wingdings" pitchFamily="2" charset="2"/>
            </a:endParaRPr>
          </a:p>
          <a:p>
            <a:pPr eaLnBrk="1" hangingPunct="1">
              <a:buFontTx/>
              <a:buNone/>
            </a:pPr>
            <a:r>
              <a:rPr lang="es-ES" sz="2400" smtClean="0"/>
              <a:t>20045;1;1;1</a:t>
            </a:r>
          </a:p>
          <a:p>
            <a:pPr eaLnBrk="1" hangingPunct="1">
              <a:buFont typeface="Wingdings" pitchFamily="2" charset="2"/>
              <a:buChar char="à"/>
            </a:pPr>
            <a:r>
              <a:rPr lang="es-ES" sz="2400" smtClean="0">
                <a:sym typeface="Wingdings" pitchFamily="2" charset="2"/>
              </a:rPr>
              <a:t>A graduated student? Maybe too early / not enough data</a:t>
            </a:r>
          </a:p>
          <a:p>
            <a:pPr eaLnBrk="1" hangingPunct="1">
              <a:buFont typeface="Wingdings" pitchFamily="2" charset="2"/>
              <a:buChar char="à"/>
            </a:pPr>
            <a:endParaRPr lang="es-ES" sz="2400" smtClean="0">
              <a:sym typeface="Wingdings" pitchFamily="2" charset="2"/>
            </a:endParaRPr>
          </a:p>
          <a:p>
            <a:pPr eaLnBrk="1" hangingPunct="1">
              <a:buFontTx/>
              <a:buNone/>
            </a:pPr>
            <a:r>
              <a:rPr lang="es-ES" sz="2400" smtClean="0"/>
              <a:t>10104;1;1;1;0;1;0;0;0;0;0;0;0;0;0;0;0;0;0;0;0;0;0</a:t>
            </a:r>
          </a:p>
          <a:p>
            <a:pPr eaLnBrk="1" hangingPunct="1">
              <a:buFont typeface="Wingdings" pitchFamily="2" charset="2"/>
              <a:buChar char="à"/>
            </a:pPr>
            <a:r>
              <a:rPr lang="es-ES" sz="2400" smtClean="0">
                <a:sym typeface="Wingdings" pitchFamily="2" charset="2"/>
              </a:rPr>
              <a:t>A dropping out student? It seems so…</a:t>
            </a:r>
          </a:p>
          <a:p>
            <a:pPr eaLnBrk="1" hangingPunct="1">
              <a:buFont typeface="Wingdings" pitchFamily="2" charset="2"/>
              <a:buChar char="à"/>
            </a:pPr>
            <a:endParaRPr lang="es-ES" sz="2400" smtClean="0"/>
          </a:p>
          <a:p>
            <a:pPr eaLnBrk="1" hangingPunct="1">
              <a:buFont typeface="Wingdings" pitchFamily="2" charset="2"/>
              <a:buNone/>
            </a:pPr>
            <a:r>
              <a:rPr lang="es-ES" sz="2400" smtClean="0"/>
              <a:t>21129;1;1;1;1;1;1;1;1;0;0;0;…;0;</a:t>
            </a:r>
            <a:r>
              <a:rPr lang="es-ES" sz="2400" b="1" smtClean="0"/>
              <a:t>X</a:t>
            </a:r>
          </a:p>
          <a:p>
            <a:pPr eaLnBrk="1" hangingPunct="1">
              <a:buFont typeface="Wingdings" pitchFamily="2" charset="2"/>
              <a:buChar char="à"/>
            </a:pPr>
            <a:r>
              <a:rPr lang="es-ES" sz="2400" smtClean="0">
                <a:sym typeface="Wingdings" pitchFamily="2" charset="2"/>
              </a:rPr>
              <a:t>A dropping out student? </a:t>
            </a:r>
          </a:p>
          <a:p>
            <a:pPr eaLnBrk="1" hangingPunct="1">
              <a:buFont typeface="Wingdings" pitchFamily="2" charset="2"/>
              <a:buChar char="à"/>
            </a:pPr>
            <a:endParaRPr lang="es-ES" sz="2400" smtClean="0"/>
          </a:p>
        </p:txBody>
      </p:sp>
      <p:sp>
        <p:nvSpPr>
          <p:cNvPr id="37892"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Título"/>
          <p:cNvSpPr>
            <a:spLocks noGrp="1"/>
          </p:cNvSpPr>
          <p:nvPr>
            <p:ph type="title"/>
          </p:nvPr>
        </p:nvSpPr>
        <p:spPr>
          <a:xfrm>
            <a:off x="457200" y="714375"/>
            <a:ext cx="8229600" cy="1143000"/>
          </a:xfrm>
        </p:spPr>
        <p:txBody>
          <a:bodyPr/>
          <a:lstStyle/>
          <a:p>
            <a:pPr eaLnBrk="1" hangingPunct="1"/>
            <a:r>
              <a:rPr lang="es-ES" sz="3600" smtClean="0"/>
              <a:t>Analysis of long breaks</a:t>
            </a:r>
          </a:p>
        </p:txBody>
      </p:sp>
      <p:sp>
        <p:nvSpPr>
          <p:cNvPr id="39938" name="2 Marcador de contenido"/>
          <p:cNvSpPr>
            <a:spLocks noGrp="1"/>
          </p:cNvSpPr>
          <p:nvPr>
            <p:ph idx="1"/>
          </p:nvPr>
        </p:nvSpPr>
        <p:spPr>
          <a:xfrm>
            <a:off x="457200" y="1903413"/>
            <a:ext cx="8229600" cy="4525962"/>
          </a:xfrm>
        </p:spPr>
        <p:txBody>
          <a:bodyPr/>
          <a:lstStyle/>
          <a:p>
            <a:pPr eaLnBrk="1" hangingPunct="1"/>
            <a:r>
              <a:rPr lang="en-US" smtClean="0"/>
              <a:t>Goal: to minimize the error of affirming that someone drops out when it does not</a:t>
            </a:r>
          </a:p>
          <a:p>
            <a:pPr eaLnBrk="1" hangingPunct="1">
              <a:buFontTx/>
              <a:buNone/>
            </a:pPr>
            <a:endParaRPr lang="en-US" smtClean="0"/>
          </a:p>
          <a:p>
            <a:pPr algn="ctr" eaLnBrk="1" hangingPunct="1">
              <a:buFontTx/>
              <a:buNone/>
            </a:pPr>
            <a:r>
              <a:rPr lang="en-US" smtClean="0"/>
              <a:t>P(X=“1” | N consecutive “0”) &lt; </a:t>
            </a:r>
            <a:r>
              <a:rPr lang="el-GR" smtClean="0">
                <a:cs typeface="Arial" charset="0"/>
              </a:rPr>
              <a:t>ε</a:t>
            </a:r>
          </a:p>
          <a:p>
            <a:pPr eaLnBrk="1" hangingPunct="1">
              <a:buFontTx/>
              <a:buNone/>
            </a:pPr>
            <a:endParaRPr lang="en-US" smtClean="0"/>
          </a:p>
          <a:p>
            <a:pPr eaLnBrk="1" hangingPunct="1"/>
            <a:r>
              <a:rPr lang="en-US" smtClean="0"/>
              <a:t>Experiments performed with </a:t>
            </a:r>
            <a:r>
              <a:rPr lang="el-GR" smtClean="0">
                <a:cs typeface="Arial" charset="0"/>
              </a:rPr>
              <a:t>ε</a:t>
            </a:r>
            <a:r>
              <a:rPr lang="ca-ES" smtClean="0">
                <a:cs typeface="Arial" charset="0"/>
              </a:rPr>
              <a:t> = 0.05</a:t>
            </a:r>
          </a:p>
          <a:p>
            <a:pPr eaLnBrk="1" hangingPunct="1"/>
            <a:r>
              <a:rPr lang="ca-ES" smtClean="0">
                <a:cs typeface="Arial" charset="0"/>
              </a:rPr>
              <a:t>Other </a:t>
            </a:r>
            <a:r>
              <a:rPr lang="el-GR" smtClean="0">
                <a:cs typeface="Arial" charset="0"/>
              </a:rPr>
              <a:t>ε</a:t>
            </a:r>
            <a:r>
              <a:rPr lang="ca-ES" smtClean="0">
                <a:cs typeface="Arial" charset="0"/>
              </a:rPr>
              <a:t> (0.01, 0.1) have also been tested</a:t>
            </a:r>
            <a:endParaRPr lang="en-US" smtClean="0"/>
          </a:p>
          <a:p>
            <a:pPr eaLnBrk="1" hangingPunct="1"/>
            <a:endParaRPr lang="en-US" smtClean="0"/>
          </a:p>
        </p:txBody>
      </p:sp>
      <p:sp>
        <p:nvSpPr>
          <p:cNvPr id="39940"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Título"/>
          <p:cNvSpPr>
            <a:spLocks noGrp="1"/>
          </p:cNvSpPr>
          <p:nvPr>
            <p:ph type="title"/>
          </p:nvPr>
        </p:nvSpPr>
        <p:spPr>
          <a:xfrm>
            <a:off x="457200" y="500063"/>
            <a:ext cx="8229600" cy="1143000"/>
          </a:xfrm>
        </p:spPr>
        <p:txBody>
          <a:bodyPr/>
          <a:lstStyle/>
          <a:p>
            <a:pPr eaLnBrk="1" hangingPunct="1"/>
            <a:r>
              <a:rPr lang="es-ES" sz="3200" smtClean="0"/>
              <a:t>Result examples (I): Law Studies</a:t>
            </a:r>
          </a:p>
        </p:txBody>
      </p:sp>
      <p:graphicFrame>
        <p:nvGraphicFramePr>
          <p:cNvPr id="7" name="6 Marcador de contenido"/>
          <p:cNvGraphicFramePr>
            <a:graphicFrameLocks noGrp="1"/>
          </p:cNvGraphicFramePr>
          <p:nvPr>
            <p:ph idx="1"/>
          </p:nvPr>
        </p:nvGraphicFramePr>
        <p:xfrm>
          <a:off x="974700" y="1416036"/>
          <a:ext cx="7572429" cy="5362956"/>
        </p:xfrm>
        <a:graphic>
          <a:graphicData uri="http://schemas.openxmlformats.org/drawingml/2006/table">
            <a:tbl>
              <a:tblPr>
                <a:tableStyleId>{284E427A-3D55-4303-BF80-6455036E1DE7}</a:tableStyleId>
              </a:tblPr>
              <a:tblGrid>
                <a:gridCol w="1731356"/>
                <a:gridCol w="1552395"/>
                <a:gridCol w="2003501"/>
                <a:gridCol w="2285177"/>
              </a:tblGrid>
              <a:tr h="298359">
                <a:tc gridSpan="4">
                  <a:txBody>
                    <a:bodyPr/>
                    <a:lstStyle/>
                    <a:p>
                      <a:pPr algn="ctr">
                        <a:lnSpc>
                          <a:spcPct val="115000"/>
                        </a:lnSpc>
                        <a:spcBef>
                          <a:spcPts val="600"/>
                        </a:spcBef>
                        <a:spcAft>
                          <a:spcPts val="0"/>
                        </a:spcAft>
                      </a:pPr>
                      <a:r>
                        <a:rPr lang="en-GB" sz="1800" kern="50" baseline="0" dirty="0"/>
                        <a:t>Law degree</a:t>
                      </a:r>
                      <a:endParaRPr lang="es-ES" sz="1800" b="1" kern="50" baseline="0" dirty="0">
                        <a:solidFill>
                          <a:schemeClr val="bg1"/>
                        </a:solidFill>
                        <a:latin typeface="Times New Roman"/>
                        <a:ea typeface="Arial Unicode MS"/>
                        <a:cs typeface="Tahoma"/>
                      </a:endParaRPr>
                    </a:p>
                  </a:txBody>
                  <a:tcPr marL="68580" marR="68580" marT="0" marB="0" anchor="ctr"/>
                </a:tc>
                <a:tc hMerge="1">
                  <a:txBody>
                    <a:bodyPr/>
                    <a:lstStyle/>
                    <a:p>
                      <a:pPr algn="ctr">
                        <a:lnSpc>
                          <a:spcPct val="115000"/>
                        </a:lnSpc>
                        <a:spcBef>
                          <a:spcPts val="600"/>
                        </a:spcBef>
                        <a:spcAft>
                          <a:spcPts val="0"/>
                        </a:spcAft>
                      </a:pPr>
                      <a:endParaRPr lang="es-ES" sz="1600" b="1" kern="50" baseline="0" dirty="0">
                        <a:solidFill>
                          <a:schemeClr val="bg1"/>
                        </a:solidFill>
                        <a:latin typeface="Times New Roman"/>
                        <a:ea typeface="Arial Unicode MS"/>
                        <a:cs typeface="Tahoma"/>
                      </a:endParaRPr>
                    </a:p>
                  </a:txBody>
                  <a:tcPr marL="68580" marR="68580" marT="0" marB="0" anchor="ctr">
                    <a:solidFill>
                      <a:schemeClr val="accent1"/>
                    </a:solidFill>
                  </a:tcPr>
                </a:tc>
                <a:tc hMerge="1">
                  <a:txBody>
                    <a:bodyPr/>
                    <a:lstStyle/>
                    <a:p>
                      <a:endParaRPr lang="es-ES"/>
                    </a:p>
                  </a:txBody>
                  <a:tcPr/>
                </a:tc>
                <a:tc hMerge="1">
                  <a:txBody>
                    <a:bodyPr/>
                    <a:lstStyle/>
                    <a:p>
                      <a:endParaRPr lang="es-ES"/>
                    </a:p>
                  </a:txBody>
                  <a:tcPr/>
                </a:tc>
              </a:tr>
              <a:tr h="596717">
                <a:tc>
                  <a:txBody>
                    <a:bodyPr/>
                    <a:lstStyle/>
                    <a:p>
                      <a:pPr algn="ctr">
                        <a:lnSpc>
                          <a:spcPct val="115000"/>
                        </a:lnSpc>
                        <a:spcBef>
                          <a:spcPts val="600"/>
                        </a:spcBef>
                        <a:spcAft>
                          <a:spcPts val="0"/>
                        </a:spcAft>
                      </a:pPr>
                      <a:r>
                        <a:rPr lang="en-GB" sz="1800" kern="50" baseline="0" dirty="0"/>
                        <a:t>Number of semesters</a:t>
                      </a:r>
                      <a:endParaRPr lang="es-ES" sz="1800" b="1" kern="50" baseline="0" dirty="0">
                        <a:solidFill>
                          <a:schemeClr val="bg1"/>
                        </a:solidFill>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baseline="0" dirty="0"/>
                        <a:t>Number of students</a:t>
                      </a:r>
                      <a:endParaRPr lang="es-ES" sz="1800" b="1" kern="50" baseline="0" dirty="0">
                        <a:solidFill>
                          <a:schemeClr val="bg1"/>
                        </a:solidFill>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baseline="0" dirty="0"/>
                        <a:t>Percentage of students</a:t>
                      </a:r>
                      <a:endParaRPr lang="es-ES" sz="1800" b="1" kern="50" baseline="0" dirty="0">
                        <a:solidFill>
                          <a:schemeClr val="bg1"/>
                        </a:solidFill>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baseline="0" dirty="0"/>
                        <a:t>Accumulated percentage</a:t>
                      </a:r>
                      <a:endParaRPr lang="es-ES" sz="1800" b="1" kern="50" baseline="0" dirty="0">
                        <a:solidFill>
                          <a:schemeClr val="bg1"/>
                        </a:solidFill>
                        <a:latin typeface="Times New Roman"/>
                        <a:ea typeface="Arial Unicode MS"/>
                        <a:cs typeface="Tahoma"/>
                      </a:endParaRPr>
                    </a:p>
                  </a:txBody>
                  <a:tcPr marL="68580" marR="68580" marT="0" marB="0" anchor="ctr"/>
                </a:tc>
              </a:tr>
              <a:tr h="298359">
                <a:tc>
                  <a:txBody>
                    <a:bodyPr/>
                    <a:lstStyle/>
                    <a:p>
                      <a:pPr algn="ctr">
                        <a:lnSpc>
                          <a:spcPct val="115000"/>
                        </a:lnSpc>
                        <a:spcBef>
                          <a:spcPts val="600"/>
                        </a:spcBef>
                        <a:spcAft>
                          <a:spcPts val="0"/>
                        </a:spcAft>
                      </a:pPr>
                      <a:r>
                        <a:rPr lang="en-GB" sz="1800" kern="0" dirty="0"/>
                        <a:t>19</a:t>
                      </a:r>
                      <a:endParaRPr lang="es-ES" sz="1800" b="1" kern="50" dirty="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0" dirty="0"/>
                        <a:t>2</a:t>
                      </a:r>
                      <a:endParaRPr lang="es-ES" sz="1800" b="1" kern="50" dirty="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0" dirty="0"/>
                        <a:t>0.03</a:t>
                      </a:r>
                      <a:endParaRPr lang="es-ES" sz="1800" b="1" kern="50" dirty="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0" dirty="0"/>
                        <a:t>0.03</a:t>
                      </a:r>
                      <a:endParaRPr lang="es-ES" sz="1800" b="1" kern="50" dirty="0">
                        <a:latin typeface="Times New Roman"/>
                        <a:ea typeface="Arial Unicode MS"/>
                        <a:cs typeface="Tahoma"/>
                      </a:endParaRPr>
                    </a:p>
                  </a:txBody>
                  <a:tcPr marL="68580" marR="68580" marT="0" marB="0" anchor="ctr"/>
                </a:tc>
              </a:tr>
              <a:tr h="298359">
                <a:tc>
                  <a:txBody>
                    <a:bodyPr/>
                    <a:lstStyle/>
                    <a:p>
                      <a:pPr algn="ctr">
                        <a:lnSpc>
                          <a:spcPct val="115000"/>
                        </a:lnSpc>
                        <a:spcBef>
                          <a:spcPts val="600"/>
                        </a:spcBef>
                        <a:spcAft>
                          <a:spcPts val="0"/>
                        </a:spcAft>
                      </a:pPr>
                      <a:r>
                        <a:rPr lang="en-GB" sz="1800" kern="0" dirty="0"/>
                        <a:t>18</a:t>
                      </a:r>
                      <a:endParaRPr lang="es-ES" sz="1800" b="1" kern="50" dirty="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dirty="0"/>
                        <a:t>1</a:t>
                      </a:r>
                      <a:endParaRPr lang="es-ES" sz="1800" b="1" kern="50" dirty="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0.01</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dirty="0"/>
                        <a:t>0.04</a:t>
                      </a:r>
                      <a:endParaRPr lang="es-ES" sz="1800" b="1" kern="50" dirty="0">
                        <a:latin typeface="Times New Roman"/>
                        <a:ea typeface="Arial Unicode MS"/>
                        <a:cs typeface="Tahoma"/>
                      </a:endParaRPr>
                    </a:p>
                  </a:txBody>
                  <a:tcPr marL="68580" marR="68580" marT="0" marB="0" anchor="ctr"/>
                </a:tc>
              </a:tr>
              <a:tr h="298359">
                <a:tc>
                  <a:txBody>
                    <a:bodyPr/>
                    <a:lstStyle/>
                    <a:p>
                      <a:pPr algn="ctr">
                        <a:lnSpc>
                          <a:spcPct val="115000"/>
                        </a:lnSpc>
                        <a:spcBef>
                          <a:spcPts val="600"/>
                        </a:spcBef>
                        <a:spcAft>
                          <a:spcPts val="0"/>
                        </a:spcAft>
                      </a:pPr>
                      <a:r>
                        <a:rPr lang="en-GB" sz="1800" kern="0"/>
                        <a:t>17</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0</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0</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dirty="0"/>
                        <a:t>0.04</a:t>
                      </a:r>
                      <a:endParaRPr lang="es-ES" sz="1800" b="1" kern="50" dirty="0">
                        <a:latin typeface="Times New Roman"/>
                        <a:ea typeface="Arial Unicode MS"/>
                        <a:cs typeface="Tahoma"/>
                      </a:endParaRPr>
                    </a:p>
                  </a:txBody>
                  <a:tcPr marL="68580" marR="68580" marT="0" marB="0" anchor="ctr"/>
                </a:tc>
              </a:tr>
              <a:tr h="298359">
                <a:tc>
                  <a:txBody>
                    <a:bodyPr/>
                    <a:lstStyle/>
                    <a:p>
                      <a:pPr algn="ctr">
                        <a:lnSpc>
                          <a:spcPct val="115000"/>
                        </a:lnSpc>
                        <a:spcBef>
                          <a:spcPts val="600"/>
                        </a:spcBef>
                        <a:spcAft>
                          <a:spcPts val="0"/>
                        </a:spcAft>
                      </a:pPr>
                      <a:r>
                        <a:rPr lang="en-GB" sz="1800" kern="50"/>
                        <a:t>...</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endParaRPr lang="en-GB" sz="1800" b="0" kern="50">
                        <a:solidFill>
                          <a:srgbClr val="000000"/>
                        </a:solidFill>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endParaRPr lang="en-GB" sz="1800" b="0" kern="50">
                        <a:solidFill>
                          <a:srgbClr val="000000"/>
                        </a:solidFill>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endParaRPr lang="en-GB" sz="1800" b="0" kern="50" dirty="0">
                        <a:solidFill>
                          <a:srgbClr val="000000"/>
                        </a:solidFill>
                        <a:latin typeface="Times New Roman"/>
                        <a:ea typeface="Arial Unicode MS"/>
                        <a:cs typeface="Tahoma"/>
                      </a:endParaRPr>
                    </a:p>
                  </a:txBody>
                  <a:tcPr marL="68580" marR="68580" marT="0" marB="0" anchor="ctr"/>
                </a:tc>
              </a:tr>
              <a:tr h="298359">
                <a:tc>
                  <a:txBody>
                    <a:bodyPr/>
                    <a:lstStyle/>
                    <a:p>
                      <a:pPr algn="ctr">
                        <a:lnSpc>
                          <a:spcPct val="115000"/>
                        </a:lnSpc>
                        <a:spcBef>
                          <a:spcPts val="600"/>
                        </a:spcBef>
                        <a:spcAft>
                          <a:spcPts val="0"/>
                        </a:spcAft>
                      </a:pPr>
                      <a:r>
                        <a:rPr lang="en-GB" sz="1800" kern="50"/>
                        <a:t>...</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endParaRPr lang="en-GB" sz="1800" b="0" kern="50">
                        <a:solidFill>
                          <a:srgbClr val="000000"/>
                        </a:solidFill>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endParaRPr lang="en-GB" sz="1800" b="0" kern="50">
                        <a:solidFill>
                          <a:srgbClr val="000000"/>
                        </a:solidFill>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endParaRPr lang="en-GB" sz="1800" b="0" kern="50" dirty="0">
                        <a:solidFill>
                          <a:srgbClr val="000000"/>
                        </a:solidFill>
                        <a:latin typeface="Times New Roman"/>
                        <a:ea typeface="Arial Unicode MS"/>
                        <a:cs typeface="Tahoma"/>
                      </a:endParaRPr>
                    </a:p>
                  </a:txBody>
                  <a:tcPr marL="68580" marR="68580" marT="0" marB="0" anchor="ctr"/>
                </a:tc>
              </a:tr>
              <a:tr h="298359">
                <a:tc>
                  <a:txBody>
                    <a:bodyPr/>
                    <a:lstStyle/>
                    <a:p>
                      <a:pPr algn="ctr">
                        <a:lnSpc>
                          <a:spcPct val="115000"/>
                        </a:lnSpc>
                        <a:spcBef>
                          <a:spcPts val="600"/>
                        </a:spcBef>
                        <a:spcAft>
                          <a:spcPts val="0"/>
                        </a:spcAft>
                      </a:pPr>
                      <a:r>
                        <a:rPr lang="en-GB" sz="1800" kern="50"/>
                        <a:t>...</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endParaRPr lang="en-GB" sz="1800" b="0" kern="50">
                        <a:solidFill>
                          <a:srgbClr val="000000"/>
                        </a:solidFill>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endParaRPr lang="en-GB" sz="1800" b="0" kern="50" dirty="0">
                        <a:solidFill>
                          <a:srgbClr val="000000"/>
                        </a:solidFill>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endParaRPr lang="en-GB" sz="1800" b="0" kern="50" dirty="0">
                        <a:solidFill>
                          <a:srgbClr val="000000"/>
                        </a:solidFill>
                        <a:latin typeface="Times New Roman"/>
                        <a:ea typeface="Arial Unicode MS"/>
                        <a:cs typeface="Tahoma"/>
                      </a:endParaRPr>
                    </a:p>
                  </a:txBody>
                  <a:tcPr marL="68580" marR="68580" marT="0" marB="0" anchor="ctr"/>
                </a:tc>
              </a:tr>
              <a:tr h="298359">
                <a:tc>
                  <a:txBody>
                    <a:bodyPr/>
                    <a:lstStyle/>
                    <a:p>
                      <a:pPr algn="ctr">
                        <a:lnSpc>
                          <a:spcPct val="115000"/>
                        </a:lnSpc>
                        <a:spcBef>
                          <a:spcPts val="600"/>
                        </a:spcBef>
                        <a:spcAft>
                          <a:spcPts val="0"/>
                        </a:spcAft>
                      </a:pPr>
                      <a:r>
                        <a:rPr lang="en-GB" sz="1800" kern="0" dirty="0"/>
                        <a:t>8</a:t>
                      </a:r>
                      <a:endParaRPr lang="es-ES" sz="1800" b="1" kern="50" dirty="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37</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0.47</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dirty="0"/>
                        <a:t>1.80</a:t>
                      </a:r>
                      <a:endParaRPr lang="es-ES" sz="1800" b="1" kern="50" dirty="0">
                        <a:latin typeface="Times New Roman"/>
                        <a:ea typeface="Arial Unicode MS"/>
                        <a:cs typeface="Tahoma"/>
                      </a:endParaRPr>
                    </a:p>
                  </a:txBody>
                  <a:tcPr marL="68580" marR="68580" marT="0" marB="0" anchor="ctr"/>
                </a:tc>
              </a:tr>
              <a:tr h="298359">
                <a:tc>
                  <a:txBody>
                    <a:bodyPr/>
                    <a:lstStyle/>
                    <a:p>
                      <a:pPr algn="ctr">
                        <a:lnSpc>
                          <a:spcPct val="115000"/>
                        </a:lnSpc>
                        <a:spcBef>
                          <a:spcPts val="600"/>
                        </a:spcBef>
                        <a:spcAft>
                          <a:spcPts val="0"/>
                        </a:spcAft>
                      </a:pPr>
                      <a:r>
                        <a:rPr lang="en-GB" sz="1800" kern="0"/>
                        <a:t>7</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29</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0.37</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dirty="0"/>
                        <a:t>2.27</a:t>
                      </a:r>
                      <a:endParaRPr lang="es-ES" sz="1800" b="1" kern="50" dirty="0">
                        <a:latin typeface="Times New Roman"/>
                        <a:ea typeface="Arial Unicode MS"/>
                        <a:cs typeface="Tahoma"/>
                      </a:endParaRPr>
                    </a:p>
                  </a:txBody>
                  <a:tcPr marL="68580" marR="68580" marT="0" marB="0" anchor="ctr"/>
                </a:tc>
              </a:tr>
              <a:tr h="298359">
                <a:tc>
                  <a:txBody>
                    <a:bodyPr/>
                    <a:lstStyle/>
                    <a:p>
                      <a:pPr algn="ctr">
                        <a:lnSpc>
                          <a:spcPct val="115000"/>
                        </a:lnSpc>
                        <a:spcBef>
                          <a:spcPts val="600"/>
                        </a:spcBef>
                        <a:spcAft>
                          <a:spcPts val="0"/>
                        </a:spcAft>
                      </a:pPr>
                      <a:r>
                        <a:rPr lang="en-GB" sz="1800" kern="0"/>
                        <a:t>6</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50</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0.63</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dirty="0"/>
                        <a:t>2.90</a:t>
                      </a:r>
                      <a:endParaRPr lang="es-ES" sz="1800" b="1" kern="50" dirty="0">
                        <a:latin typeface="Times New Roman"/>
                        <a:ea typeface="Arial Unicode MS"/>
                        <a:cs typeface="Tahoma"/>
                      </a:endParaRPr>
                    </a:p>
                  </a:txBody>
                  <a:tcPr marL="68580" marR="68580" marT="0" marB="0" anchor="ctr"/>
                </a:tc>
              </a:tr>
              <a:tr h="298359">
                <a:tc>
                  <a:txBody>
                    <a:bodyPr/>
                    <a:lstStyle/>
                    <a:p>
                      <a:pPr algn="ctr">
                        <a:lnSpc>
                          <a:spcPct val="115000"/>
                        </a:lnSpc>
                        <a:spcBef>
                          <a:spcPts val="600"/>
                        </a:spcBef>
                        <a:spcAft>
                          <a:spcPts val="0"/>
                        </a:spcAft>
                      </a:pPr>
                      <a:r>
                        <a:rPr lang="en-GB" sz="1800" kern="0" dirty="0">
                          <a:solidFill>
                            <a:schemeClr val="bg1"/>
                          </a:solidFill>
                        </a:rPr>
                        <a:t>5</a:t>
                      </a:r>
                      <a:endParaRPr lang="es-ES" sz="1800" b="1" kern="50" dirty="0">
                        <a:solidFill>
                          <a:schemeClr val="bg1"/>
                        </a:solidFill>
                        <a:latin typeface="Times New Roman"/>
                        <a:ea typeface="Arial Unicode MS"/>
                        <a:cs typeface="Tahoma"/>
                      </a:endParaRPr>
                    </a:p>
                  </a:txBody>
                  <a:tcPr marL="68580" marR="68580" marT="0" marB="0" anchor="ctr">
                    <a:solidFill>
                      <a:srgbClr val="F83818"/>
                    </a:solidFill>
                  </a:tcPr>
                </a:tc>
                <a:tc>
                  <a:txBody>
                    <a:bodyPr/>
                    <a:lstStyle/>
                    <a:p>
                      <a:pPr algn="ctr">
                        <a:lnSpc>
                          <a:spcPct val="115000"/>
                        </a:lnSpc>
                        <a:spcBef>
                          <a:spcPts val="600"/>
                        </a:spcBef>
                        <a:spcAft>
                          <a:spcPts val="0"/>
                        </a:spcAft>
                      </a:pPr>
                      <a:r>
                        <a:rPr lang="en-GB" sz="1800" kern="50" dirty="0">
                          <a:solidFill>
                            <a:schemeClr val="bg1"/>
                          </a:solidFill>
                        </a:rPr>
                        <a:t>69</a:t>
                      </a:r>
                      <a:endParaRPr lang="es-ES" sz="1800" b="1" kern="50" dirty="0">
                        <a:solidFill>
                          <a:schemeClr val="bg1"/>
                        </a:solidFill>
                        <a:latin typeface="Times New Roman"/>
                        <a:ea typeface="Arial Unicode MS"/>
                        <a:cs typeface="Tahoma"/>
                      </a:endParaRPr>
                    </a:p>
                  </a:txBody>
                  <a:tcPr marL="68580" marR="68580" marT="0" marB="0" anchor="ctr">
                    <a:solidFill>
                      <a:srgbClr val="F83818"/>
                    </a:solidFill>
                  </a:tcPr>
                </a:tc>
                <a:tc>
                  <a:txBody>
                    <a:bodyPr/>
                    <a:lstStyle/>
                    <a:p>
                      <a:pPr algn="ctr">
                        <a:lnSpc>
                          <a:spcPct val="115000"/>
                        </a:lnSpc>
                        <a:spcBef>
                          <a:spcPts val="600"/>
                        </a:spcBef>
                        <a:spcAft>
                          <a:spcPts val="0"/>
                        </a:spcAft>
                      </a:pPr>
                      <a:r>
                        <a:rPr lang="en-GB" sz="1800" kern="50" dirty="0">
                          <a:solidFill>
                            <a:schemeClr val="bg1"/>
                          </a:solidFill>
                        </a:rPr>
                        <a:t>0.87</a:t>
                      </a:r>
                      <a:endParaRPr lang="es-ES" sz="1800" b="1" kern="50" dirty="0">
                        <a:solidFill>
                          <a:schemeClr val="bg1"/>
                        </a:solidFill>
                        <a:latin typeface="Times New Roman"/>
                        <a:ea typeface="Arial Unicode MS"/>
                        <a:cs typeface="Tahoma"/>
                      </a:endParaRPr>
                    </a:p>
                  </a:txBody>
                  <a:tcPr marL="68580" marR="68580" marT="0" marB="0" anchor="ctr">
                    <a:solidFill>
                      <a:srgbClr val="F83818"/>
                    </a:solidFill>
                  </a:tcPr>
                </a:tc>
                <a:tc>
                  <a:txBody>
                    <a:bodyPr/>
                    <a:lstStyle/>
                    <a:p>
                      <a:pPr algn="ctr">
                        <a:lnSpc>
                          <a:spcPct val="115000"/>
                        </a:lnSpc>
                        <a:spcBef>
                          <a:spcPts val="600"/>
                        </a:spcBef>
                        <a:spcAft>
                          <a:spcPts val="0"/>
                        </a:spcAft>
                      </a:pPr>
                      <a:r>
                        <a:rPr lang="en-GB" sz="1800" kern="50" dirty="0" smtClean="0">
                          <a:solidFill>
                            <a:schemeClr val="bg1"/>
                          </a:solidFill>
                        </a:rPr>
                        <a:t>3.77 %</a:t>
                      </a:r>
                      <a:r>
                        <a:rPr lang="en-GB" sz="1800" kern="50" baseline="0" dirty="0" smtClean="0">
                          <a:solidFill>
                            <a:schemeClr val="bg1"/>
                          </a:solidFill>
                        </a:rPr>
                        <a:t> (0.0377)</a:t>
                      </a:r>
                      <a:endParaRPr lang="es-ES" sz="1800" b="1" kern="50" dirty="0">
                        <a:solidFill>
                          <a:schemeClr val="bg1"/>
                        </a:solidFill>
                        <a:latin typeface="Times New Roman"/>
                        <a:ea typeface="Arial Unicode MS"/>
                        <a:cs typeface="Tahoma"/>
                      </a:endParaRPr>
                    </a:p>
                  </a:txBody>
                  <a:tcPr marL="68580" marR="68580" marT="0" marB="0" anchor="ctr">
                    <a:solidFill>
                      <a:srgbClr val="F83818"/>
                    </a:solidFill>
                  </a:tcPr>
                </a:tc>
              </a:tr>
              <a:tr h="298359">
                <a:tc>
                  <a:txBody>
                    <a:bodyPr/>
                    <a:lstStyle/>
                    <a:p>
                      <a:pPr algn="ctr">
                        <a:lnSpc>
                          <a:spcPct val="115000"/>
                        </a:lnSpc>
                        <a:spcBef>
                          <a:spcPts val="600"/>
                        </a:spcBef>
                        <a:spcAft>
                          <a:spcPts val="0"/>
                        </a:spcAft>
                      </a:pPr>
                      <a:r>
                        <a:rPr lang="en-GB" sz="1800" kern="0"/>
                        <a:t>4</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107</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dirty="0"/>
                        <a:t>1.35</a:t>
                      </a:r>
                      <a:endParaRPr lang="es-ES" sz="1800" b="1" kern="50" dirty="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dirty="0"/>
                        <a:t>5.12</a:t>
                      </a:r>
                      <a:endParaRPr lang="es-ES" sz="1800" b="1" kern="50" dirty="0">
                        <a:latin typeface="Times New Roman"/>
                        <a:ea typeface="Arial Unicode MS"/>
                        <a:cs typeface="Tahoma"/>
                      </a:endParaRPr>
                    </a:p>
                  </a:txBody>
                  <a:tcPr marL="68580" marR="68580" marT="0" marB="0" anchor="ctr"/>
                </a:tc>
              </a:tr>
              <a:tr h="298359">
                <a:tc>
                  <a:txBody>
                    <a:bodyPr/>
                    <a:lstStyle/>
                    <a:p>
                      <a:pPr algn="ctr">
                        <a:lnSpc>
                          <a:spcPct val="115000"/>
                        </a:lnSpc>
                        <a:spcBef>
                          <a:spcPts val="600"/>
                        </a:spcBef>
                        <a:spcAft>
                          <a:spcPts val="0"/>
                        </a:spcAft>
                      </a:pPr>
                      <a:r>
                        <a:rPr lang="en-GB" sz="1800" kern="0"/>
                        <a:t>3</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173</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dirty="0"/>
                        <a:t>2.18</a:t>
                      </a:r>
                      <a:endParaRPr lang="es-ES" sz="1800" b="1" kern="50" dirty="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dirty="0"/>
                        <a:t>7.30</a:t>
                      </a:r>
                      <a:endParaRPr lang="es-ES" sz="1800" b="1" kern="50" dirty="0">
                        <a:latin typeface="Times New Roman"/>
                        <a:ea typeface="Arial Unicode MS"/>
                        <a:cs typeface="Tahoma"/>
                      </a:endParaRPr>
                    </a:p>
                  </a:txBody>
                  <a:tcPr marL="68580" marR="68580" marT="0" marB="0" anchor="ctr"/>
                </a:tc>
              </a:tr>
              <a:tr h="298359">
                <a:tc>
                  <a:txBody>
                    <a:bodyPr/>
                    <a:lstStyle/>
                    <a:p>
                      <a:pPr algn="ctr">
                        <a:lnSpc>
                          <a:spcPct val="115000"/>
                        </a:lnSpc>
                        <a:spcBef>
                          <a:spcPts val="600"/>
                        </a:spcBef>
                        <a:spcAft>
                          <a:spcPts val="0"/>
                        </a:spcAft>
                      </a:pPr>
                      <a:r>
                        <a:rPr lang="en-GB" sz="1800" kern="0"/>
                        <a:t>2</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304</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3.83</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dirty="0"/>
                        <a:t>11.13</a:t>
                      </a:r>
                      <a:endParaRPr lang="es-ES" sz="1800" b="1" kern="50" dirty="0">
                        <a:latin typeface="Times New Roman"/>
                        <a:ea typeface="Arial Unicode MS"/>
                        <a:cs typeface="Tahoma"/>
                      </a:endParaRPr>
                    </a:p>
                  </a:txBody>
                  <a:tcPr marL="68580" marR="68580" marT="0" marB="0" anchor="ctr"/>
                </a:tc>
              </a:tr>
              <a:tr h="298359">
                <a:tc>
                  <a:txBody>
                    <a:bodyPr/>
                    <a:lstStyle/>
                    <a:p>
                      <a:pPr algn="ctr">
                        <a:lnSpc>
                          <a:spcPct val="115000"/>
                        </a:lnSpc>
                        <a:spcBef>
                          <a:spcPts val="600"/>
                        </a:spcBef>
                        <a:spcAft>
                          <a:spcPts val="0"/>
                        </a:spcAft>
                      </a:pPr>
                      <a:r>
                        <a:rPr lang="en-GB" sz="1800" kern="0"/>
                        <a:t>1</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815</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a:t>10.27</a:t>
                      </a:r>
                      <a:endParaRPr lang="es-ES" sz="1800" b="1" kern="50">
                        <a:latin typeface="Times New Roman"/>
                        <a:ea typeface="Arial Unicode MS"/>
                        <a:cs typeface="Tahoma"/>
                      </a:endParaRPr>
                    </a:p>
                  </a:txBody>
                  <a:tcPr marL="68580" marR="68580" marT="0" marB="0" anchor="ctr"/>
                </a:tc>
                <a:tc>
                  <a:txBody>
                    <a:bodyPr/>
                    <a:lstStyle/>
                    <a:p>
                      <a:pPr algn="ctr">
                        <a:lnSpc>
                          <a:spcPct val="115000"/>
                        </a:lnSpc>
                        <a:spcBef>
                          <a:spcPts val="600"/>
                        </a:spcBef>
                        <a:spcAft>
                          <a:spcPts val="0"/>
                        </a:spcAft>
                      </a:pPr>
                      <a:r>
                        <a:rPr lang="en-GB" sz="1800" kern="50" dirty="0"/>
                        <a:t>21.40</a:t>
                      </a:r>
                      <a:endParaRPr lang="es-ES" sz="1800" b="1" kern="50" dirty="0">
                        <a:latin typeface="Times New Roman"/>
                        <a:ea typeface="Arial Unicode MS"/>
                        <a:cs typeface="Tahoma"/>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Título"/>
          <p:cNvSpPr>
            <a:spLocks noGrp="1"/>
          </p:cNvSpPr>
          <p:nvPr>
            <p:ph type="title"/>
          </p:nvPr>
        </p:nvSpPr>
        <p:spPr>
          <a:xfrm>
            <a:off x="457200" y="571500"/>
            <a:ext cx="8229600" cy="1143000"/>
          </a:xfrm>
        </p:spPr>
        <p:txBody>
          <a:bodyPr/>
          <a:lstStyle/>
          <a:p>
            <a:pPr eaLnBrk="1" hangingPunct="1"/>
            <a:r>
              <a:rPr lang="es-ES" sz="3200" smtClean="0"/>
              <a:t>Result examples (II): Marketing studies</a:t>
            </a:r>
          </a:p>
        </p:txBody>
      </p:sp>
      <p:graphicFrame>
        <p:nvGraphicFramePr>
          <p:cNvPr id="5" name="6 Marcador de contenido"/>
          <p:cNvGraphicFramePr>
            <a:graphicFrameLocks noGrp="1"/>
          </p:cNvGraphicFramePr>
          <p:nvPr>
            <p:ph idx="1"/>
          </p:nvPr>
        </p:nvGraphicFramePr>
        <p:xfrm>
          <a:off x="1511598" y="2075685"/>
          <a:ext cx="6000792" cy="3470148"/>
        </p:xfrm>
        <a:graphic>
          <a:graphicData uri="http://schemas.openxmlformats.org/drawingml/2006/table">
            <a:tbl>
              <a:tblPr>
                <a:tableStyleId>{284E427A-3D55-4303-BF80-6455036E1DE7}</a:tableStyleId>
              </a:tblPr>
              <a:tblGrid>
                <a:gridCol w="1372017"/>
                <a:gridCol w="1230200"/>
                <a:gridCol w="1587680"/>
                <a:gridCol w="1810895"/>
              </a:tblGrid>
              <a:tr h="313200">
                <a:tc gridSpan="4">
                  <a:txBody>
                    <a:bodyPr/>
                    <a:lstStyle/>
                    <a:p>
                      <a:pPr marL="0" algn="ctr" defTabSz="914400" rtl="0" eaLnBrk="1" latinLnBrk="0" hangingPunct="1">
                        <a:lnSpc>
                          <a:spcPct val="115000"/>
                        </a:lnSpc>
                        <a:spcBef>
                          <a:spcPts val="600"/>
                        </a:spcBef>
                        <a:spcAft>
                          <a:spcPts val="0"/>
                        </a:spcAft>
                      </a:pPr>
                      <a:r>
                        <a:rPr lang="en-GB" sz="1800" kern="50" dirty="0" smtClean="0"/>
                        <a:t>Marketing </a:t>
                      </a:r>
                      <a:r>
                        <a:rPr lang="en-GB" sz="1800" kern="50" dirty="0"/>
                        <a:t>degree</a:t>
                      </a:r>
                      <a:endParaRPr lang="es-ES" sz="1800" kern="50" dirty="0">
                        <a:solidFill>
                          <a:schemeClr val="bg1"/>
                        </a:solidFill>
                        <a:latin typeface="+mn-lt"/>
                        <a:ea typeface="+mn-ea"/>
                        <a:cs typeface="+mn-cs"/>
                      </a:endParaRPr>
                    </a:p>
                  </a:txBody>
                  <a:tcPr marL="68580" marR="68580" marT="0" marB="0" anchor="ctr"/>
                </a:tc>
                <a:tc hMerge="1">
                  <a:txBody>
                    <a:bodyPr/>
                    <a:lstStyle/>
                    <a:p>
                      <a:pPr marL="0" algn="ctr" defTabSz="914400" rtl="0" eaLnBrk="1" latinLnBrk="0" hangingPunct="1">
                        <a:lnSpc>
                          <a:spcPct val="115000"/>
                        </a:lnSpc>
                        <a:spcBef>
                          <a:spcPts val="600"/>
                        </a:spcBef>
                        <a:spcAft>
                          <a:spcPts val="0"/>
                        </a:spcAft>
                      </a:pPr>
                      <a:endParaRPr lang="es-ES" sz="1800" kern="50" dirty="0">
                        <a:solidFill>
                          <a:schemeClr val="dk1"/>
                        </a:solidFill>
                        <a:latin typeface="+mn-lt"/>
                        <a:ea typeface="+mn-ea"/>
                        <a:cs typeface="+mn-cs"/>
                      </a:endParaRPr>
                    </a:p>
                  </a:txBody>
                  <a:tcPr marL="68580" marR="68580" marT="0" marB="0" anchor="ctr"/>
                </a:tc>
                <a:tc hMerge="1">
                  <a:txBody>
                    <a:bodyPr/>
                    <a:lstStyle/>
                    <a:p>
                      <a:endParaRPr lang="es-ES"/>
                    </a:p>
                  </a:txBody>
                  <a:tcPr/>
                </a:tc>
                <a:tc hMerge="1">
                  <a:txBody>
                    <a:bodyPr/>
                    <a:lstStyle/>
                    <a:p>
                      <a:endParaRPr lang="es-ES"/>
                    </a:p>
                  </a:txBody>
                  <a:tcPr/>
                </a:tc>
              </a:tr>
              <a:tr h="552706">
                <a:tc>
                  <a:txBody>
                    <a:bodyPr/>
                    <a:lstStyle/>
                    <a:p>
                      <a:pPr marL="0" algn="ctr" defTabSz="914400" rtl="0" eaLnBrk="1" latinLnBrk="0" hangingPunct="1">
                        <a:lnSpc>
                          <a:spcPct val="115000"/>
                        </a:lnSpc>
                        <a:spcBef>
                          <a:spcPts val="600"/>
                        </a:spcBef>
                        <a:spcAft>
                          <a:spcPts val="0"/>
                        </a:spcAft>
                      </a:pPr>
                      <a:r>
                        <a:rPr lang="en-GB" sz="1800" kern="50" dirty="0"/>
                        <a:t>Number of semesters</a:t>
                      </a:r>
                      <a:endParaRPr lang="es-ES" sz="1800" kern="50" dirty="0">
                        <a:solidFill>
                          <a:schemeClr val="bg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Number of students</a:t>
                      </a:r>
                      <a:endParaRPr lang="es-ES" sz="1800" kern="50" dirty="0">
                        <a:solidFill>
                          <a:schemeClr val="bg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Percentage of students</a:t>
                      </a:r>
                      <a:endParaRPr lang="es-ES" sz="1800" kern="50" dirty="0">
                        <a:solidFill>
                          <a:schemeClr val="bg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Accumulated percentage</a:t>
                      </a:r>
                      <a:endParaRPr lang="es-ES" sz="1800" kern="50" dirty="0">
                        <a:solidFill>
                          <a:schemeClr val="bg1"/>
                        </a:solidFill>
                        <a:latin typeface="+mn-lt"/>
                        <a:ea typeface="+mn-ea"/>
                        <a:cs typeface="+mn-cs"/>
                      </a:endParaRPr>
                    </a:p>
                  </a:txBody>
                  <a:tcPr marL="68580" marR="68580" marT="0" marB="0" anchor="ctr"/>
                </a:tc>
              </a:tr>
              <a:tr h="234900">
                <a:tc>
                  <a:txBody>
                    <a:bodyPr/>
                    <a:lstStyle/>
                    <a:p>
                      <a:pPr marL="0" algn="ctr" defTabSz="914400" rtl="0" eaLnBrk="1" latinLnBrk="0" hangingPunct="1">
                        <a:lnSpc>
                          <a:spcPct val="115000"/>
                        </a:lnSpc>
                        <a:spcBef>
                          <a:spcPts val="600"/>
                        </a:spcBef>
                        <a:spcAft>
                          <a:spcPts val="0"/>
                        </a:spcAft>
                      </a:pPr>
                      <a:r>
                        <a:rPr lang="en-GB" sz="1800" kern="50" dirty="0"/>
                        <a:t>8</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5</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a:t>0.29</a:t>
                      </a:r>
                      <a:endParaRPr lang="es-ES" sz="1800" kern="5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a:t>0.29</a:t>
                      </a:r>
                      <a:endParaRPr lang="es-ES" sz="1800" kern="50">
                        <a:solidFill>
                          <a:schemeClr val="dk1"/>
                        </a:solidFill>
                        <a:latin typeface="+mn-lt"/>
                        <a:ea typeface="+mn-ea"/>
                        <a:cs typeface="+mn-cs"/>
                      </a:endParaRPr>
                    </a:p>
                  </a:txBody>
                  <a:tcPr marL="68580" marR="68580" marT="0" marB="0" anchor="ctr"/>
                </a:tc>
              </a:tr>
              <a:tr h="234900">
                <a:tc>
                  <a:txBody>
                    <a:bodyPr/>
                    <a:lstStyle/>
                    <a:p>
                      <a:pPr marL="0" algn="ctr" defTabSz="914400" rtl="0" eaLnBrk="1" latinLnBrk="0" hangingPunct="1">
                        <a:lnSpc>
                          <a:spcPct val="115000"/>
                        </a:lnSpc>
                        <a:spcBef>
                          <a:spcPts val="600"/>
                        </a:spcBef>
                        <a:spcAft>
                          <a:spcPts val="0"/>
                        </a:spcAft>
                      </a:pPr>
                      <a:r>
                        <a:rPr lang="en-GB" sz="1800" kern="50" dirty="0"/>
                        <a:t>7</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3</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a:t>0.17</a:t>
                      </a:r>
                      <a:endParaRPr lang="es-ES" sz="1800" kern="5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a:t>0.46</a:t>
                      </a:r>
                      <a:endParaRPr lang="es-ES" sz="1800" kern="50">
                        <a:solidFill>
                          <a:schemeClr val="dk1"/>
                        </a:solidFill>
                        <a:latin typeface="+mn-lt"/>
                        <a:ea typeface="+mn-ea"/>
                        <a:cs typeface="+mn-cs"/>
                      </a:endParaRPr>
                    </a:p>
                  </a:txBody>
                  <a:tcPr marL="68580" marR="68580" marT="0" marB="0" anchor="ctr"/>
                </a:tc>
              </a:tr>
              <a:tr h="234900">
                <a:tc>
                  <a:txBody>
                    <a:bodyPr/>
                    <a:lstStyle/>
                    <a:p>
                      <a:pPr marL="0" algn="ctr" defTabSz="914400" rtl="0" eaLnBrk="1" latinLnBrk="0" hangingPunct="1">
                        <a:lnSpc>
                          <a:spcPct val="115000"/>
                        </a:lnSpc>
                        <a:spcBef>
                          <a:spcPts val="600"/>
                        </a:spcBef>
                        <a:spcAft>
                          <a:spcPts val="0"/>
                        </a:spcAft>
                      </a:pPr>
                      <a:r>
                        <a:rPr lang="en-GB" sz="1800" kern="50" dirty="0"/>
                        <a:t>6</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6</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0.35</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a:t>0.81</a:t>
                      </a:r>
                      <a:endParaRPr lang="es-ES" sz="1800" kern="50">
                        <a:solidFill>
                          <a:schemeClr val="dk1"/>
                        </a:solidFill>
                        <a:latin typeface="+mn-lt"/>
                        <a:ea typeface="+mn-ea"/>
                        <a:cs typeface="+mn-cs"/>
                      </a:endParaRPr>
                    </a:p>
                  </a:txBody>
                  <a:tcPr marL="68580" marR="68580" marT="0" marB="0" anchor="ctr"/>
                </a:tc>
              </a:tr>
              <a:tr h="234900">
                <a:tc>
                  <a:txBody>
                    <a:bodyPr/>
                    <a:lstStyle/>
                    <a:p>
                      <a:pPr marL="0" algn="ctr" defTabSz="914400" rtl="0" eaLnBrk="1" latinLnBrk="0" hangingPunct="1">
                        <a:lnSpc>
                          <a:spcPct val="115000"/>
                        </a:lnSpc>
                        <a:spcBef>
                          <a:spcPts val="600"/>
                        </a:spcBef>
                        <a:spcAft>
                          <a:spcPts val="0"/>
                        </a:spcAft>
                      </a:pPr>
                      <a:r>
                        <a:rPr lang="en-GB" sz="1800" kern="50" dirty="0"/>
                        <a:t>5</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a:t>7</a:t>
                      </a:r>
                      <a:endParaRPr lang="es-ES" sz="1800" kern="5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0.41</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1.22</a:t>
                      </a:r>
                      <a:endParaRPr lang="es-ES" sz="1800" kern="50" dirty="0">
                        <a:solidFill>
                          <a:schemeClr val="dk1"/>
                        </a:solidFill>
                        <a:latin typeface="+mn-lt"/>
                        <a:ea typeface="+mn-ea"/>
                        <a:cs typeface="+mn-cs"/>
                      </a:endParaRPr>
                    </a:p>
                  </a:txBody>
                  <a:tcPr marL="68580" marR="68580" marT="0" marB="0" anchor="ctr"/>
                </a:tc>
              </a:tr>
              <a:tr h="234900">
                <a:tc>
                  <a:txBody>
                    <a:bodyPr/>
                    <a:lstStyle/>
                    <a:p>
                      <a:pPr marL="0" algn="ctr" defTabSz="914400" rtl="0" eaLnBrk="1" latinLnBrk="0" hangingPunct="1">
                        <a:lnSpc>
                          <a:spcPct val="115000"/>
                        </a:lnSpc>
                        <a:spcBef>
                          <a:spcPts val="600"/>
                        </a:spcBef>
                        <a:spcAft>
                          <a:spcPts val="0"/>
                        </a:spcAft>
                      </a:pPr>
                      <a:r>
                        <a:rPr lang="en-GB" sz="1800" kern="50" dirty="0"/>
                        <a:t>4</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a:t>3</a:t>
                      </a:r>
                      <a:endParaRPr lang="es-ES" sz="1800" kern="5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a:t>0.17</a:t>
                      </a:r>
                      <a:endParaRPr lang="es-ES" sz="1800" kern="5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a:t>1.39</a:t>
                      </a:r>
                      <a:endParaRPr lang="es-ES" sz="1800" kern="50">
                        <a:solidFill>
                          <a:schemeClr val="dk1"/>
                        </a:solidFill>
                        <a:latin typeface="+mn-lt"/>
                        <a:ea typeface="+mn-ea"/>
                        <a:cs typeface="+mn-cs"/>
                      </a:endParaRPr>
                    </a:p>
                  </a:txBody>
                  <a:tcPr marL="68580" marR="68580" marT="0" marB="0" anchor="ctr"/>
                </a:tc>
              </a:tr>
              <a:tr h="234900">
                <a:tc>
                  <a:txBody>
                    <a:bodyPr/>
                    <a:lstStyle/>
                    <a:p>
                      <a:pPr marL="0" algn="ctr" defTabSz="914400" rtl="0" eaLnBrk="1" latinLnBrk="0" hangingPunct="1">
                        <a:lnSpc>
                          <a:spcPct val="115000"/>
                        </a:lnSpc>
                        <a:spcBef>
                          <a:spcPts val="600"/>
                        </a:spcBef>
                        <a:spcAft>
                          <a:spcPts val="0"/>
                        </a:spcAft>
                      </a:pPr>
                      <a:r>
                        <a:rPr lang="en-GB" sz="1800" kern="50" dirty="0">
                          <a:solidFill>
                            <a:schemeClr val="bg1"/>
                          </a:solidFill>
                        </a:rPr>
                        <a:t>3</a:t>
                      </a:r>
                      <a:endParaRPr lang="es-ES" sz="1800" kern="50" dirty="0">
                        <a:solidFill>
                          <a:schemeClr val="bg1"/>
                        </a:solidFill>
                        <a:latin typeface="+mn-lt"/>
                        <a:ea typeface="+mn-ea"/>
                        <a:cs typeface="+mn-cs"/>
                      </a:endParaRPr>
                    </a:p>
                  </a:txBody>
                  <a:tcPr marL="68580" marR="68580" marT="0" marB="0" anchor="ctr">
                    <a:solidFill>
                      <a:srgbClr val="F83818"/>
                    </a:solidFill>
                  </a:tcPr>
                </a:tc>
                <a:tc>
                  <a:txBody>
                    <a:bodyPr/>
                    <a:lstStyle/>
                    <a:p>
                      <a:pPr marL="0" algn="ctr" defTabSz="914400" rtl="0" eaLnBrk="1" latinLnBrk="0" hangingPunct="1">
                        <a:lnSpc>
                          <a:spcPct val="115000"/>
                        </a:lnSpc>
                        <a:spcBef>
                          <a:spcPts val="600"/>
                        </a:spcBef>
                        <a:spcAft>
                          <a:spcPts val="0"/>
                        </a:spcAft>
                      </a:pPr>
                      <a:r>
                        <a:rPr lang="en-GB" sz="1800" kern="50" dirty="0">
                          <a:solidFill>
                            <a:schemeClr val="bg1"/>
                          </a:solidFill>
                        </a:rPr>
                        <a:t>30</a:t>
                      </a:r>
                      <a:endParaRPr lang="es-ES" sz="1800" b="1" kern="50" dirty="0">
                        <a:solidFill>
                          <a:schemeClr val="bg1"/>
                        </a:solidFill>
                        <a:latin typeface="+mn-lt"/>
                        <a:ea typeface="+mn-ea"/>
                        <a:cs typeface="+mn-cs"/>
                      </a:endParaRPr>
                    </a:p>
                  </a:txBody>
                  <a:tcPr marL="68580" marR="68580" marT="0" marB="0" anchor="ctr">
                    <a:solidFill>
                      <a:srgbClr val="F83818"/>
                    </a:solidFill>
                  </a:tcPr>
                </a:tc>
                <a:tc>
                  <a:txBody>
                    <a:bodyPr/>
                    <a:lstStyle/>
                    <a:p>
                      <a:pPr marL="0" algn="ctr" defTabSz="914400" rtl="0" eaLnBrk="1" latinLnBrk="0" hangingPunct="1">
                        <a:lnSpc>
                          <a:spcPct val="115000"/>
                        </a:lnSpc>
                        <a:spcBef>
                          <a:spcPts val="600"/>
                        </a:spcBef>
                        <a:spcAft>
                          <a:spcPts val="0"/>
                        </a:spcAft>
                      </a:pPr>
                      <a:r>
                        <a:rPr lang="en-GB" sz="1800" kern="50" dirty="0">
                          <a:solidFill>
                            <a:schemeClr val="bg1"/>
                          </a:solidFill>
                        </a:rPr>
                        <a:t>1.75</a:t>
                      </a:r>
                      <a:endParaRPr lang="es-ES" sz="1800" b="1" kern="50" dirty="0">
                        <a:solidFill>
                          <a:schemeClr val="bg1"/>
                        </a:solidFill>
                        <a:latin typeface="+mn-lt"/>
                        <a:ea typeface="+mn-ea"/>
                        <a:cs typeface="+mn-cs"/>
                      </a:endParaRPr>
                    </a:p>
                  </a:txBody>
                  <a:tcPr marL="68580" marR="68580" marT="0" marB="0" anchor="ctr">
                    <a:solidFill>
                      <a:srgbClr val="F83818"/>
                    </a:solidFill>
                  </a:tcPr>
                </a:tc>
                <a:tc>
                  <a:txBody>
                    <a:bodyPr/>
                    <a:lstStyle/>
                    <a:p>
                      <a:pPr marL="0" algn="ctr" defTabSz="914400" rtl="0" eaLnBrk="1" latinLnBrk="0" hangingPunct="1">
                        <a:lnSpc>
                          <a:spcPct val="115000"/>
                        </a:lnSpc>
                        <a:spcBef>
                          <a:spcPts val="600"/>
                        </a:spcBef>
                        <a:spcAft>
                          <a:spcPts val="0"/>
                        </a:spcAft>
                      </a:pPr>
                      <a:r>
                        <a:rPr lang="en-GB" sz="1800" kern="50" dirty="0" smtClean="0">
                          <a:solidFill>
                            <a:schemeClr val="bg1"/>
                          </a:solidFill>
                        </a:rPr>
                        <a:t>3.14 % (0,0314)</a:t>
                      </a:r>
                      <a:endParaRPr lang="es-ES" sz="1800" b="1" kern="50" dirty="0">
                        <a:solidFill>
                          <a:schemeClr val="bg1"/>
                        </a:solidFill>
                        <a:latin typeface="+mn-lt"/>
                        <a:ea typeface="+mn-ea"/>
                        <a:cs typeface="+mn-cs"/>
                      </a:endParaRPr>
                    </a:p>
                  </a:txBody>
                  <a:tcPr marL="68580" marR="68580" marT="0" marB="0" anchor="ctr">
                    <a:solidFill>
                      <a:srgbClr val="F83818"/>
                    </a:solidFill>
                  </a:tcPr>
                </a:tc>
              </a:tr>
              <a:tr h="234900">
                <a:tc>
                  <a:txBody>
                    <a:bodyPr/>
                    <a:lstStyle/>
                    <a:p>
                      <a:pPr marL="0" algn="ctr" defTabSz="914400" rtl="0" eaLnBrk="1" latinLnBrk="0" hangingPunct="1">
                        <a:lnSpc>
                          <a:spcPct val="115000"/>
                        </a:lnSpc>
                        <a:spcBef>
                          <a:spcPts val="600"/>
                        </a:spcBef>
                        <a:spcAft>
                          <a:spcPts val="0"/>
                        </a:spcAft>
                      </a:pPr>
                      <a:r>
                        <a:rPr lang="en-GB" sz="1800" kern="50" dirty="0"/>
                        <a:t>2</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a:t>40</a:t>
                      </a:r>
                      <a:endParaRPr lang="es-ES" sz="1800" kern="5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2.33</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5.47</a:t>
                      </a:r>
                      <a:endParaRPr lang="es-ES" sz="1800" kern="50" dirty="0">
                        <a:solidFill>
                          <a:schemeClr val="dk1"/>
                        </a:solidFill>
                        <a:latin typeface="+mn-lt"/>
                        <a:ea typeface="+mn-ea"/>
                        <a:cs typeface="+mn-cs"/>
                      </a:endParaRPr>
                    </a:p>
                  </a:txBody>
                  <a:tcPr marL="68580" marR="68580" marT="0" marB="0" anchor="ctr"/>
                </a:tc>
              </a:tr>
              <a:tr h="234900">
                <a:tc>
                  <a:txBody>
                    <a:bodyPr/>
                    <a:lstStyle/>
                    <a:p>
                      <a:pPr marL="0" algn="ctr" defTabSz="914400" rtl="0" eaLnBrk="1" latinLnBrk="0" hangingPunct="1">
                        <a:lnSpc>
                          <a:spcPct val="115000"/>
                        </a:lnSpc>
                        <a:spcBef>
                          <a:spcPts val="600"/>
                        </a:spcBef>
                        <a:spcAft>
                          <a:spcPts val="0"/>
                        </a:spcAft>
                      </a:pPr>
                      <a:r>
                        <a:rPr lang="en-GB" sz="1800" kern="50" dirty="0"/>
                        <a:t>1</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141</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8.21</a:t>
                      </a:r>
                      <a:endParaRPr lang="es-ES" sz="1800" kern="50" dirty="0">
                        <a:solidFill>
                          <a:schemeClr val="dk1"/>
                        </a:solidFill>
                        <a:latin typeface="+mn-lt"/>
                        <a:ea typeface="+mn-ea"/>
                        <a:cs typeface="+mn-cs"/>
                      </a:endParaRPr>
                    </a:p>
                  </a:txBody>
                  <a:tcPr marL="68580" marR="68580" marT="0" marB="0" anchor="ctr"/>
                </a:tc>
                <a:tc>
                  <a:txBody>
                    <a:bodyPr/>
                    <a:lstStyle/>
                    <a:p>
                      <a:pPr marL="0" algn="ctr" defTabSz="914400" rtl="0" eaLnBrk="1" latinLnBrk="0" hangingPunct="1">
                        <a:lnSpc>
                          <a:spcPct val="115000"/>
                        </a:lnSpc>
                        <a:spcBef>
                          <a:spcPts val="600"/>
                        </a:spcBef>
                        <a:spcAft>
                          <a:spcPts val="0"/>
                        </a:spcAft>
                      </a:pPr>
                      <a:r>
                        <a:rPr lang="en-GB" sz="1800" kern="50" dirty="0"/>
                        <a:t>13.68</a:t>
                      </a:r>
                      <a:endParaRPr lang="es-ES" sz="1800" kern="50" dirty="0">
                        <a:solidFill>
                          <a:schemeClr val="dk1"/>
                        </a:solidFill>
                        <a:latin typeface="+mn-lt"/>
                        <a:ea typeface="+mn-ea"/>
                        <a:cs typeface="+mn-cs"/>
                      </a:endParaRPr>
                    </a:p>
                  </a:txBody>
                  <a:tcPr marL="68580" marR="68580" marT="0" marB="0" anchor="ctr"/>
                </a:tc>
              </a:tr>
            </a:tbl>
          </a:graphicData>
        </a:graphic>
      </p:graphicFrame>
      <p:sp>
        <p:nvSpPr>
          <p:cNvPr id="44036"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Título"/>
          <p:cNvSpPr>
            <a:spLocks noGrp="1"/>
          </p:cNvSpPr>
          <p:nvPr>
            <p:ph type="title"/>
          </p:nvPr>
        </p:nvSpPr>
        <p:spPr>
          <a:xfrm rot="16200000">
            <a:off x="-1760537" y="3000375"/>
            <a:ext cx="4929188" cy="1214437"/>
          </a:xfrm>
        </p:spPr>
        <p:txBody>
          <a:bodyPr/>
          <a:lstStyle/>
          <a:p>
            <a:pPr eaLnBrk="1" hangingPunct="1"/>
            <a:r>
              <a:rPr lang="en-US" sz="2800" smtClean="0"/>
              <a:t>Results summary by degree and  total of degrees</a:t>
            </a:r>
            <a:endParaRPr lang="es-ES" sz="2800" smtClean="0"/>
          </a:p>
        </p:txBody>
      </p:sp>
      <p:graphicFrame>
        <p:nvGraphicFramePr>
          <p:cNvPr id="4" name="3 Tabla"/>
          <p:cNvGraphicFramePr>
            <a:graphicFrameLocks noGrp="1"/>
          </p:cNvGraphicFramePr>
          <p:nvPr/>
        </p:nvGraphicFramePr>
        <p:xfrm>
          <a:off x="1428729" y="861994"/>
          <a:ext cx="7643866" cy="5892162"/>
        </p:xfrm>
        <a:graphic>
          <a:graphicData uri="http://schemas.openxmlformats.org/drawingml/2006/table">
            <a:tbl>
              <a:tblPr>
                <a:tableStyleId>{08FB837D-C827-4EFA-A057-4D05807E0F7C}</a:tableStyleId>
              </a:tblPr>
              <a:tblGrid>
                <a:gridCol w="2166935"/>
                <a:gridCol w="871052"/>
                <a:gridCol w="1262261"/>
                <a:gridCol w="1639719"/>
                <a:gridCol w="1703899"/>
              </a:tblGrid>
              <a:tr h="654685">
                <a:tc>
                  <a:txBody>
                    <a:bodyPr/>
                    <a:lstStyle/>
                    <a:p>
                      <a:pPr algn="ctr">
                        <a:spcBef>
                          <a:spcPts val="600"/>
                        </a:spcBef>
                        <a:spcAft>
                          <a:spcPts val="0"/>
                        </a:spcAft>
                      </a:pPr>
                      <a:r>
                        <a:rPr lang="en-GB" sz="2100" kern="50" dirty="0" smtClean="0">
                          <a:solidFill>
                            <a:schemeClr val="bg1"/>
                          </a:solidFill>
                        </a:rPr>
                        <a:t>Degree</a:t>
                      </a:r>
                      <a:endParaRPr lang="es-ES" sz="2100" b="1" kern="50" dirty="0">
                        <a:solidFill>
                          <a:schemeClr val="bg1"/>
                        </a:solidFill>
                        <a:latin typeface="Times New Roman"/>
                        <a:ea typeface="Arial Unicode MS"/>
                        <a:cs typeface="Tahoma"/>
                      </a:endParaRPr>
                    </a:p>
                  </a:txBody>
                  <a:tcPr marL="68580" marR="68580" marT="0" marB="0" anchor="ctr">
                    <a:solidFill>
                      <a:schemeClr val="accent6"/>
                    </a:solidFill>
                  </a:tcPr>
                </a:tc>
                <a:tc>
                  <a:txBody>
                    <a:bodyPr/>
                    <a:lstStyle/>
                    <a:p>
                      <a:pPr algn="ctr">
                        <a:spcBef>
                          <a:spcPts val="600"/>
                        </a:spcBef>
                        <a:spcAft>
                          <a:spcPts val="0"/>
                        </a:spcAft>
                      </a:pPr>
                      <a:r>
                        <a:rPr lang="en-GB" sz="2100" kern="50" dirty="0">
                          <a:solidFill>
                            <a:schemeClr val="bg1"/>
                          </a:solidFill>
                        </a:rPr>
                        <a:t>N</a:t>
                      </a:r>
                      <a:endParaRPr lang="es-ES" sz="2100" b="1" kern="50" dirty="0">
                        <a:solidFill>
                          <a:schemeClr val="bg1"/>
                        </a:solidFill>
                        <a:latin typeface="Times New Roman"/>
                        <a:ea typeface="Arial Unicode MS"/>
                        <a:cs typeface="Tahoma"/>
                      </a:endParaRPr>
                    </a:p>
                  </a:txBody>
                  <a:tcPr marL="68580" marR="68580" marT="0" marB="0" anchor="ctr">
                    <a:solidFill>
                      <a:schemeClr val="accent6"/>
                    </a:solidFill>
                  </a:tcPr>
                </a:tc>
                <a:tc>
                  <a:txBody>
                    <a:bodyPr/>
                    <a:lstStyle/>
                    <a:p>
                      <a:pPr algn="ctr">
                        <a:spcBef>
                          <a:spcPts val="600"/>
                        </a:spcBef>
                        <a:spcAft>
                          <a:spcPts val="0"/>
                        </a:spcAft>
                      </a:pPr>
                      <a:r>
                        <a:rPr lang="en-GB" sz="2100" kern="50" dirty="0">
                          <a:solidFill>
                            <a:schemeClr val="bg1"/>
                          </a:solidFill>
                        </a:rPr>
                        <a:t>Error</a:t>
                      </a:r>
                      <a:endParaRPr lang="es-ES" sz="2100" b="1" kern="50" dirty="0">
                        <a:solidFill>
                          <a:schemeClr val="bg1"/>
                        </a:solidFill>
                        <a:latin typeface="Times New Roman"/>
                        <a:ea typeface="Arial Unicode MS"/>
                        <a:cs typeface="Tahoma"/>
                      </a:endParaRPr>
                    </a:p>
                  </a:txBody>
                  <a:tcPr marL="68580" marR="68580" marT="0" marB="0" anchor="ctr">
                    <a:solidFill>
                      <a:schemeClr val="accent6"/>
                    </a:solidFill>
                  </a:tcPr>
                </a:tc>
                <a:tc>
                  <a:txBody>
                    <a:bodyPr/>
                    <a:lstStyle/>
                    <a:p>
                      <a:pPr algn="ctr">
                        <a:spcBef>
                          <a:spcPts val="600"/>
                        </a:spcBef>
                        <a:spcAft>
                          <a:spcPts val="0"/>
                        </a:spcAft>
                      </a:pPr>
                      <a:r>
                        <a:rPr lang="en-GB" sz="2100" kern="50" dirty="0">
                          <a:solidFill>
                            <a:schemeClr val="bg1"/>
                          </a:solidFill>
                        </a:rPr>
                        <a:t>Accredited</a:t>
                      </a:r>
                      <a:endParaRPr lang="es-ES" sz="2100" b="1" kern="50" dirty="0">
                        <a:solidFill>
                          <a:schemeClr val="bg1"/>
                        </a:solidFill>
                        <a:latin typeface="Times New Roman"/>
                        <a:ea typeface="Arial Unicode MS"/>
                        <a:cs typeface="Tahoma"/>
                      </a:endParaRPr>
                    </a:p>
                  </a:txBody>
                  <a:tcPr marL="68580" marR="68580" marT="0" marB="0" anchor="ctr">
                    <a:solidFill>
                      <a:schemeClr val="accent6"/>
                    </a:solidFill>
                  </a:tcPr>
                </a:tc>
                <a:tc>
                  <a:txBody>
                    <a:bodyPr/>
                    <a:lstStyle/>
                    <a:p>
                      <a:pPr algn="ctr">
                        <a:spcBef>
                          <a:spcPts val="600"/>
                        </a:spcBef>
                        <a:spcAft>
                          <a:spcPts val="0"/>
                        </a:spcAft>
                      </a:pPr>
                      <a:r>
                        <a:rPr lang="en-GB" sz="2100" kern="50" dirty="0">
                          <a:solidFill>
                            <a:schemeClr val="bg1"/>
                          </a:solidFill>
                        </a:rPr>
                        <a:t>Dropping out</a:t>
                      </a:r>
                      <a:endParaRPr lang="es-ES" sz="2100" b="1" kern="50" dirty="0">
                        <a:solidFill>
                          <a:schemeClr val="bg1"/>
                        </a:solidFill>
                        <a:latin typeface="Times New Roman"/>
                        <a:ea typeface="Arial Unicode MS"/>
                        <a:cs typeface="Tahoma"/>
                      </a:endParaRPr>
                    </a:p>
                  </a:txBody>
                  <a:tcPr marL="68580" marR="68580" marT="0" marB="0" anchor="ctr">
                    <a:solidFill>
                      <a:schemeClr val="accent6"/>
                    </a:solidFill>
                  </a:tcPr>
                </a:tc>
              </a:tr>
              <a:tr h="327342">
                <a:tc>
                  <a:txBody>
                    <a:bodyPr/>
                    <a:lstStyle/>
                    <a:p>
                      <a:pPr algn="ctr">
                        <a:spcBef>
                          <a:spcPts val="600"/>
                        </a:spcBef>
                        <a:spcAft>
                          <a:spcPts val="0"/>
                        </a:spcAft>
                      </a:pPr>
                      <a:r>
                        <a:rPr lang="en-GB" sz="2100" kern="0"/>
                        <a:t>Business Sci.</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0"/>
                        <a:t>5</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0"/>
                        <a:t>3,78%</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0"/>
                        <a:t>16.6%</a:t>
                      </a:r>
                      <a:endParaRPr lang="es-ES" sz="2100" b="1" kern="50">
                        <a:latin typeface="Times New Roman"/>
                        <a:ea typeface="Arial Unicode MS"/>
                        <a:cs typeface="Tahoma"/>
                      </a:endParaRPr>
                    </a:p>
                  </a:txBody>
                  <a:tcPr marL="68580" marR="68580" marT="0" marB="0"/>
                </a:tc>
                <a:tc>
                  <a:txBody>
                    <a:bodyPr/>
                    <a:lstStyle/>
                    <a:p>
                      <a:pPr algn="ctr">
                        <a:spcBef>
                          <a:spcPts val="600"/>
                        </a:spcBef>
                        <a:spcAft>
                          <a:spcPts val="0"/>
                        </a:spcAft>
                      </a:pPr>
                      <a:r>
                        <a:rPr lang="en-GB" sz="2100" kern="50" dirty="0"/>
                        <a:t>54.3%</a:t>
                      </a:r>
                      <a:endParaRPr lang="es-ES" sz="2100" b="1" kern="50" dirty="0">
                        <a:latin typeface="Times New Roman"/>
                        <a:ea typeface="Arial Unicode MS"/>
                        <a:cs typeface="Tahoma"/>
                      </a:endParaRPr>
                    </a:p>
                  </a:txBody>
                  <a:tcPr marL="68580" marR="68580" marT="0" marB="0" anchor="ctr"/>
                </a:tc>
              </a:tr>
              <a:tr h="654685">
                <a:tc>
                  <a:txBody>
                    <a:bodyPr/>
                    <a:lstStyle/>
                    <a:p>
                      <a:pPr algn="ctr">
                        <a:spcBef>
                          <a:spcPts val="600"/>
                        </a:spcBef>
                        <a:spcAft>
                          <a:spcPts val="0"/>
                        </a:spcAft>
                      </a:pPr>
                      <a:r>
                        <a:rPr lang="en-GB" sz="2100" kern="0" dirty="0"/>
                        <a:t>Tech. Eng, in CS</a:t>
                      </a:r>
                      <a:endParaRPr lang="es-ES" sz="2100" b="1" kern="50" dirty="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5</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4,46%</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0"/>
                        <a:t>8.7%</a:t>
                      </a:r>
                      <a:endParaRPr lang="es-ES" sz="2100" b="1" kern="50">
                        <a:latin typeface="Times New Roman"/>
                        <a:ea typeface="Arial Unicode MS"/>
                        <a:cs typeface="Tahoma"/>
                      </a:endParaRPr>
                    </a:p>
                  </a:txBody>
                  <a:tcPr marL="68580" marR="68580" marT="0" marB="0"/>
                </a:tc>
                <a:tc>
                  <a:txBody>
                    <a:bodyPr/>
                    <a:lstStyle/>
                    <a:p>
                      <a:pPr algn="ctr">
                        <a:spcBef>
                          <a:spcPts val="600"/>
                        </a:spcBef>
                        <a:spcAft>
                          <a:spcPts val="0"/>
                        </a:spcAft>
                      </a:pPr>
                      <a:r>
                        <a:rPr lang="en-GB" sz="2100" kern="50"/>
                        <a:t>65.6%</a:t>
                      </a:r>
                      <a:endParaRPr lang="es-ES" sz="2100" b="1" kern="50">
                        <a:latin typeface="Times New Roman"/>
                        <a:ea typeface="Arial Unicode MS"/>
                        <a:cs typeface="Tahoma"/>
                      </a:endParaRPr>
                    </a:p>
                  </a:txBody>
                  <a:tcPr marL="68580" marR="68580" marT="0" marB="0" anchor="ctr"/>
                </a:tc>
              </a:tr>
              <a:tr h="327342">
                <a:tc>
                  <a:txBody>
                    <a:bodyPr/>
                    <a:lstStyle/>
                    <a:p>
                      <a:pPr algn="ctr">
                        <a:spcBef>
                          <a:spcPts val="600"/>
                        </a:spcBef>
                        <a:spcAft>
                          <a:spcPts val="0"/>
                        </a:spcAft>
                      </a:pPr>
                      <a:r>
                        <a:rPr lang="en-GB" sz="2100" kern="0"/>
                        <a:t>Tourism</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3</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3,38%</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0"/>
                        <a:t>9.6%</a:t>
                      </a:r>
                      <a:endParaRPr lang="es-ES" sz="2100" b="1" kern="50">
                        <a:latin typeface="Times New Roman"/>
                        <a:ea typeface="Arial Unicode MS"/>
                        <a:cs typeface="Tahoma"/>
                      </a:endParaRPr>
                    </a:p>
                  </a:txBody>
                  <a:tcPr marL="68580" marR="68580" marT="0" marB="0"/>
                </a:tc>
                <a:tc>
                  <a:txBody>
                    <a:bodyPr/>
                    <a:lstStyle/>
                    <a:p>
                      <a:pPr algn="ctr">
                        <a:spcBef>
                          <a:spcPts val="600"/>
                        </a:spcBef>
                        <a:spcAft>
                          <a:spcPts val="0"/>
                        </a:spcAft>
                      </a:pPr>
                      <a:r>
                        <a:rPr lang="en-GB" sz="2100" kern="50"/>
                        <a:t>49.7%</a:t>
                      </a:r>
                      <a:endParaRPr lang="es-ES" sz="2100" b="1" kern="50">
                        <a:latin typeface="Times New Roman"/>
                        <a:ea typeface="Arial Unicode MS"/>
                        <a:cs typeface="Tahoma"/>
                      </a:endParaRPr>
                    </a:p>
                  </a:txBody>
                  <a:tcPr marL="68580" marR="68580" marT="0" marB="0" anchor="ctr"/>
                </a:tc>
              </a:tr>
              <a:tr h="654685">
                <a:tc>
                  <a:txBody>
                    <a:bodyPr/>
                    <a:lstStyle/>
                    <a:p>
                      <a:pPr algn="ctr">
                        <a:spcBef>
                          <a:spcPts val="600"/>
                        </a:spcBef>
                        <a:spcAft>
                          <a:spcPts val="0"/>
                        </a:spcAft>
                      </a:pPr>
                      <a:r>
                        <a:rPr lang="en-GB" sz="2100" kern="0"/>
                        <a:t>Catalan Language</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4</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3,89%</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0"/>
                        <a:t>6.5%</a:t>
                      </a:r>
                      <a:endParaRPr lang="es-ES" sz="2100" b="1" kern="50">
                        <a:latin typeface="Times New Roman"/>
                        <a:ea typeface="Arial Unicode MS"/>
                        <a:cs typeface="Tahoma"/>
                      </a:endParaRPr>
                    </a:p>
                  </a:txBody>
                  <a:tcPr marL="68580" marR="68580" marT="0" marB="0"/>
                </a:tc>
                <a:tc>
                  <a:txBody>
                    <a:bodyPr/>
                    <a:lstStyle/>
                    <a:p>
                      <a:pPr algn="ctr">
                        <a:spcBef>
                          <a:spcPts val="600"/>
                        </a:spcBef>
                        <a:spcAft>
                          <a:spcPts val="0"/>
                        </a:spcAft>
                      </a:pPr>
                      <a:r>
                        <a:rPr lang="en-GB" sz="2100" kern="50"/>
                        <a:t>58.9%</a:t>
                      </a:r>
                      <a:endParaRPr lang="es-ES" sz="2100" b="1" kern="50">
                        <a:latin typeface="Times New Roman"/>
                        <a:ea typeface="Arial Unicode MS"/>
                        <a:cs typeface="Tahoma"/>
                      </a:endParaRPr>
                    </a:p>
                  </a:txBody>
                  <a:tcPr marL="68580" marR="68580" marT="0" marB="0" anchor="ctr"/>
                </a:tc>
              </a:tr>
              <a:tr h="327342">
                <a:tc>
                  <a:txBody>
                    <a:bodyPr/>
                    <a:lstStyle/>
                    <a:p>
                      <a:pPr algn="ctr">
                        <a:spcBef>
                          <a:spcPts val="600"/>
                        </a:spcBef>
                        <a:spcAft>
                          <a:spcPts val="0"/>
                        </a:spcAft>
                      </a:pPr>
                      <a:r>
                        <a:rPr lang="en-GB" sz="2100" kern="0"/>
                        <a:t>Law</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5</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3,78%</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0"/>
                        <a:t>10.2%</a:t>
                      </a:r>
                      <a:endParaRPr lang="es-ES" sz="2100" b="1" kern="50">
                        <a:latin typeface="Times New Roman"/>
                        <a:ea typeface="Arial Unicode MS"/>
                        <a:cs typeface="Tahoma"/>
                      </a:endParaRPr>
                    </a:p>
                  </a:txBody>
                  <a:tcPr marL="68580" marR="68580" marT="0" marB="0"/>
                </a:tc>
                <a:tc>
                  <a:txBody>
                    <a:bodyPr/>
                    <a:lstStyle/>
                    <a:p>
                      <a:pPr algn="ctr">
                        <a:spcBef>
                          <a:spcPts val="600"/>
                        </a:spcBef>
                        <a:spcAft>
                          <a:spcPts val="0"/>
                        </a:spcAft>
                      </a:pPr>
                      <a:r>
                        <a:rPr lang="en-GB" sz="2100" kern="50"/>
                        <a:t>54.0%</a:t>
                      </a:r>
                      <a:endParaRPr lang="es-ES" sz="2100" b="1" kern="50">
                        <a:latin typeface="Times New Roman"/>
                        <a:ea typeface="Arial Unicode MS"/>
                        <a:cs typeface="Tahoma"/>
                      </a:endParaRPr>
                    </a:p>
                  </a:txBody>
                  <a:tcPr marL="68580" marR="68580" marT="0" marB="0" anchor="ctr"/>
                </a:tc>
              </a:tr>
              <a:tr h="327342">
                <a:tc>
                  <a:txBody>
                    <a:bodyPr/>
                    <a:lstStyle/>
                    <a:p>
                      <a:pPr algn="ctr">
                        <a:spcBef>
                          <a:spcPts val="600"/>
                        </a:spcBef>
                        <a:spcAft>
                          <a:spcPts val="0"/>
                        </a:spcAft>
                      </a:pPr>
                      <a:r>
                        <a:rPr lang="en-GB" sz="2100" kern="0" dirty="0"/>
                        <a:t>Psychology</a:t>
                      </a:r>
                      <a:endParaRPr lang="es-ES" sz="2100" b="1" kern="50" dirty="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3</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4,58%</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0"/>
                        <a:t>3.8%</a:t>
                      </a:r>
                      <a:endParaRPr lang="es-ES" sz="2100" b="1" kern="50">
                        <a:latin typeface="Times New Roman"/>
                        <a:ea typeface="Arial Unicode MS"/>
                        <a:cs typeface="Tahoma"/>
                      </a:endParaRPr>
                    </a:p>
                  </a:txBody>
                  <a:tcPr marL="68580" marR="68580" marT="0" marB="0"/>
                </a:tc>
                <a:tc>
                  <a:txBody>
                    <a:bodyPr/>
                    <a:lstStyle/>
                    <a:p>
                      <a:pPr algn="ctr">
                        <a:spcBef>
                          <a:spcPts val="600"/>
                        </a:spcBef>
                        <a:spcAft>
                          <a:spcPts val="0"/>
                        </a:spcAft>
                      </a:pPr>
                      <a:r>
                        <a:rPr lang="en-GB" sz="2100" kern="50"/>
                        <a:t>56.5%</a:t>
                      </a:r>
                      <a:endParaRPr lang="es-ES" sz="2100" b="1" kern="50">
                        <a:latin typeface="Times New Roman"/>
                        <a:ea typeface="Arial Unicode MS"/>
                        <a:cs typeface="Tahoma"/>
                      </a:endParaRPr>
                    </a:p>
                  </a:txBody>
                  <a:tcPr marL="68580" marR="68580" marT="0" marB="0" anchor="ctr"/>
                </a:tc>
              </a:tr>
              <a:tr h="327342">
                <a:tc>
                  <a:txBody>
                    <a:bodyPr/>
                    <a:lstStyle/>
                    <a:p>
                      <a:pPr algn="ctr">
                        <a:spcBef>
                          <a:spcPts val="600"/>
                        </a:spcBef>
                        <a:spcAft>
                          <a:spcPts val="0"/>
                        </a:spcAft>
                      </a:pPr>
                      <a:r>
                        <a:rPr lang="en-GB" sz="2100" kern="0" dirty="0"/>
                        <a:t>Political Sci.</a:t>
                      </a:r>
                      <a:endParaRPr lang="es-ES" sz="2100" b="1" kern="50" dirty="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3</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4,27%</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0"/>
                        <a:t>21.7%</a:t>
                      </a:r>
                      <a:endParaRPr lang="es-ES" sz="2100" b="1" kern="50">
                        <a:latin typeface="Times New Roman"/>
                        <a:ea typeface="Arial Unicode MS"/>
                        <a:cs typeface="Tahoma"/>
                      </a:endParaRPr>
                    </a:p>
                  </a:txBody>
                  <a:tcPr marL="68580" marR="68580" marT="0" marB="0"/>
                </a:tc>
                <a:tc>
                  <a:txBody>
                    <a:bodyPr/>
                    <a:lstStyle/>
                    <a:p>
                      <a:pPr algn="ctr">
                        <a:spcBef>
                          <a:spcPts val="600"/>
                        </a:spcBef>
                        <a:spcAft>
                          <a:spcPts val="0"/>
                        </a:spcAft>
                      </a:pPr>
                      <a:r>
                        <a:rPr lang="en-GB" sz="2100" kern="50"/>
                        <a:t>49.5%</a:t>
                      </a:r>
                      <a:endParaRPr lang="es-ES" sz="2100" b="1" kern="50">
                        <a:latin typeface="Times New Roman"/>
                        <a:ea typeface="Arial Unicode MS"/>
                        <a:cs typeface="Tahoma"/>
                      </a:endParaRPr>
                    </a:p>
                  </a:txBody>
                  <a:tcPr marL="68580" marR="68580" marT="0" marB="0" anchor="ctr"/>
                </a:tc>
              </a:tr>
              <a:tr h="654685">
                <a:tc>
                  <a:txBody>
                    <a:bodyPr/>
                    <a:lstStyle/>
                    <a:p>
                      <a:pPr algn="ctr">
                        <a:spcBef>
                          <a:spcPts val="600"/>
                        </a:spcBef>
                        <a:spcAft>
                          <a:spcPts val="0"/>
                        </a:spcAft>
                      </a:pPr>
                      <a:r>
                        <a:rPr lang="en-GB" sz="2100" kern="50" dirty="0"/>
                        <a:t>Market Res. &amp; Tec.</a:t>
                      </a:r>
                      <a:endParaRPr lang="es-ES" sz="2100" b="1" kern="50" dirty="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3</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3,14%</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32.4%</a:t>
                      </a:r>
                      <a:endParaRPr lang="es-ES" sz="2100" b="1" kern="50">
                        <a:latin typeface="Times New Roman"/>
                        <a:ea typeface="Arial Unicode MS"/>
                        <a:cs typeface="Tahoma"/>
                      </a:endParaRPr>
                    </a:p>
                  </a:txBody>
                  <a:tcPr marL="68580" marR="68580" marT="0" marB="0"/>
                </a:tc>
                <a:tc>
                  <a:txBody>
                    <a:bodyPr/>
                    <a:lstStyle/>
                    <a:p>
                      <a:pPr algn="ctr">
                        <a:spcBef>
                          <a:spcPts val="600"/>
                        </a:spcBef>
                        <a:spcAft>
                          <a:spcPts val="0"/>
                        </a:spcAft>
                      </a:pPr>
                      <a:r>
                        <a:rPr lang="en-GB" sz="2100" kern="50"/>
                        <a:t>38.0%</a:t>
                      </a:r>
                      <a:endParaRPr lang="es-ES" sz="2100" b="1" kern="50">
                        <a:latin typeface="Times New Roman"/>
                        <a:ea typeface="Arial Unicode MS"/>
                        <a:cs typeface="Tahoma"/>
                      </a:endParaRPr>
                    </a:p>
                  </a:txBody>
                  <a:tcPr marL="68580" marR="68580" marT="0" marB="0" anchor="ctr"/>
                </a:tc>
              </a:tr>
              <a:tr h="654685">
                <a:tc>
                  <a:txBody>
                    <a:bodyPr/>
                    <a:lstStyle/>
                    <a:p>
                      <a:pPr algn="ctr">
                        <a:spcBef>
                          <a:spcPts val="600"/>
                        </a:spcBef>
                        <a:spcAft>
                          <a:spcPts val="0"/>
                        </a:spcAft>
                      </a:pPr>
                      <a:r>
                        <a:rPr lang="en-GB" sz="2100" kern="0"/>
                        <a:t>Psychopedagogy</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4</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4,86%</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25.4%</a:t>
                      </a:r>
                      <a:endParaRPr lang="es-ES" sz="2100" b="1" kern="50">
                        <a:latin typeface="Times New Roman"/>
                        <a:ea typeface="Arial Unicode MS"/>
                        <a:cs typeface="Tahoma"/>
                      </a:endParaRPr>
                    </a:p>
                  </a:txBody>
                  <a:tcPr marL="68580" marR="68580" marT="0" marB="0"/>
                </a:tc>
                <a:tc>
                  <a:txBody>
                    <a:bodyPr/>
                    <a:lstStyle/>
                    <a:p>
                      <a:pPr algn="ctr">
                        <a:spcBef>
                          <a:spcPts val="600"/>
                        </a:spcBef>
                        <a:spcAft>
                          <a:spcPts val="0"/>
                        </a:spcAft>
                      </a:pPr>
                      <a:r>
                        <a:rPr lang="en-GB" sz="2100" kern="50"/>
                        <a:t>54.2%</a:t>
                      </a:r>
                      <a:endParaRPr lang="es-ES" sz="2100" b="1" kern="50">
                        <a:latin typeface="Times New Roman"/>
                        <a:ea typeface="Arial Unicode MS"/>
                        <a:cs typeface="Tahoma"/>
                      </a:endParaRPr>
                    </a:p>
                  </a:txBody>
                  <a:tcPr marL="68580" marR="68580" marT="0" marB="0" anchor="ctr"/>
                </a:tc>
              </a:tr>
              <a:tr h="654685">
                <a:tc>
                  <a:txBody>
                    <a:bodyPr/>
                    <a:lstStyle/>
                    <a:p>
                      <a:pPr algn="ctr">
                        <a:spcBef>
                          <a:spcPts val="600"/>
                        </a:spcBef>
                        <a:spcAft>
                          <a:spcPts val="0"/>
                        </a:spcAft>
                      </a:pPr>
                      <a:r>
                        <a:rPr lang="en-GB" sz="2100" kern="50"/>
                        <a:t>Computer Engineer.</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4</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3,36%</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30.1%</a:t>
                      </a:r>
                      <a:endParaRPr lang="es-ES" sz="2100" b="1" kern="50">
                        <a:latin typeface="Times New Roman"/>
                        <a:ea typeface="Arial Unicode MS"/>
                        <a:cs typeface="Tahoma"/>
                      </a:endParaRPr>
                    </a:p>
                  </a:txBody>
                  <a:tcPr marL="68580" marR="68580" marT="0" marB="0"/>
                </a:tc>
                <a:tc>
                  <a:txBody>
                    <a:bodyPr/>
                    <a:lstStyle/>
                    <a:p>
                      <a:pPr algn="ctr">
                        <a:spcBef>
                          <a:spcPts val="600"/>
                        </a:spcBef>
                        <a:spcAft>
                          <a:spcPts val="0"/>
                        </a:spcAft>
                      </a:pPr>
                      <a:r>
                        <a:rPr lang="en-GB" sz="2100" kern="50"/>
                        <a:t>37.3%</a:t>
                      </a:r>
                      <a:endParaRPr lang="es-ES" sz="2100" b="1" kern="50">
                        <a:latin typeface="Times New Roman"/>
                        <a:ea typeface="Arial Unicode MS"/>
                        <a:cs typeface="Tahoma"/>
                      </a:endParaRPr>
                    </a:p>
                  </a:txBody>
                  <a:tcPr marL="68580" marR="68580" marT="0" marB="0" anchor="ctr"/>
                </a:tc>
              </a:tr>
              <a:tr h="327342">
                <a:tc>
                  <a:txBody>
                    <a:bodyPr/>
                    <a:lstStyle/>
                    <a:p>
                      <a:pPr algn="ctr">
                        <a:spcBef>
                          <a:spcPts val="600"/>
                        </a:spcBef>
                        <a:spcAft>
                          <a:spcPts val="0"/>
                        </a:spcAft>
                      </a:pPr>
                      <a:r>
                        <a:rPr lang="en-GB" sz="2100" kern="0"/>
                        <a:t>TOTAL</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4</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4,35%</a:t>
                      </a:r>
                      <a:endParaRPr lang="es-ES" sz="2100" b="1" kern="50">
                        <a:latin typeface="Times New Roman"/>
                        <a:ea typeface="Arial Unicode MS"/>
                        <a:cs typeface="Tahoma"/>
                      </a:endParaRPr>
                    </a:p>
                  </a:txBody>
                  <a:tcPr marL="68580" marR="68580" marT="0" marB="0" anchor="ctr"/>
                </a:tc>
                <a:tc>
                  <a:txBody>
                    <a:bodyPr/>
                    <a:lstStyle/>
                    <a:p>
                      <a:pPr algn="ctr">
                        <a:spcBef>
                          <a:spcPts val="600"/>
                        </a:spcBef>
                        <a:spcAft>
                          <a:spcPts val="0"/>
                        </a:spcAft>
                      </a:pPr>
                      <a:r>
                        <a:rPr lang="en-GB" sz="2100" kern="50"/>
                        <a:t>13.3%</a:t>
                      </a:r>
                      <a:endParaRPr lang="es-ES" sz="2100" b="1" kern="50">
                        <a:latin typeface="Times New Roman"/>
                        <a:ea typeface="Arial Unicode MS"/>
                        <a:cs typeface="Tahoma"/>
                      </a:endParaRPr>
                    </a:p>
                  </a:txBody>
                  <a:tcPr marL="68580" marR="68580" marT="0" marB="0"/>
                </a:tc>
                <a:tc>
                  <a:txBody>
                    <a:bodyPr/>
                    <a:lstStyle/>
                    <a:p>
                      <a:pPr algn="ctr">
                        <a:spcBef>
                          <a:spcPts val="600"/>
                        </a:spcBef>
                        <a:spcAft>
                          <a:spcPts val="0"/>
                        </a:spcAft>
                      </a:pPr>
                      <a:r>
                        <a:rPr lang="en-GB" sz="2100" kern="50" dirty="0"/>
                        <a:t>57.6%</a:t>
                      </a:r>
                      <a:endParaRPr lang="es-ES" sz="2100" b="1" kern="50" dirty="0">
                        <a:latin typeface="Times New Roman"/>
                        <a:ea typeface="Arial Unicode MS"/>
                        <a:cs typeface="Tahoma"/>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Título"/>
          <p:cNvSpPr>
            <a:spLocks noGrp="1"/>
          </p:cNvSpPr>
          <p:nvPr>
            <p:ph type="title"/>
          </p:nvPr>
        </p:nvSpPr>
        <p:spPr>
          <a:xfrm>
            <a:off x="457200" y="571500"/>
            <a:ext cx="8229600" cy="1143000"/>
          </a:xfrm>
        </p:spPr>
        <p:txBody>
          <a:bodyPr/>
          <a:lstStyle/>
          <a:p>
            <a:pPr eaLnBrk="1" hangingPunct="1"/>
            <a:r>
              <a:rPr lang="es-ES" sz="3600" smtClean="0"/>
              <a:t>Discussion</a:t>
            </a:r>
          </a:p>
        </p:txBody>
      </p:sp>
      <p:sp>
        <p:nvSpPr>
          <p:cNvPr id="48130" name="2 Marcador de contenido"/>
          <p:cNvSpPr>
            <a:spLocks noGrp="1"/>
          </p:cNvSpPr>
          <p:nvPr>
            <p:ph idx="1"/>
          </p:nvPr>
        </p:nvSpPr>
        <p:spPr>
          <a:xfrm>
            <a:off x="457200" y="1785938"/>
            <a:ext cx="8229600" cy="4525962"/>
          </a:xfrm>
        </p:spPr>
        <p:txBody>
          <a:bodyPr/>
          <a:lstStyle/>
          <a:p>
            <a:pPr eaLnBrk="1" hangingPunct="1"/>
            <a:r>
              <a:rPr lang="en-US" smtClean="0"/>
              <a:t>There exist differences between particular degrees </a:t>
            </a:r>
            <a:r>
              <a:rPr lang="en-US" smtClean="0">
                <a:sym typeface="Wingdings" pitchFamily="2" charset="2"/>
              </a:rPr>
              <a:t> no “one-size-fits-all” definition </a:t>
            </a:r>
          </a:p>
          <a:p>
            <a:pPr eaLnBrk="1" hangingPunct="1"/>
            <a:r>
              <a:rPr lang="en-US" smtClean="0">
                <a:sym typeface="Wingdings" pitchFamily="2" charset="2"/>
              </a:rPr>
              <a:t>There seem not to exist differences between types of degree content (humanities </a:t>
            </a:r>
            <a:r>
              <a:rPr lang="en-US" i="1" smtClean="0">
                <a:sym typeface="Wingdings" pitchFamily="2" charset="2"/>
              </a:rPr>
              <a:t>vs</a:t>
            </a:r>
            <a:r>
              <a:rPr lang="en-US" smtClean="0">
                <a:sym typeface="Wingdings" pitchFamily="2" charset="2"/>
              </a:rPr>
              <a:t> cientific)</a:t>
            </a:r>
          </a:p>
          <a:p>
            <a:pPr eaLnBrk="1" hangingPunct="1"/>
            <a:r>
              <a:rPr lang="en-US" smtClean="0">
                <a:sym typeface="Wingdings" pitchFamily="2" charset="2"/>
              </a:rPr>
              <a:t>Short degrees (</a:t>
            </a:r>
            <a:r>
              <a:rPr lang="en-US" i="1" smtClean="0">
                <a:sym typeface="Wingdings" pitchFamily="2" charset="2"/>
              </a:rPr>
              <a:t>1st cycle</a:t>
            </a:r>
            <a:r>
              <a:rPr lang="en-US" smtClean="0">
                <a:sym typeface="Wingdings" pitchFamily="2" charset="2"/>
              </a:rPr>
              <a:t>) seem to have shorter break-up periods ending in dropout</a:t>
            </a:r>
          </a:p>
          <a:p>
            <a:pPr eaLnBrk="1" hangingPunct="1"/>
            <a:endParaRPr lang="en-US" smtClean="0"/>
          </a:p>
        </p:txBody>
      </p:sp>
      <p:sp>
        <p:nvSpPr>
          <p:cNvPr id="48132"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4 Imagen" descr="dret_mini.png"/>
          <p:cNvPicPr>
            <a:picLocks noChangeAspect="1"/>
          </p:cNvPicPr>
          <p:nvPr/>
        </p:nvPicPr>
        <p:blipFill>
          <a:blip r:embed="rId3"/>
          <a:srcRect/>
          <a:stretch>
            <a:fillRect/>
          </a:stretch>
        </p:blipFill>
        <p:spPr bwMode="auto">
          <a:xfrm>
            <a:off x="0" y="-6350"/>
            <a:ext cx="9144000" cy="6864350"/>
          </a:xfrm>
          <a:prstGeom prst="rect">
            <a:avLst/>
          </a:prstGeom>
          <a:noFill/>
          <a:ln w="9525">
            <a:noFill/>
            <a:miter lim="800000"/>
            <a:headEnd/>
            <a:tailEnd/>
          </a:ln>
        </p:spPr>
      </p:pic>
      <p:sp>
        <p:nvSpPr>
          <p:cNvPr id="50178" name="1 Título"/>
          <p:cNvSpPr>
            <a:spLocks noGrp="1"/>
          </p:cNvSpPr>
          <p:nvPr>
            <p:ph type="title"/>
          </p:nvPr>
        </p:nvSpPr>
        <p:spPr>
          <a:xfrm>
            <a:off x="928688" y="500063"/>
            <a:ext cx="3643312" cy="749300"/>
          </a:xfrm>
        </p:spPr>
        <p:txBody>
          <a:bodyPr/>
          <a:lstStyle/>
          <a:p>
            <a:pPr eaLnBrk="1" hangingPunct="1"/>
            <a:r>
              <a:rPr lang="es-ES" sz="2000" smtClean="0"/>
              <a:t>Enrolment behaviour graph</a:t>
            </a:r>
            <a:br>
              <a:rPr lang="es-ES" sz="2000" smtClean="0"/>
            </a:br>
            <a:r>
              <a:rPr lang="es-ES" sz="2000" smtClean="0"/>
              <a:t>(Law)</a:t>
            </a:r>
          </a:p>
        </p:txBody>
      </p:sp>
      <p:sp>
        <p:nvSpPr>
          <p:cNvPr id="50181" name="Line 5"/>
          <p:cNvSpPr>
            <a:spLocks noChangeShapeType="1"/>
          </p:cNvSpPr>
          <p:nvPr/>
        </p:nvSpPr>
        <p:spPr bwMode="auto">
          <a:xfrm>
            <a:off x="3924300" y="6021388"/>
            <a:ext cx="719138" cy="647700"/>
          </a:xfrm>
          <a:prstGeom prst="line">
            <a:avLst/>
          </a:prstGeom>
          <a:noFill/>
          <a:ln w="9525">
            <a:solidFill>
              <a:schemeClr val="tx1"/>
            </a:solidFill>
            <a:prstDash val="dash"/>
            <a:round/>
            <a:headEnd/>
            <a:tailEnd type="triangle" w="med" len="med"/>
          </a:ln>
          <a:effectLst/>
        </p:spPr>
        <p:txBody>
          <a:bodyPr/>
          <a:lstStyle/>
          <a:p>
            <a:endParaRPr lang="es-E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Título"/>
          <p:cNvSpPr>
            <a:spLocks noGrp="1"/>
          </p:cNvSpPr>
          <p:nvPr>
            <p:ph type="title"/>
          </p:nvPr>
        </p:nvSpPr>
        <p:spPr>
          <a:xfrm>
            <a:off x="457200" y="642938"/>
            <a:ext cx="8229600" cy="1143000"/>
          </a:xfrm>
        </p:spPr>
        <p:txBody>
          <a:bodyPr/>
          <a:lstStyle/>
          <a:p>
            <a:pPr eaLnBrk="1" hangingPunct="1"/>
            <a:r>
              <a:rPr lang="es-ES" sz="3600" smtClean="0"/>
              <a:t>Importance of 1st semester dropout</a:t>
            </a:r>
          </a:p>
        </p:txBody>
      </p:sp>
      <p:graphicFrame>
        <p:nvGraphicFramePr>
          <p:cNvPr id="8" name="Chart 3"/>
          <p:cNvGraphicFramePr>
            <a:graphicFrameLocks/>
          </p:cNvGraphicFramePr>
          <p:nvPr/>
        </p:nvGraphicFramePr>
        <p:xfrm>
          <a:off x="500034" y="1643050"/>
          <a:ext cx="8143932" cy="4823872"/>
        </p:xfrm>
        <a:graphic>
          <a:graphicData uri="http://schemas.openxmlformats.org/drawingml/2006/chart">
            <c:chart xmlns:c="http://schemas.openxmlformats.org/drawingml/2006/chart" xmlns:r="http://schemas.openxmlformats.org/officeDocument/2006/relationships" r:id="rId3"/>
          </a:graphicData>
        </a:graphic>
      </p:graphicFrame>
      <p:sp>
        <p:nvSpPr>
          <p:cNvPr id="52228"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Título"/>
          <p:cNvSpPr>
            <a:spLocks noGrp="1"/>
          </p:cNvSpPr>
          <p:nvPr>
            <p:ph type="title"/>
          </p:nvPr>
        </p:nvSpPr>
        <p:spPr>
          <a:xfrm>
            <a:off x="457200" y="725488"/>
            <a:ext cx="8229600" cy="917575"/>
          </a:xfrm>
        </p:spPr>
        <p:txBody>
          <a:bodyPr/>
          <a:lstStyle/>
          <a:p>
            <a:pPr eaLnBrk="1" hangingPunct="1"/>
            <a:r>
              <a:rPr lang="es-ES" sz="3600" smtClean="0"/>
              <a:t>Table of contents</a:t>
            </a:r>
          </a:p>
        </p:txBody>
      </p:sp>
      <p:sp>
        <p:nvSpPr>
          <p:cNvPr id="17410" name="2 Marcador de contenido"/>
          <p:cNvSpPr>
            <a:spLocks noGrp="1"/>
          </p:cNvSpPr>
          <p:nvPr>
            <p:ph idx="1"/>
          </p:nvPr>
        </p:nvSpPr>
        <p:spPr/>
        <p:txBody>
          <a:bodyPr/>
          <a:lstStyle/>
          <a:p>
            <a:pPr eaLnBrk="1" hangingPunct="1"/>
            <a:r>
              <a:rPr lang="en-US" sz="2800" smtClean="0"/>
              <a:t>Motivation and goals</a:t>
            </a:r>
          </a:p>
          <a:p>
            <a:pPr eaLnBrk="1" hangingPunct="1"/>
            <a:r>
              <a:rPr lang="en-US" sz="2800" smtClean="0"/>
              <a:t>Dropping-out definition</a:t>
            </a:r>
          </a:p>
          <a:p>
            <a:pPr eaLnBrk="1" hangingPunct="1"/>
            <a:r>
              <a:rPr lang="en-US" sz="2800" smtClean="0"/>
              <a:t>The Universitat Oberta de Catalunya (UOC)</a:t>
            </a:r>
          </a:p>
          <a:p>
            <a:pPr eaLnBrk="1" hangingPunct="1"/>
            <a:r>
              <a:rPr lang="en-US" sz="2800" smtClean="0"/>
              <a:t>Data and experiments</a:t>
            </a:r>
          </a:p>
          <a:p>
            <a:pPr eaLnBrk="1" hangingPunct="1"/>
            <a:r>
              <a:rPr lang="en-US" sz="2800" smtClean="0"/>
              <a:t>Enrolment and non-enrolment records</a:t>
            </a:r>
          </a:p>
          <a:p>
            <a:pPr eaLnBrk="1" hangingPunct="1"/>
            <a:r>
              <a:rPr lang="en-US" sz="2800" smtClean="0"/>
              <a:t>Results</a:t>
            </a:r>
          </a:p>
          <a:p>
            <a:pPr eaLnBrk="1" hangingPunct="1"/>
            <a:r>
              <a:rPr lang="en-US" sz="2800" smtClean="0"/>
              <a:t>Discussion</a:t>
            </a:r>
          </a:p>
          <a:p>
            <a:pPr eaLnBrk="1" hangingPunct="1"/>
            <a:r>
              <a:rPr lang="en-US" sz="2800" smtClean="0"/>
              <a:t>Conclusions and future work</a:t>
            </a:r>
          </a:p>
        </p:txBody>
      </p:sp>
      <p:sp>
        <p:nvSpPr>
          <p:cNvPr id="17412"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1 Título"/>
          <p:cNvSpPr>
            <a:spLocks noGrp="1"/>
          </p:cNvSpPr>
          <p:nvPr>
            <p:ph type="title"/>
          </p:nvPr>
        </p:nvSpPr>
        <p:spPr>
          <a:xfrm>
            <a:off x="457200" y="571500"/>
            <a:ext cx="8229600" cy="1143000"/>
          </a:xfrm>
        </p:spPr>
        <p:txBody>
          <a:bodyPr/>
          <a:lstStyle/>
          <a:p>
            <a:pPr eaLnBrk="1" hangingPunct="1"/>
            <a:r>
              <a:rPr lang="en-US" sz="3600" smtClean="0"/>
              <a:t>Conclusions</a:t>
            </a:r>
          </a:p>
        </p:txBody>
      </p:sp>
      <p:sp>
        <p:nvSpPr>
          <p:cNvPr id="54274" name="2 Marcador de contenido"/>
          <p:cNvSpPr>
            <a:spLocks noGrp="1"/>
          </p:cNvSpPr>
          <p:nvPr>
            <p:ph idx="1"/>
          </p:nvPr>
        </p:nvSpPr>
        <p:spPr>
          <a:xfrm>
            <a:off x="457200" y="1831975"/>
            <a:ext cx="8229600" cy="4525963"/>
          </a:xfrm>
        </p:spPr>
        <p:txBody>
          <a:bodyPr/>
          <a:lstStyle/>
          <a:p>
            <a:pPr eaLnBrk="1" hangingPunct="1"/>
            <a:r>
              <a:rPr lang="en-US" smtClean="0"/>
              <a:t>Defining dropping out in distance HE needs to take into account differences:</a:t>
            </a:r>
          </a:p>
          <a:p>
            <a:pPr lvl="1" eaLnBrk="1" hangingPunct="1"/>
            <a:r>
              <a:rPr lang="en-US" smtClean="0"/>
              <a:t>Between individual degrees</a:t>
            </a:r>
          </a:p>
          <a:p>
            <a:pPr lvl="1" eaLnBrk="1" hangingPunct="1"/>
            <a:r>
              <a:rPr lang="en-US" smtClean="0"/>
              <a:t>Between degrees of different duration</a:t>
            </a:r>
          </a:p>
          <a:p>
            <a:pPr lvl="1" eaLnBrk="1" hangingPunct="1">
              <a:buFontTx/>
              <a:buNone/>
            </a:pPr>
            <a:endParaRPr lang="en-US" smtClean="0"/>
          </a:p>
          <a:p>
            <a:pPr eaLnBrk="1" hangingPunct="1"/>
            <a:r>
              <a:rPr lang="en-US" smtClean="0"/>
              <a:t>The importance of 1st semester dropout has been confirmed</a:t>
            </a:r>
          </a:p>
        </p:txBody>
      </p:sp>
      <p:sp>
        <p:nvSpPr>
          <p:cNvPr id="54276"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Título"/>
          <p:cNvSpPr>
            <a:spLocks noGrp="1"/>
          </p:cNvSpPr>
          <p:nvPr>
            <p:ph type="title"/>
          </p:nvPr>
        </p:nvSpPr>
        <p:spPr>
          <a:xfrm>
            <a:off x="457200" y="571500"/>
            <a:ext cx="8229600" cy="1143000"/>
          </a:xfrm>
        </p:spPr>
        <p:txBody>
          <a:bodyPr/>
          <a:lstStyle/>
          <a:p>
            <a:pPr eaLnBrk="1" hangingPunct="1"/>
            <a:r>
              <a:rPr lang="es-ES" sz="3600" smtClean="0"/>
              <a:t>Future work</a:t>
            </a:r>
          </a:p>
        </p:txBody>
      </p:sp>
      <p:sp>
        <p:nvSpPr>
          <p:cNvPr id="56322" name="2 Marcador de contenido"/>
          <p:cNvSpPr>
            <a:spLocks noGrp="1"/>
          </p:cNvSpPr>
          <p:nvPr>
            <p:ph idx="1"/>
          </p:nvPr>
        </p:nvSpPr>
        <p:spPr>
          <a:xfrm>
            <a:off x="457200" y="1760538"/>
            <a:ext cx="8229600" cy="4525962"/>
          </a:xfrm>
        </p:spPr>
        <p:txBody>
          <a:bodyPr/>
          <a:lstStyle/>
          <a:p>
            <a:pPr eaLnBrk="1" hangingPunct="1"/>
            <a:r>
              <a:rPr lang="en-US" smtClean="0"/>
              <a:t>Analysis of causes – predictive analysis of dropping out for “tagged” students: </a:t>
            </a:r>
          </a:p>
          <a:p>
            <a:pPr lvl="1" eaLnBrk="1" hangingPunct="1"/>
            <a:r>
              <a:rPr lang="en-US" smtClean="0"/>
              <a:t>Socio-demographic issues (gender, age, educational background…)</a:t>
            </a:r>
          </a:p>
          <a:p>
            <a:pPr lvl="1" eaLnBrk="1" hangingPunct="1"/>
            <a:r>
              <a:rPr lang="en-US" smtClean="0"/>
              <a:t>Institutional issues (mentoring of the 1st semester enrolment, tracking of student’s -</a:t>
            </a:r>
            <a:r>
              <a:rPr lang="en-US" i="1" smtClean="0"/>
              <a:t>learning analytics-</a:t>
            </a:r>
            <a:r>
              <a:rPr lang="en-US" smtClean="0"/>
              <a:t>,…)</a:t>
            </a:r>
            <a:endParaRPr lang="en-US" i="1" smtClean="0"/>
          </a:p>
          <a:p>
            <a:pPr eaLnBrk="1" hangingPunct="1"/>
            <a:r>
              <a:rPr lang="en-US" smtClean="0"/>
              <a:t>Designing specific actions to reduce dropping out</a:t>
            </a:r>
          </a:p>
        </p:txBody>
      </p:sp>
      <p:sp>
        <p:nvSpPr>
          <p:cNvPr id="56324"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1 Título"/>
          <p:cNvSpPr>
            <a:spLocks noGrp="1"/>
          </p:cNvSpPr>
          <p:nvPr>
            <p:ph type="title"/>
          </p:nvPr>
        </p:nvSpPr>
        <p:spPr>
          <a:xfrm>
            <a:off x="468313" y="1484313"/>
            <a:ext cx="8389937" cy="3889375"/>
          </a:xfrm>
        </p:spPr>
        <p:txBody>
          <a:bodyPr/>
          <a:lstStyle/>
          <a:p>
            <a:pPr algn="r" eaLnBrk="1" hangingPunct="1"/>
            <a:r>
              <a:rPr lang="en-US" smtClean="0"/>
              <a:t>Thank you for your attention!</a:t>
            </a:r>
            <a:br>
              <a:rPr lang="en-US" smtClean="0"/>
            </a:br>
            <a:r>
              <a:rPr lang="en-US" smtClean="0"/>
              <a:t/>
            </a:r>
            <a:br>
              <a:rPr lang="en-US" smtClean="0"/>
            </a:br>
            <a:r>
              <a:rPr lang="en-US" smtClean="0"/>
              <a:t/>
            </a:r>
            <a:br>
              <a:rPr lang="en-US" smtClean="0"/>
            </a:br>
            <a:r>
              <a:rPr lang="en-US" sz="3200" smtClean="0"/>
              <a:t>Josep Grau-Valldosera	 </a:t>
            </a:r>
            <a:r>
              <a:rPr lang="en-US" sz="3200" smtClean="0">
                <a:hlinkClick r:id="rId3"/>
              </a:rPr>
              <a:t>jgrauv@uoc.edu</a:t>
            </a:r>
            <a:r>
              <a:rPr lang="en-US" sz="3200" smtClean="0"/>
              <a:t/>
            </a:r>
            <a:br>
              <a:rPr lang="en-US" sz="3200" smtClean="0"/>
            </a:br>
            <a:r>
              <a:rPr lang="en-US" sz="3200" smtClean="0"/>
              <a:t>Julià Minguillón 	</a:t>
            </a:r>
            <a:r>
              <a:rPr lang="en-US" sz="3200" smtClean="0">
                <a:hlinkClick r:id="rId4"/>
              </a:rPr>
              <a:t>jminguillona@uoc.edu</a:t>
            </a:r>
            <a:r>
              <a:rPr lang="en-US" sz="3200" smtClean="0"/>
              <a:t> </a:t>
            </a:r>
          </a:p>
        </p:txBody>
      </p:sp>
      <p:pic>
        <p:nvPicPr>
          <p:cNvPr id="58370" name="Picture 4"/>
          <p:cNvPicPr>
            <a:picLocks noChangeAspect="1" noChangeArrowheads="1"/>
          </p:cNvPicPr>
          <p:nvPr/>
        </p:nvPicPr>
        <p:blipFill>
          <a:blip r:embed="rId5"/>
          <a:srcRect/>
          <a:stretch>
            <a:fillRect/>
          </a:stretch>
        </p:blipFill>
        <p:spPr bwMode="auto">
          <a:xfrm>
            <a:off x="7092950" y="5876925"/>
            <a:ext cx="1630363" cy="574675"/>
          </a:xfrm>
          <a:prstGeom prst="rect">
            <a:avLst/>
          </a:prstGeom>
          <a:noFill/>
          <a:ln w="9525">
            <a:noFill/>
            <a:miter lim="800000"/>
            <a:headEnd/>
            <a:tailEnd/>
          </a:ln>
        </p:spPr>
      </p:pic>
      <p:sp>
        <p:nvSpPr>
          <p:cNvPr id="58372"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Título"/>
          <p:cNvSpPr>
            <a:spLocks noGrp="1"/>
          </p:cNvSpPr>
          <p:nvPr>
            <p:ph type="title"/>
          </p:nvPr>
        </p:nvSpPr>
        <p:spPr>
          <a:xfrm>
            <a:off x="457200" y="714375"/>
            <a:ext cx="8229600" cy="1143000"/>
          </a:xfrm>
        </p:spPr>
        <p:txBody>
          <a:bodyPr/>
          <a:lstStyle/>
          <a:p>
            <a:pPr eaLnBrk="1" hangingPunct="1"/>
            <a:r>
              <a:rPr lang="es-ES" sz="3600" smtClean="0"/>
              <a:t>Motivation</a:t>
            </a:r>
          </a:p>
        </p:txBody>
      </p:sp>
      <p:sp>
        <p:nvSpPr>
          <p:cNvPr id="19458" name="2 Marcador de contenido"/>
          <p:cNvSpPr>
            <a:spLocks noGrp="1"/>
          </p:cNvSpPr>
          <p:nvPr>
            <p:ph idx="1"/>
          </p:nvPr>
        </p:nvSpPr>
        <p:spPr>
          <a:xfrm>
            <a:off x="457200" y="2046288"/>
            <a:ext cx="8229600" cy="4525962"/>
          </a:xfrm>
        </p:spPr>
        <p:txBody>
          <a:bodyPr/>
          <a:lstStyle/>
          <a:p>
            <a:pPr eaLnBrk="1" hangingPunct="1"/>
            <a:r>
              <a:rPr lang="en-US" smtClean="0"/>
              <a:t>Dropping out has traditionally been a problem of brick-and-mortar universities</a:t>
            </a:r>
          </a:p>
          <a:p>
            <a:pPr lvl="1" eaLnBrk="1" hangingPunct="1"/>
            <a:r>
              <a:rPr lang="en-US" smtClean="0"/>
              <a:t>In Spain, the dropping-out ratio is 25,7 %</a:t>
            </a:r>
          </a:p>
          <a:p>
            <a:pPr eaLnBrk="1" hangingPunct="1"/>
            <a:r>
              <a:rPr lang="en-US" smtClean="0"/>
              <a:t>It is also a problem in distance and online universities</a:t>
            </a:r>
          </a:p>
          <a:p>
            <a:pPr lvl="1" eaLnBrk="1" hangingPunct="1"/>
            <a:r>
              <a:rPr lang="en-US" smtClean="0">
                <a:sym typeface="Wingdings" pitchFamily="2" charset="2"/>
              </a:rPr>
              <a:t>….acquiring  even bigger dimensions </a:t>
            </a:r>
          </a:p>
          <a:p>
            <a:pPr lvl="1" eaLnBrk="1" hangingPunct="1">
              <a:buFontTx/>
              <a:buNone/>
            </a:pPr>
            <a:r>
              <a:rPr lang="en-US" smtClean="0">
                <a:sym typeface="Wingdings" pitchFamily="2" charset="2"/>
              </a:rPr>
              <a:t>               (38,9% for the UOC)</a:t>
            </a:r>
            <a:endParaRPr lang="en-US" smtClean="0"/>
          </a:p>
        </p:txBody>
      </p:sp>
      <p:sp>
        <p:nvSpPr>
          <p:cNvPr id="19460"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Título"/>
          <p:cNvSpPr>
            <a:spLocks noGrp="1"/>
          </p:cNvSpPr>
          <p:nvPr>
            <p:ph type="title"/>
          </p:nvPr>
        </p:nvSpPr>
        <p:spPr>
          <a:xfrm>
            <a:off x="457200" y="785813"/>
            <a:ext cx="8229600" cy="1143000"/>
          </a:xfrm>
        </p:spPr>
        <p:txBody>
          <a:bodyPr/>
          <a:lstStyle/>
          <a:p>
            <a:pPr eaLnBrk="1" hangingPunct="1"/>
            <a:r>
              <a:rPr lang="es-ES" sz="3600" smtClean="0"/>
              <a:t>Dropping out definitions (I)</a:t>
            </a:r>
          </a:p>
        </p:txBody>
      </p:sp>
      <p:sp>
        <p:nvSpPr>
          <p:cNvPr id="21506" name="2 Marcador de contenido"/>
          <p:cNvSpPr>
            <a:spLocks noGrp="1"/>
          </p:cNvSpPr>
          <p:nvPr>
            <p:ph idx="1"/>
          </p:nvPr>
        </p:nvSpPr>
        <p:spPr>
          <a:xfrm>
            <a:off x="457200" y="2000250"/>
            <a:ext cx="8229600" cy="4525963"/>
          </a:xfrm>
        </p:spPr>
        <p:txBody>
          <a:bodyPr/>
          <a:lstStyle/>
          <a:p>
            <a:pPr eaLnBrk="1" hangingPunct="1"/>
            <a:r>
              <a:rPr lang="en-US" smtClean="0"/>
              <a:t>Depending on the perspective adopted:</a:t>
            </a:r>
          </a:p>
          <a:p>
            <a:pPr lvl="1" eaLnBrk="1" hangingPunct="1"/>
            <a:r>
              <a:rPr lang="en-US" smtClean="0"/>
              <a:t>Not taking the final exam (course point of view)</a:t>
            </a:r>
          </a:p>
          <a:p>
            <a:pPr lvl="1" eaLnBrk="1" hangingPunct="1"/>
            <a:r>
              <a:rPr lang="en-US" smtClean="0"/>
              <a:t>Not taking any course in a certain (or consecutive) academic periods (degree point of view)</a:t>
            </a:r>
          </a:p>
          <a:p>
            <a:pPr lvl="1" eaLnBrk="1" hangingPunct="1"/>
            <a:r>
              <a:rPr lang="en-US" smtClean="0"/>
              <a:t>Not overcoming a fixed % of credits in a period of several semesters</a:t>
            </a:r>
          </a:p>
        </p:txBody>
      </p:sp>
      <p:sp>
        <p:nvSpPr>
          <p:cNvPr id="21508"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Título"/>
          <p:cNvSpPr>
            <a:spLocks noGrp="1"/>
          </p:cNvSpPr>
          <p:nvPr>
            <p:ph type="title"/>
          </p:nvPr>
        </p:nvSpPr>
        <p:spPr>
          <a:xfrm>
            <a:off x="468313" y="836613"/>
            <a:ext cx="8229600" cy="1143000"/>
          </a:xfrm>
        </p:spPr>
        <p:txBody>
          <a:bodyPr/>
          <a:lstStyle/>
          <a:p>
            <a:pPr eaLnBrk="1" hangingPunct="1"/>
            <a:r>
              <a:rPr lang="es-ES" sz="3600" smtClean="0"/>
              <a:t>Dropping out definitions (II)</a:t>
            </a:r>
          </a:p>
        </p:txBody>
      </p:sp>
      <p:sp>
        <p:nvSpPr>
          <p:cNvPr id="23554" name="2 Marcador de contenido"/>
          <p:cNvSpPr>
            <a:spLocks noGrp="1"/>
          </p:cNvSpPr>
          <p:nvPr>
            <p:ph idx="1"/>
          </p:nvPr>
        </p:nvSpPr>
        <p:spPr>
          <a:xfrm>
            <a:off x="457200" y="2046288"/>
            <a:ext cx="8229600" cy="4525962"/>
          </a:xfrm>
        </p:spPr>
        <p:txBody>
          <a:bodyPr/>
          <a:lstStyle/>
          <a:p>
            <a:pPr eaLnBrk="1" hangingPunct="1"/>
            <a:r>
              <a:rPr lang="es-ES" smtClean="0"/>
              <a:t>Example (Spain HE system):</a:t>
            </a:r>
          </a:p>
          <a:p>
            <a:pPr eaLnBrk="1" hangingPunct="1">
              <a:buFontTx/>
              <a:buNone/>
            </a:pPr>
            <a:endParaRPr lang="es-ES" smtClean="0"/>
          </a:p>
          <a:p>
            <a:pPr eaLnBrk="1" hangingPunct="1">
              <a:buFontTx/>
              <a:buNone/>
            </a:pPr>
            <a:r>
              <a:rPr lang="es-ES" smtClean="0"/>
              <a:t> </a:t>
            </a:r>
            <a:r>
              <a:rPr lang="es-ES" i="1" smtClean="0"/>
              <a:t>“</a:t>
            </a:r>
            <a:r>
              <a:rPr lang="en-US" i="1" smtClean="0"/>
              <a:t>Percentage of students, with respect to the total of students enroled in these studies in the semester of beginning, that have not enroled in the theoretical academic year in which they should have finished the studies, or in the following year.”  </a:t>
            </a:r>
            <a:endParaRPr lang="es-ES" i="1" smtClean="0"/>
          </a:p>
          <a:p>
            <a:pPr eaLnBrk="1" hangingPunct="1"/>
            <a:endParaRPr lang="es-ES" smtClean="0"/>
          </a:p>
          <a:p>
            <a:pPr eaLnBrk="1" hangingPunct="1"/>
            <a:endParaRPr lang="es-ES" smtClean="0"/>
          </a:p>
        </p:txBody>
      </p:sp>
      <p:sp>
        <p:nvSpPr>
          <p:cNvPr id="23556"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457200" y="571500"/>
            <a:ext cx="8229600" cy="1143000"/>
          </a:xfrm>
        </p:spPr>
        <p:txBody>
          <a:bodyPr/>
          <a:lstStyle/>
          <a:p>
            <a:pPr eaLnBrk="1" hangingPunct="1"/>
            <a:r>
              <a:rPr lang="es-ES" sz="3600" smtClean="0"/>
              <a:t>Goal</a:t>
            </a:r>
          </a:p>
        </p:txBody>
      </p:sp>
      <p:sp>
        <p:nvSpPr>
          <p:cNvPr id="25602" name="2 Marcador de contenido"/>
          <p:cNvSpPr>
            <a:spLocks noGrp="1"/>
          </p:cNvSpPr>
          <p:nvPr>
            <p:ph idx="1"/>
          </p:nvPr>
        </p:nvSpPr>
        <p:spPr>
          <a:xfrm>
            <a:off x="457200" y="1903413"/>
            <a:ext cx="8229600" cy="4525962"/>
          </a:xfrm>
        </p:spPr>
        <p:txBody>
          <a:bodyPr/>
          <a:lstStyle/>
          <a:p>
            <a:pPr eaLnBrk="1" hangingPunct="1"/>
            <a:r>
              <a:rPr lang="en-US" smtClean="0"/>
              <a:t>To find a realistic definition of dropping out based on reality (observed data)</a:t>
            </a:r>
          </a:p>
          <a:p>
            <a:pPr eaLnBrk="1" hangingPunct="1"/>
            <a:endParaRPr lang="en-US" smtClean="0"/>
          </a:p>
          <a:p>
            <a:pPr eaLnBrk="1" hangingPunct="1"/>
            <a:r>
              <a:rPr lang="en-US" smtClean="0">
                <a:sym typeface="Wingdings" pitchFamily="2" charset="2"/>
              </a:rPr>
              <a:t>This analysis is needed because the official dropping out definition doesn’t fit the peculiarities of UOC</a:t>
            </a:r>
          </a:p>
        </p:txBody>
      </p:sp>
      <p:sp>
        <p:nvSpPr>
          <p:cNvPr id="25604"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Título"/>
          <p:cNvSpPr>
            <a:spLocks noGrp="1"/>
          </p:cNvSpPr>
          <p:nvPr>
            <p:ph type="title"/>
          </p:nvPr>
        </p:nvSpPr>
        <p:spPr>
          <a:xfrm>
            <a:off x="457200" y="642938"/>
            <a:ext cx="8229600" cy="1143000"/>
          </a:xfrm>
        </p:spPr>
        <p:txBody>
          <a:bodyPr/>
          <a:lstStyle/>
          <a:p>
            <a:pPr eaLnBrk="1" hangingPunct="1"/>
            <a:r>
              <a:rPr lang="es-ES" sz="3600" smtClean="0"/>
              <a:t>Universitat Oberta de Catalunya (UOC)</a:t>
            </a:r>
          </a:p>
        </p:txBody>
      </p:sp>
      <p:sp>
        <p:nvSpPr>
          <p:cNvPr id="27650" name="2 Marcador de contenido"/>
          <p:cNvSpPr>
            <a:spLocks noGrp="1"/>
          </p:cNvSpPr>
          <p:nvPr>
            <p:ph idx="1"/>
          </p:nvPr>
        </p:nvSpPr>
        <p:spPr>
          <a:xfrm>
            <a:off x="428625" y="1760538"/>
            <a:ext cx="8229600" cy="4525962"/>
          </a:xfrm>
        </p:spPr>
        <p:txBody>
          <a:bodyPr/>
          <a:lstStyle/>
          <a:p>
            <a:pPr eaLnBrk="1" hangingPunct="1"/>
            <a:r>
              <a:rPr lang="en-US" sz="2700" smtClean="0"/>
              <a:t>A 100 % virtual university, founded in 1994</a:t>
            </a:r>
          </a:p>
          <a:p>
            <a:pPr eaLnBrk="1" hangingPunct="1"/>
            <a:r>
              <a:rPr lang="en-US" sz="2700" smtClean="0"/>
              <a:t>With nearly 50,000 students:</a:t>
            </a:r>
          </a:p>
          <a:p>
            <a:pPr lvl="1" eaLnBrk="1" hangingPunct="1"/>
            <a:r>
              <a:rPr lang="en-US" sz="2700" smtClean="0"/>
              <a:t>Mainly adult learners</a:t>
            </a:r>
          </a:p>
          <a:p>
            <a:pPr lvl="1" eaLnBrk="1" hangingPunct="1"/>
            <a:r>
              <a:rPr lang="en-US" sz="2700" smtClean="0"/>
              <a:t>Work and family responsibilities:</a:t>
            </a:r>
          </a:p>
          <a:p>
            <a:pPr lvl="2" eaLnBrk="1" hangingPunct="1"/>
            <a:r>
              <a:rPr lang="en-US" sz="2300" smtClean="0"/>
              <a:t>90% have a part-time or full-time job </a:t>
            </a:r>
          </a:p>
          <a:p>
            <a:pPr lvl="2" eaLnBrk="1" hangingPunct="1"/>
            <a:r>
              <a:rPr lang="en-US" sz="2300" smtClean="0"/>
              <a:t>60% with previous HE record</a:t>
            </a:r>
          </a:p>
          <a:p>
            <a:pPr eaLnBrk="1" hangingPunct="1"/>
            <a:r>
              <a:rPr lang="en-US" sz="2700" smtClean="0"/>
              <a:t>19 degrees plus Masters and PhD Programme </a:t>
            </a:r>
          </a:p>
          <a:p>
            <a:pPr eaLnBrk="1" hangingPunct="1"/>
            <a:endParaRPr lang="en-US" sz="2700" smtClean="0"/>
          </a:p>
          <a:p>
            <a:pPr eaLnBrk="1" hangingPunct="1"/>
            <a:r>
              <a:rPr lang="en-US" sz="2700" b="1" smtClean="0"/>
              <a:t>Without obligatory enrolment (students can take breaks)</a:t>
            </a:r>
          </a:p>
          <a:p>
            <a:pPr eaLnBrk="1" hangingPunct="1"/>
            <a:endParaRPr lang="en-US" sz="2700" smtClean="0"/>
          </a:p>
        </p:txBody>
      </p:sp>
      <p:sp>
        <p:nvSpPr>
          <p:cNvPr id="27652"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Título"/>
          <p:cNvSpPr>
            <a:spLocks noGrp="1"/>
          </p:cNvSpPr>
          <p:nvPr>
            <p:ph type="title"/>
          </p:nvPr>
        </p:nvSpPr>
        <p:spPr>
          <a:xfrm>
            <a:off x="457200" y="642938"/>
            <a:ext cx="8229600" cy="1143000"/>
          </a:xfrm>
        </p:spPr>
        <p:txBody>
          <a:bodyPr/>
          <a:lstStyle/>
          <a:p>
            <a:pPr eaLnBrk="1" hangingPunct="1"/>
            <a:r>
              <a:rPr lang="es-ES" sz="3600" smtClean="0"/>
              <a:t>UOC students’ profile</a:t>
            </a:r>
          </a:p>
        </p:txBody>
      </p:sp>
      <p:graphicFrame>
        <p:nvGraphicFramePr>
          <p:cNvPr id="6" name="1 Gráfico"/>
          <p:cNvGraphicFramePr/>
          <p:nvPr/>
        </p:nvGraphicFramePr>
        <p:xfrm>
          <a:off x="1052321" y="1849467"/>
          <a:ext cx="6752688" cy="4157466"/>
        </p:xfrm>
        <a:graphic>
          <a:graphicData uri="http://schemas.openxmlformats.org/drawingml/2006/chart">
            <c:chart xmlns:c="http://schemas.openxmlformats.org/drawingml/2006/chart" xmlns:r="http://schemas.openxmlformats.org/officeDocument/2006/relationships" r:id="rId3"/>
          </a:graphicData>
        </a:graphic>
      </p:graphicFrame>
      <p:sp>
        <p:nvSpPr>
          <p:cNvPr id="29700"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Título"/>
          <p:cNvSpPr>
            <a:spLocks noGrp="1"/>
          </p:cNvSpPr>
          <p:nvPr>
            <p:ph type="title"/>
          </p:nvPr>
        </p:nvSpPr>
        <p:spPr>
          <a:xfrm>
            <a:off x="457200" y="785813"/>
            <a:ext cx="8229600" cy="1143000"/>
          </a:xfrm>
        </p:spPr>
        <p:txBody>
          <a:bodyPr/>
          <a:lstStyle/>
          <a:p>
            <a:pPr eaLnBrk="1" hangingPunct="1"/>
            <a:r>
              <a:rPr lang="es-ES" sz="3600" smtClean="0"/>
              <a:t>UOC’s peculiarity</a:t>
            </a:r>
            <a:endParaRPr lang="es-ES" sz="3600" i="1" smtClean="0"/>
          </a:p>
        </p:txBody>
      </p:sp>
      <p:sp>
        <p:nvSpPr>
          <p:cNvPr id="31746" name="2 Marcador de contenido"/>
          <p:cNvSpPr>
            <a:spLocks noGrp="1"/>
          </p:cNvSpPr>
          <p:nvPr>
            <p:ph idx="1"/>
          </p:nvPr>
        </p:nvSpPr>
        <p:spPr>
          <a:xfrm>
            <a:off x="457200" y="1974850"/>
            <a:ext cx="8229600" cy="4525963"/>
          </a:xfrm>
        </p:spPr>
        <p:txBody>
          <a:bodyPr/>
          <a:lstStyle/>
          <a:p>
            <a:pPr eaLnBrk="1" hangingPunct="1"/>
            <a:r>
              <a:rPr lang="en-US" smtClean="0">
                <a:sym typeface="Wingdings" pitchFamily="2" charset="2"/>
              </a:rPr>
              <a:t>Official definitions are related to “obligatory” enrolment</a:t>
            </a:r>
          </a:p>
          <a:p>
            <a:pPr eaLnBrk="1" hangingPunct="1"/>
            <a:endParaRPr lang="en-US" smtClean="0">
              <a:sym typeface="Wingdings" pitchFamily="2" charset="2"/>
            </a:endParaRPr>
          </a:p>
          <a:p>
            <a:pPr eaLnBrk="1" hangingPunct="1"/>
            <a:r>
              <a:rPr lang="en-US" smtClean="0">
                <a:sym typeface="Wingdings" pitchFamily="2" charset="2"/>
              </a:rPr>
              <a:t>Non-obligatory enrolment (i.e. breaks) makes such definitions unusable</a:t>
            </a:r>
          </a:p>
          <a:p>
            <a:pPr eaLnBrk="1" hangingPunct="1"/>
            <a:endParaRPr lang="en-US" smtClean="0">
              <a:sym typeface="Wingdings" pitchFamily="2" charset="2"/>
            </a:endParaRPr>
          </a:p>
          <a:p>
            <a:pPr eaLnBrk="1" hangingPunct="1"/>
            <a:r>
              <a:rPr lang="en-US" smtClean="0">
                <a:sym typeface="Wingdings" pitchFamily="2" charset="2"/>
              </a:rPr>
              <a:t>This would be the case in many distance adult education institutions</a:t>
            </a:r>
            <a:endParaRPr lang="en-US" smtClean="0"/>
          </a:p>
        </p:txBody>
      </p:sp>
      <p:sp>
        <p:nvSpPr>
          <p:cNvPr id="31748" name="Text Box 4"/>
          <p:cNvSpPr txBox="1">
            <a:spLocks noChangeArrowheads="1"/>
          </p:cNvSpPr>
          <p:nvPr/>
        </p:nvSpPr>
        <p:spPr bwMode="auto">
          <a:xfrm>
            <a:off x="2376488" y="6521450"/>
            <a:ext cx="6767512" cy="336550"/>
          </a:xfrm>
          <a:prstGeom prst="rect">
            <a:avLst/>
          </a:prstGeom>
          <a:noFill/>
          <a:ln w="9525">
            <a:noFill/>
            <a:miter lim="800000"/>
            <a:headEnd/>
            <a:tailEnd/>
          </a:ln>
          <a:effectLst/>
        </p:spPr>
        <p:txBody>
          <a:bodyPr wrap="none">
            <a:spAutoFit/>
          </a:bodyPr>
          <a:lstStyle/>
          <a:p>
            <a:r>
              <a:rPr lang="en-US" sz="1600"/>
              <a:t>Learning Analytics and Knowledge, Feb 27 – Mar 1, 2011, Banff, Canada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pt_cap_uoc">
  <a:themeElements>
    <a:clrScheme name="ppt_cap_uo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pt_cap_u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_cap_uo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_cap_uo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_cap_uo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_cap_uo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_cap_uo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_cap_uo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_cap_uo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_cap_uo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_cap_uo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_cap_uo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_cap_uo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_cap_uo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414</TotalTime>
  <Words>1835</Words>
  <Application>Microsoft PowerPoint</Application>
  <PresentationFormat>Presentación en pantalla (4:3)</PresentationFormat>
  <Paragraphs>372</Paragraphs>
  <Slides>22</Slides>
  <Notes>22</Notes>
  <HiddenSlides>0</HiddenSlides>
  <MMClips>0</MMClips>
  <ScaleCrop>false</ScaleCrop>
  <HeadingPairs>
    <vt:vector size="6" baseType="variant">
      <vt:variant>
        <vt:lpstr>Tipus de lletra utilitzats</vt:lpstr>
      </vt:variant>
      <vt:variant>
        <vt:i4>6</vt:i4>
      </vt:variant>
      <vt:variant>
        <vt:lpstr>Plantilla de disseny</vt:lpstr>
      </vt:variant>
      <vt:variant>
        <vt:i4>1</vt:i4>
      </vt:variant>
      <vt:variant>
        <vt:lpstr>Títols de les diapositives</vt:lpstr>
      </vt:variant>
      <vt:variant>
        <vt:i4>22</vt:i4>
      </vt:variant>
    </vt:vector>
  </HeadingPairs>
  <TitlesOfParts>
    <vt:vector size="29" baseType="lpstr">
      <vt:lpstr>Arial</vt:lpstr>
      <vt:lpstr>Wingdings</vt:lpstr>
      <vt:lpstr>Calibri</vt:lpstr>
      <vt:lpstr>Times New Roman</vt:lpstr>
      <vt:lpstr>Arial Unicode MS</vt:lpstr>
      <vt:lpstr>Tahoma</vt:lpstr>
      <vt:lpstr>ppt_cap_uoc</vt:lpstr>
      <vt:lpstr>Redefining dropping out in online higher education: a case study from the UOC</vt:lpstr>
      <vt:lpstr>Table of contents</vt:lpstr>
      <vt:lpstr>Motivation</vt:lpstr>
      <vt:lpstr>Dropping out definitions (I)</vt:lpstr>
      <vt:lpstr>Dropping out definitions (II)</vt:lpstr>
      <vt:lpstr>Goal</vt:lpstr>
      <vt:lpstr>Universitat Oberta de Catalunya (UOC)</vt:lpstr>
      <vt:lpstr>UOC students’ profile</vt:lpstr>
      <vt:lpstr>UOC’s peculiarity</vt:lpstr>
      <vt:lpstr>UOC’s students enrolment behaviour</vt:lpstr>
      <vt:lpstr>Structure of data used</vt:lpstr>
      <vt:lpstr>Enrolment / non-enrolment personal records</vt:lpstr>
      <vt:lpstr>Analysis of long breaks</vt:lpstr>
      <vt:lpstr>Result examples (I): Law Studies</vt:lpstr>
      <vt:lpstr>Result examples (II): Marketing studies</vt:lpstr>
      <vt:lpstr>Results summary by degree and  total of degrees</vt:lpstr>
      <vt:lpstr>Discussion</vt:lpstr>
      <vt:lpstr>Enrolment behaviour graph (Law)</vt:lpstr>
      <vt:lpstr>Importance of 1st semester dropout</vt:lpstr>
      <vt:lpstr>Conclusions</vt:lpstr>
      <vt:lpstr>Future work</vt:lpstr>
      <vt:lpstr>Thank you for your attention!   Josep Grau-Valldosera  jgrauv@uoc.edu Julià Minguillón  jminguillona@uoc.edu </vt:lpstr>
    </vt:vector>
  </TitlesOfParts>
  <Company>UOC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jgrauv</dc:creator>
  <cp:lastModifiedBy>jminguillona</cp:lastModifiedBy>
  <cp:revision>38</cp:revision>
  <dcterms:created xsi:type="dcterms:W3CDTF">2011-02-23T14:31:02Z</dcterms:created>
  <dcterms:modified xsi:type="dcterms:W3CDTF">2011-02-28T08:14:41Z</dcterms:modified>
</cp:coreProperties>
</file>