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7" r:id="rId2"/>
    <p:sldId id="270" r:id="rId3"/>
    <p:sldId id="329" r:id="rId4"/>
    <p:sldId id="328" r:id="rId5"/>
    <p:sldId id="300" r:id="rId6"/>
    <p:sldId id="331" r:id="rId7"/>
    <p:sldId id="333" r:id="rId8"/>
    <p:sldId id="332" r:id="rId9"/>
    <p:sldId id="330" r:id="rId10"/>
    <p:sldId id="334" r:id="rId11"/>
    <p:sldId id="335" r:id="rId12"/>
    <p:sldId id="299" r:id="rId13"/>
    <p:sldId id="27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90" autoAdjust="0"/>
    <p:restoredTop sz="94660"/>
  </p:normalViewPr>
  <p:slideViewPr>
    <p:cSldViewPr snapToGrid="0">
      <p:cViewPr>
        <p:scale>
          <a:sx n="100" d="100"/>
          <a:sy n="100" d="100"/>
        </p:scale>
        <p:origin x="-330" y="-4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D2833-59D9-4616-800C-E5D1B56FC00A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42D-1BDE-4B33-8E32-4E578BF14F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6261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8872759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7132538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40350571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04622501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58815306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81053649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67707903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19155331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49693349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886701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20405024"/>
      </p:ext>
    </p:extLst>
  </p:cSld>
  <p:clrMapOvr>
    <a:masterClrMapping/>
  </p:clrMapOvr>
  <p:transition advTm="50000"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08F9-792F-45C6-9A2D-15EA0AF66FA4}" type="datetimeFigureOut">
              <a:rPr lang="es-ES" smtClean="0"/>
              <a:pPr/>
              <a:t>03/06/2017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E183-C596-492F-9C87-95BBFDE2C0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707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50000">
    <p:sndAc>
      <p:stSnd>
        <p:snd r:embed="rId13" name="click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.jpe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377"/>
          <a:stretch/>
        </p:blipFill>
        <p:spPr>
          <a:xfrm>
            <a:off x="0" y="0"/>
            <a:ext cx="12196372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71075" y="787307"/>
            <a:ext cx="3956702" cy="13111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Gestión de Traslados de Enfermos en un 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0" y="5248275"/>
            <a:ext cx="12192000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60660" y="5465676"/>
            <a:ext cx="797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Raúl Navarro Viñes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Máster Universitario en Aplicaciones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803744927"/>
      </p:ext>
    </p:extLst>
  </p:cSld>
  <p:clrMapOvr>
    <a:masterClrMapping/>
  </p:clrMapOvr>
  <p:transition advTm="10000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94076" y="0"/>
            <a:ext cx="12373729" cy="6858000"/>
            <a:chOff x="-91113" y="0"/>
            <a:chExt cx="12373729" cy="685800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377"/>
            <a:stretch/>
          </p:blipFill>
          <p:spPr>
            <a:xfrm>
              <a:off x="0" y="0"/>
              <a:ext cx="12196372" cy="68580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-91113" y="457201"/>
              <a:ext cx="12373729" cy="614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107504" y="51469"/>
            <a:ext cx="11909797" cy="624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11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Gestión de Traslados de Enfermos en un </a:t>
            </a:r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ca-E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80"/>
          <p:cNvSpPr txBox="1"/>
          <p:nvPr/>
        </p:nvSpPr>
        <p:spPr>
          <a:xfrm>
            <a:off x="1674796" y="601513"/>
            <a:ext cx="8720487" cy="39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Simplicidad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endParaRPr lang="fr-FR" sz="3200" b="1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2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0985" y="1982793"/>
            <a:ext cx="6065654" cy="441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8853" y="1416691"/>
            <a:ext cx="2778447" cy="477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hape 185"/>
          <p:cNvSpPr/>
          <p:nvPr/>
        </p:nvSpPr>
        <p:spPr>
          <a:xfrm>
            <a:off x="3955054" y="1159442"/>
            <a:ext cx="6048260" cy="6938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139700" lvl="0" algn="just">
              <a:buClr>
                <a:schemeClr val="dk1"/>
              </a:buClr>
              <a:buSzPct val="100000"/>
            </a:pP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Todas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las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aplicaciones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del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sistema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,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poseen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pantallas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de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ayuda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,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centradas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en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detallar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todos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los </a:t>
            </a:r>
            <a:r>
              <a:rPr lang="fr-FR" sz="1400" b="1" dirty="0" err="1">
                <a:latin typeface="Arial" pitchFamily="34" charset="0"/>
                <a:cs typeface="Arial" pitchFamily="34" charset="0"/>
                <a:sym typeface="Calibri"/>
              </a:rPr>
              <a:t>procesos</a:t>
            </a:r>
            <a:r>
              <a:rPr lang="fr-FR" sz="1400" b="1" dirty="0">
                <a:latin typeface="Arial" pitchFamily="34" charset="0"/>
                <a:cs typeface="Arial" pitchFamily="34" charset="0"/>
                <a:sym typeface="Calibri"/>
              </a:rPr>
              <a:t> de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  <a:sym typeface="Calibri"/>
              </a:rPr>
              <a:t>funcionamiento</a:t>
            </a:r>
            <a:r>
              <a:rPr lang="fr-FR" sz="1400" b="1" dirty="0" smtClean="0">
                <a:latin typeface="Arial" pitchFamily="34" charset="0"/>
                <a:cs typeface="Arial" pitchFamily="34" charset="0"/>
                <a:sym typeface="Calibri"/>
              </a:rPr>
              <a:t>.</a:t>
            </a:r>
            <a:endParaRPr lang="fr-FR" sz="1400" b="1" dirty="0"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7" name="Shape 181"/>
          <p:cNvSpPr/>
          <p:nvPr/>
        </p:nvSpPr>
        <p:spPr>
          <a:xfrm>
            <a:off x="252638" y="1132521"/>
            <a:ext cx="3272760" cy="519115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436"/>
              </a:gs>
              <a:gs pos="80000">
                <a:srgbClr val="9AC447"/>
              </a:gs>
              <a:gs pos="100000">
                <a:srgbClr val="9CC646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82"/>
          <p:cNvSpPr txBox="1"/>
          <p:nvPr/>
        </p:nvSpPr>
        <p:spPr>
          <a:xfrm>
            <a:off x="353517" y="1259043"/>
            <a:ext cx="2940526" cy="4734132"/>
          </a:xfrm>
          <a:prstGeom prst="rect">
            <a:avLst/>
          </a:prstGeom>
          <a:noFill/>
          <a:ln>
            <a:noFill/>
          </a:ln>
        </p:spPr>
        <p:txBody>
          <a:bodyPr lIns="95650" tIns="47825" rIns="95650" bIns="47825" anchor="t" anchorCtr="0">
            <a:noAutofit/>
          </a:bodyPr>
          <a:lstStyle/>
          <a:p>
            <a:pPr marL="139700" lvl="0" algn="just">
              <a:buClr>
                <a:schemeClr val="dk1"/>
              </a:buClr>
              <a:buSzPct val="100000"/>
            </a:pP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El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sistema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de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gestión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de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traslados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de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enfermos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en un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hospital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, se ha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diseñado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pensando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en la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facilidad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de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uso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. </a:t>
            </a:r>
          </a:p>
          <a:p>
            <a:pPr marL="139700" lvl="0" algn="just">
              <a:buClr>
                <a:schemeClr val="dk1"/>
              </a:buClr>
              <a:buSzPct val="100000"/>
            </a:pPr>
            <a:endParaRPr lang="fr-FR" sz="1600" dirty="0">
              <a:latin typeface="Arial" pitchFamily="34" charset="0"/>
              <a:cs typeface="Arial" pitchFamily="34" charset="0"/>
              <a:sym typeface="Calibri"/>
            </a:endParaRPr>
          </a:p>
          <a:p>
            <a:pPr marL="139700" lvl="0" algn="just">
              <a:buClr>
                <a:schemeClr val="dk1"/>
              </a:buClr>
              <a:buSzPct val="100000"/>
            </a:pP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Programando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pantallas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con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controles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y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textos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de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gran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tamaño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,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orientados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a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facilitar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la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interactuación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por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parte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del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usuario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.</a:t>
            </a:r>
          </a:p>
          <a:p>
            <a:pPr marL="139700" lvl="0" algn="just">
              <a:buClr>
                <a:schemeClr val="dk1"/>
              </a:buClr>
              <a:buSzPct val="100000"/>
            </a:pPr>
            <a:endParaRPr lang="fr-FR" sz="1600" dirty="0">
              <a:latin typeface="Arial" pitchFamily="34" charset="0"/>
              <a:cs typeface="Arial" pitchFamily="34" charset="0"/>
              <a:sym typeface="Calibri"/>
            </a:endParaRPr>
          </a:p>
          <a:p>
            <a:pPr marL="139700" lvl="0" algn="just">
              <a:buClr>
                <a:schemeClr val="dk1"/>
              </a:buClr>
              <a:buSzPct val="100000"/>
            </a:pP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Otra de las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técnicas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aplicadas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en el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diseño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del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sistema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, ha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sido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simplificar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las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acciones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a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realizar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por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parte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del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usuario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,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como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es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automatizar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la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asignación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 de los </a:t>
            </a:r>
            <a:r>
              <a:rPr lang="fr-FR" sz="1600" dirty="0" err="1" smtClean="0">
                <a:latin typeface="Arial" pitchFamily="34" charset="0"/>
                <a:cs typeface="Arial" pitchFamily="34" charset="0"/>
                <a:sym typeface="Calibri"/>
              </a:rPr>
              <a:t>camilleros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Calibri"/>
              </a:rPr>
              <a:t>.</a:t>
            </a:r>
          </a:p>
          <a:p>
            <a:pPr marL="139700" lvl="0" algn="just">
              <a:buClr>
                <a:schemeClr val="dk1"/>
              </a:buClr>
              <a:buSzPct val="100000"/>
            </a:pPr>
            <a:endParaRPr lang="fr-FR" sz="1600" dirty="0">
              <a:latin typeface="Arial" pitchFamily="34" charset="0"/>
              <a:cs typeface="Arial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lang="es-E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35879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94076" y="0"/>
            <a:ext cx="12373729" cy="6858000"/>
            <a:chOff x="-91113" y="0"/>
            <a:chExt cx="12373729" cy="685800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377"/>
            <a:stretch/>
          </p:blipFill>
          <p:spPr>
            <a:xfrm>
              <a:off x="0" y="0"/>
              <a:ext cx="12196372" cy="68580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-91113" y="457201"/>
              <a:ext cx="12373729" cy="614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107504" y="51469"/>
            <a:ext cx="11909797" cy="624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11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Gestión de Traslados de Enfermos en un </a:t>
            </a:r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ca-E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80"/>
          <p:cNvSpPr txBox="1"/>
          <p:nvPr/>
        </p:nvSpPr>
        <p:spPr>
          <a:xfrm>
            <a:off x="1674796" y="601513"/>
            <a:ext cx="8720487" cy="39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Plataformas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endParaRPr lang="fr-FR" sz="3200" b="1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689704" y="1258567"/>
            <a:ext cx="8866990" cy="11318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aplicación de escritorio desde la que se crearán las órdenes de traslado, se ejecutará en un ordenador compatible con el Sistema Operativo Microsoft Windows 7 o superior.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2689704" y="2745835"/>
            <a:ext cx="8866990" cy="1450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instalación de la base de datos y el servicio web de asignación de los traslados a los camilleros, se ejecutará en un servidor y será compatible con el Sistema Operativo Microsoft Windows Server 2008 o superior.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2689704" y="4756663"/>
            <a:ext cx="8866990" cy="9170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App móvil de notificación de los traslados será compatible con el Sistema Operativo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 descr="Resultado de imagen de ios &amp; andr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119" y="5215175"/>
            <a:ext cx="1925575" cy="1072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 descr="Resultado de imagen de ordenador de escritori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" y="1152524"/>
            <a:ext cx="1666876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Resultado de imagen de servidor h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" y="2886074"/>
            <a:ext cx="249495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Resultado de imagen de smartphon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53" y="4486857"/>
            <a:ext cx="2113447" cy="139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6832430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4" y="1960261"/>
            <a:ext cx="4572000" cy="5715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867713" y="1339424"/>
            <a:ext cx="6235547" cy="22383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051" b="26377"/>
          <a:stretch/>
        </p:blipFill>
        <p:spPr>
          <a:xfrm>
            <a:off x="0" y="0"/>
            <a:ext cx="1457325" cy="6858000"/>
          </a:xfrm>
          <a:prstGeom prst="rect">
            <a:avLst/>
          </a:prstGeom>
        </p:spPr>
      </p:pic>
      <p:sp>
        <p:nvSpPr>
          <p:cNvPr id="7" name="Shape 180"/>
          <p:cNvSpPr txBox="1"/>
          <p:nvPr/>
        </p:nvSpPr>
        <p:spPr>
          <a:xfrm>
            <a:off x="2360596" y="172888"/>
            <a:ext cx="8720487" cy="39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fr-FR" sz="3200" b="1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186594" y="1005053"/>
            <a:ext cx="9357705" cy="9761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producto desarrollado es novedoso, potente y está actualizado con las últimas tecnologías utilizadas a día de hoy dentro del área médica.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171701" y="5234152"/>
            <a:ext cx="9477374" cy="13571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implantación del sistema de gestión de traslados de enfermos en el Hospital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Taulí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contribuirá a una mejora de la calidad de vida de los trabajadores, el aumento de la productividad y a la efectividad de los recursos del hospital.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2186594" y="2628900"/>
            <a:ext cx="9357705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sistema podría ser una herramienta de éxito con posibilidad de implantarse en una gran cantidad de hospitales, ya que plantea una solución a un problema general, que tras realizar un estudio de la competencia, se ha constatado que no está suficientemente implantado como solución tecnológica.</a:t>
            </a:r>
          </a:p>
        </p:txBody>
      </p:sp>
      <p:pic>
        <p:nvPicPr>
          <p:cNvPr id="15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69" y="4579636"/>
            <a:ext cx="4572000" cy="571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936258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377"/>
          <a:stretch/>
        </p:blipFill>
        <p:spPr>
          <a:xfrm>
            <a:off x="0" y="0"/>
            <a:ext cx="12196372" cy="6858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653638" y="2667000"/>
            <a:ext cx="9180000" cy="1066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a-E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 DE LA PRESENTACIÓN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99280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540043" y="250405"/>
            <a:ext cx="10468908" cy="38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Planteamiento</a:t>
            </a:r>
            <a:r>
              <a:rPr lang="ca-E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ca-ES" sz="3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051" b="26377"/>
          <a:stretch/>
        </p:blipFill>
        <p:spPr>
          <a:xfrm>
            <a:off x="0" y="0"/>
            <a:ext cx="1457325" cy="6858000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2129444" y="2606229"/>
            <a:ext cx="9257241" cy="13436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Desde el Hospital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Taulí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Sabadell, se plantea la necesidad de mejorar la forma de notificar y asignar los traslados de los pacientes a los camilleros.</a:t>
            </a: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2129444" y="4286904"/>
            <a:ext cx="9257242" cy="15233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Desde la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Universitat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Oberta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Catalunya, se propone un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sistema de gestión que mediante la aplicación de nuevas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tecnologías, se optimice y mejore la gestión de los traslados.</a:t>
            </a:r>
          </a:p>
        </p:txBody>
      </p:sp>
      <p:pic>
        <p:nvPicPr>
          <p:cNvPr id="26" name="25 Imagen" descr="D:\UOC\Asignaturas\Proyecto final\Proyecto\GestionTraslados\GestionTraslados\GestionTraslados\Images\logo_parc_tauli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6" y="1104899"/>
            <a:ext cx="3995129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0" descr="marca_UOC_blau_paper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8775" y="1000125"/>
            <a:ext cx="2047876" cy="139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578466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540043" y="250405"/>
            <a:ext cx="10468908" cy="38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ca-ES" sz="3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051" b="26377"/>
          <a:stretch/>
        </p:blipFill>
        <p:spPr>
          <a:xfrm>
            <a:off x="0" y="0"/>
            <a:ext cx="1457325" cy="6858000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2435193" y="1068404"/>
            <a:ext cx="9269127" cy="11165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un sistema que permita gestionar los traslados de los enfermos en el Hospital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Taulí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mediante un sistema informático.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36297" y="2633403"/>
            <a:ext cx="7988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s-ES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29885" y="3925422"/>
            <a:ext cx="7988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endParaRPr lang="es-ES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29885" y="5066921"/>
            <a:ext cx="7988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s-ES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36297" y="1155033"/>
            <a:ext cx="7988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endParaRPr lang="es-ES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443218" y="2337304"/>
            <a:ext cx="9269127" cy="1378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Evitar el gran volumen de llamadas simultáneas que en ocasiones reciben los camilleros que provocan que sea imposible hacer traslados de forma eficiente o con unas mínimas garantías de seguridad.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2443218" y="3959588"/>
            <a:ext cx="9269127" cy="8626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Optimizar la asignación de órdenes de traslado por parte del departamento de enfermería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2422368" y="5074488"/>
            <a:ext cx="9269127" cy="8626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Asegurar que los traslados de alta prioridad, se realicen de forma rápida y eficiente, por delante de las órdenes de prioridad normal.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030425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540043" y="74133"/>
            <a:ext cx="10468908" cy="38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ca-E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ca-ES" sz="3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051" b="26377"/>
          <a:stretch/>
        </p:blipFill>
        <p:spPr>
          <a:xfrm>
            <a:off x="0" y="0"/>
            <a:ext cx="1457325" cy="6858000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2129445" y="1014578"/>
            <a:ext cx="7081932" cy="11318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una aplicación de escritorio desde la que se crearán las órdenes de traslado de los enfermos.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4081113" y="2619253"/>
            <a:ext cx="7305574" cy="13431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Almacenar las órdenes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una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base de datos, junto a un servicio web que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asignará los traslados 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camilleros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disponibles.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2127844" y="4642297"/>
            <a:ext cx="7083533" cy="11713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Crear una aplicación móvil para Smartphone que notificará a los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camilleros,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traslados que el sistema les ha asignado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de desktop appl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77" y="578175"/>
            <a:ext cx="2500930" cy="1875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11" y="2045344"/>
            <a:ext cx="1607422" cy="24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63" y="4428739"/>
            <a:ext cx="3296619" cy="205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573469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94723" y="0"/>
            <a:ext cx="12373729" cy="6858000"/>
            <a:chOff x="-91113" y="0"/>
            <a:chExt cx="12373729" cy="685800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377"/>
            <a:stretch/>
          </p:blipFill>
          <p:spPr>
            <a:xfrm>
              <a:off x="0" y="0"/>
              <a:ext cx="12196372" cy="68580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-91113" y="457201"/>
              <a:ext cx="12373729" cy="614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107504" y="51469"/>
            <a:ext cx="11909797" cy="624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11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Gestión de Traslados de Enfermos en un </a:t>
            </a:r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ca-E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85"/>
          <p:cNvSpPr/>
          <p:nvPr/>
        </p:nvSpPr>
        <p:spPr>
          <a:xfrm>
            <a:off x="3657607" y="1414033"/>
            <a:ext cx="3657594" cy="6938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Pantallas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escritorio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1365" y="875908"/>
            <a:ext cx="4148488" cy="246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ape 180"/>
          <p:cNvSpPr txBox="1"/>
          <p:nvPr/>
        </p:nvSpPr>
        <p:spPr>
          <a:xfrm>
            <a:off x="1674796" y="553269"/>
            <a:ext cx="8720487" cy="39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endParaRPr lang="fr-FR" sz="3200" b="1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81"/>
          <p:cNvSpPr/>
          <p:nvPr/>
        </p:nvSpPr>
        <p:spPr>
          <a:xfrm>
            <a:off x="153485" y="1145408"/>
            <a:ext cx="3138365" cy="523591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436"/>
              </a:gs>
              <a:gs pos="80000">
                <a:srgbClr val="9AC447"/>
              </a:gs>
              <a:gs pos="100000">
                <a:srgbClr val="9CC646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82"/>
          <p:cNvSpPr txBox="1"/>
          <p:nvPr/>
        </p:nvSpPr>
        <p:spPr>
          <a:xfrm>
            <a:off x="257176" y="1405279"/>
            <a:ext cx="2901724" cy="4706756"/>
          </a:xfrm>
          <a:prstGeom prst="rect">
            <a:avLst/>
          </a:prstGeom>
          <a:noFill/>
          <a:ln>
            <a:noFill/>
          </a:ln>
        </p:spPr>
        <p:txBody>
          <a:bodyPr lIns="95650" tIns="47825" rIns="95650" bIns="478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Mediante una aplicación de escritorio, el departamento de enfermería podrá crear órdenes de traslado. 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 validarse, podrá crear una orden de traslado definiendo el detalle del traslado: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Nombre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paciente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transportar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rigen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traslado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Destino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traslado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Si el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traslado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es de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alta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prioridad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El medio de transporte.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Necesidades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especiales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cualquier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observación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que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desee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aportar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379" y="2409826"/>
            <a:ext cx="6967846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917487" y="5661774"/>
            <a:ext cx="5159135" cy="719553"/>
          </a:xfrm>
          <a:prstGeom prst="wedgeRoundRectCallout">
            <a:avLst>
              <a:gd name="adj1" fmla="val -35559"/>
              <a:gd name="adj2" fmla="val -115872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defecto,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la asignación de un camillero, se realizará automáticamente, pero la aplicación dará la posibilidad de realizarla de forma manual.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934244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94723" y="0"/>
            <a:ext cx="12373729" cy="6858000"/>
            <a:chOff x="-91113" y="0"/>
            <a:chExt cx="12373729" cy="685800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377"/>
            <a:stretch/>
          </p:blipFill>
          <p:spPr>
            <a:xfrm>
              <a:off x="0" y="0"/>
              <a:ext cx="12196372" cy="68580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-91113" y="457201"/>
              <a:ext cx="12373729" cy="614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107504" y="51469"/>
            <a:ext cx="11909797" cy="624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11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Gestión de Traslados de Enfermos en un </a:t>
            </a:r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ca-E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80"/>
          <p:cNvSpPr txBox="1"/>
          <p:nvPr/>
        </p:nvSpPr>
        <p:spPr>
          <a:xfrm>
            <a:off x="1674796" y="608354"/>
            <a:ext cx="8720487" cy="39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endParaRPr lang="fr-FR" sz="3200" b="1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81"/>
          <p:cNvSpPr/>
          <p:nvPr/>
        </p:nvSpPr>
        <p:spPr>
          <a:xfrm>
            <a:off x="153484" y="1123719"/>
            <a:ext cx="3590743" cy="51672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436"/>
              </a:gs>
              <a:gs pos="80000">
                <a:srgbClr val="9AC447"/>
              </a:gs>
              <a:gs pos="100000">
                <a:srgbClr val="9CC646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182"/>
          <p:cNvSpPr txBox="1"/>
          <p:nvPr/>
        </p:nvSpPr>
        <p:spPr>
          <a:xfrm>
            <a:off x="342500" y="1276203"/>
            <a:ext cx="3260016" cy="2514747"/>
          </a:xfrm>
          <a:prstGeom prst="rect">
            <a:avLst/>
          </a:prstGeom>
          <a:noFill/>
          <a:ln>
            <a:noFill/>
          </a:ln>
        </p:spPr>
        <p:txBody>
          <a:bodyPr lIns="95650" tIns="47825" rIns="95650" bIns="478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Desde la aplicación de escritorio, se podrá visualizar en todo momento el estado en el que se encuentran las órdenes de traslado. 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Para facilitar el trabajo del usuario, las órdenes, en función del estado, se mostrarán con diferentes colores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</a:t>
            </a:r>
            <a:endParaRPr sz="1400" b="0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038" y="3781426"/>
            <a:ext cx="3580892" cy="21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9525" y="1371599"/>
            <a:ext cx="819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51" y="3228974"/>
            <a:ext cx="8124824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398201" y="2204185"/>
            <a:ext cx="3590225" cy="775665"/>
          </a:xfrm>
          <a:prstGeom prst="wedgeRoundRectCallout">
            <a:avLst>
              <a:gd name="adj1" fmla="val -42249"/>
              <a:gd name="adj2" fmla="val 88709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Aceptada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orden de traslado, la orden pasará a estado “En curso”.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946358" y="2137510"/>
            <a:ext cx="3696087" cy="1015265"/>
          </a:xfrm>
          <a:prstGeom prst="wedgeRoundRectCallout">
            <a:avLst>
              <a:gd name="adj1" fmla="val 72634"/>
              <a:gd name="adj2" fmla="val -73921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se crea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una orden de traslado, su estado se establece a “Abierta”, en espera que un camillero acepte el traslado.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9050" y="4610101"/>
            <a:ext cx="8229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052217" y="3770055"/>
            <a:ext cx="4158131" cy="681053"/>
          </a:xfrm>
          <a:prstGeom prst="wedgeRoundRectCallout">
            <a:avLst>
              <a:gd name="adj1" fmla="val 53214"/>
              <a:gd name="adj2" fmla="val 82262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Finalizado el traslado por parte del camillero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 orden pasará a estado “Cerrada”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3350" y="5991225"/>
            <a:ext cx="809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4340994" y="5037257"/>
            <a:ext cx="7676307" cy="766777"/>
          </a:xfrm>
          <a:prstGeom prst="wedgeRoundRectCallout">
            <a:avLst>
              <a:gd name="adj1" fmla="val 6419"/>
              <a:gd name="adj2" fmla="val 81664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caso que el camillero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asign</a:t>
            </a:r>
            <a:r>
              <a:rPr lang="es-ES" alt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ado al traslado no lo pudiese realizar, rechazaría la orden y su estado pasaría a 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“Rechazada”. El sistema buscaría el primer camillero libre que encontrase para notificarle la orden de traslado.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129031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 animBg="1"/>
      <p:bldP spid="16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94076" y="0"/>
            <a:ext cx="12373729" cy="6858000"/>
            <a:chOff x="-91113" y="0"/>
            <a:chExt cx="12373729" cy="685800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377"/>
            <a:stretch/>
          </p:blipFill>
          <p:spPr>
            <a:xfrm>
              <a:off x="0" y="0"/>
              <a:ext cx="12196372" cy="68580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-91113" y="457201"/>
              <a:ext cx="12373729" cy="614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107504" y="51469"/>
            <a:ext cx="11909797" cy="624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11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Gestión de Traslados de Enfermos en un </a:t>
            </a:r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ca-E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80"/>
          <p:cNvSpPr txBox="1"/>
          <p:nvPr/>
        </p:nvSpPr>
        <p:spPr>
          <a:xfrm>
            <a:off x="1674796" y="612530"/>
            <a:ext cx="8720487" cy="39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Notificación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endParaRPr lang="fr-FR" sz="3200" b="1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81"/>
          <p:cNvSpPr/>
          <p:nvPr/>
        </p:nvSpPr>
        <p:spPr>
          <a:xfrm>
            <a:off x="153485" y="1259044"/>
            <a:ext cx="3138365" cy="353203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436"/>
              </a:gs>
              <a:gs pos="80000">
                <a:srgbClr val="9AC447"/>
              </a:gs>
              <a:gs pos="100000">
                <a:srgbClr val="9CC646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82"/>
          <p:cNvSpPr txBox="1"/>
          <p:nvPr/>
        </p:nvSpPr>
        <p:spPr>
          <a:xfrm>
            <a:off x="342500" y="1259043"/>
            <a:ext cx="2816399" cy="3484408"/>
          </a:xfrm>
          <a:prstGeom prst="rect">
            <a:avLst/>
          </a:prstGeom>
          <a:noFill/>
          <a:ln>
            <a:noFill/>
          </a:ln>
        </p:spPr>
        <p:txBody>
          <a:bodyPr lIns="95650" tIns="47825" rIns="95650" bIns="478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 los camilleros, se les notificarán las órdenes de traslado mediante una aplicación instalada en su teléfono (Smartphone).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Notificada una orden de traslado, los camilleros podrán: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Aceptarla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Rechazarla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Cerrarla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Añadir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observaciones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es-ES" sz="1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6" name="Picture 4" descr="Resultado de imagen de ios &amp; andr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9" y="5153025"/>
            <a:ext cx="2204180" cy="1227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0" y="1463033"/>
            <a:ext cx="2190750" cy="379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48" y="2358883"/>
            <a:ext cx="209931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158900" y="5465542"/>
            <a:ext cx="3049396" cy="808519"/>
          </a:xfrm>
          <a:prstGeom prst="wedgeRoundRectCallout">
            <a:avLst>
              <a:gd name="adj1" fmla="val 90508"/>
              <a:gd name="adj2" fmla="val -52656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alt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vez notificado un traslado, el camillero podrá “Aceptar” o “Rechazar “ el traslado.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582653" y="1463033"/>
            <a:ext cx="3590223" cy="808519"/>
          </a:xfrm>
          <a:prstGeom prst="wedgeRoundRectCallout">
            <a:avLst>
              <a:gd name="adj1" fmla="val -67281"/>
              <a:gd name="adj2" fmla="val 92582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alt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camilleros deberán logarse en la aplicación para poder recibir las notificaciones de órdenes de traslado.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8758777" y="5600292"/>
            <a:ext cx="2486898" cy="549541"/>
          </a:xfrm>
          <a:prstGeom prst="wedgeRoundRectCallout">
            <a:avLst>
              <a:gd name="adj1" fmla="val -90406"/>
              <a:gd name="adj2" fmla="val -80482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27 Imagen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68" y="1424532"/>
            <a:ext cx="2152650" cy="37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8518358" y="5253348"/>
            <a:ext cx="3498943" cy="896485"/>
          </a:xfrm>
          <a:prstGeom prst="wedgeRoundRectCallout">
            <a:avLst>
              <a:gd name="adj1" fmla="val -2648"/>
              <a:gd name="adj2" fmla="val -148717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 caso de rechazar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 al cerrar el traslado, se dará al camillero la opción de añadir un comentario.</a:t>
            </a:r>
            <a:endParaRPr kumimoji="0" lang="es-ES" alt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323205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94723" y="0"/>
            <a:ext cx="12373729" cy="6858000"/>
            <a:chOff x="-91113" y="0"/>
            <a:chExt cx="12373729" cy="685800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377"/>
            <a:stretch/>
          </p:blipFill>
          <p:spPr>
            <a:xfrm>
              <a:off x="0" y="0"/>
              <a:ext cx="12196372" cy="68580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-91113" y="457201"/>
              <a:ext cx="12373729" cy="614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107504" y="51469"/>
            <a:ext cx="11909797" cy="624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11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Gestión de Traslados de Enfermos en un </a:t>
            </a:r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ca-E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80"/>
          <p:cNvSpPr txBox="1"/>
          <p:nvPr/>
        </p:nvSpPr>
        <p:spPr>
          <a:xfrm>
            <a:off x="410579" y="608354"/>
            <a:ext cx="10850968" cy="39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endParaRPr lang="fr-FR" sz="3200" b="1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7" y="3158625"/>
            <a:ext cx="1247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de base de dat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07" y="3019556"/>
            <a:ext cx="204787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web servic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98" y="2798833"/>
            <a:ext cx="2110235" cy="2110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13" y="3219541"/>
            <a:ext cx="133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545">
            <a:off x="7185020" y="3341231"/>
            <a:ext cx="504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97101">
            <a:off x="7502888" y="3336202"/>
            <a:ext cx="504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85" y="3191346"/>
            <a:ext cx="809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20413" y="3550039"/>
            <a:ext cx="289496" cy="236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2363885" y="3557713"/>
            <a:ext cx="289496" cy="236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705085" y="3548188"/>
            <a:ext cx="289496" cy="236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063362" y="3462199"/>
            <a:ext cx="467460" cy="4068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2514013" y="4012220"/>
            <a:ext cx="289496" cy="236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857485" y="4000844"/>
            <a:ext cx="289496" cy="236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198685" y="4000844"/>
            <a:ext cx="289496" cy="236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44" name="43 Flecha derecha"/>
          <p:cNvSpPr/>
          <p:nvPr/>
        </p:nvSpPr>
        <p:spPr>
          <a:xfrm rot="10800000">
            <a:off x="1987442" y="3918978"/>
            <a:ext cx="467460" cy="4068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Shape 185"/>
          <p:cNvSpPr/>
          <p:nvPr/>
        </p:nvSpPr>
        <p:spPr>
          <a:xfrm>
            <a:off x="712220" y="1837147"/>
            <a:ext cx="3995554" cy="6938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se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almacena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base de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hape 185"/>
          <p:cNvSpPr/>
          <p:nvPr/>
        </p:nvSpPr>
        <p:spPr>
          <a:xfrm>
            <a:off x="6287461" y="1836216"/>
            <a:ext cx="4974086" cy="6938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camillero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esté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libre y le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asigna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0" y="1791447"/>
            <a:ext cx="7988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endParaRPr lang="es-ES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634936" y="1818670"/>
            <a:ext cx="6525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endParaRPr lang="es-ES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Shape 185"/>
          <p:cNvSpPr/>
          <p:nvPr/>
        </p:nvSpPr>
        <p:spPr>
          <a:xfrm>
            <a:off x="6306710" y="4958516"/>
            <a:ext cx="4954837" cy="6938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camillero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acepta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rechaza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notificada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5654185" y="4940970"/>
            <a:ext cx="6525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s-ES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Shape 185"/>
          <p:cNvSpPr/>
          <p:nvPr/>
        </p:nvSpPr>
        <p:spPr>
          <a:xfrm>
            <a:off x="736842" y="4969733"/>
            <a:ext cx="3935053" cy="6938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refresca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escritorio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84317" y="4952187"/>
            <a:ext cx="6525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s-ES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545">
            <a:off x="8252013" y="3355688"/>
            <a:ext cx="504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97101">
            <a:off x="8569881" y="3350659"/>
            <a:ext cx="504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545">
            <a:off x="9252847" y="3329832"/>
            <a:ext cx="504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97101">
            <a:off x="9570715" y="3324803"/>
            <a:ext cx="504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124651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  <p:bldP spid="7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1" grpId="0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94723" y="0"/>
            <a:ext cx="12373729" cy="6858000"/>
            <a:chOff x="-91113" y="0"/>
            <a:chExt cx="12373729" cy="685800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377"/>
            <a:stretch/>
          </p:blipFill>
          <p:spPr>
            <a:xfrm>
              <a:off x="0" y="0"/>
              <a:ext cx="12196372" cy="68580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-91113" y="457201"/>
              <a:ext cx="12373729" cy="614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107504" y="51469"/>
            <a:ext cx="11909797" cy="624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11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Gestión de Traslados de Enfermos en un </a:t>
            </a:r>
            <a:r>
              <a:rPr lang="es-E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ca-E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80"/>
          <p:cNvSpPr txBox="1"/>
          <p:nvPr/>
        </p:nvSpPr>
        <p:spPr>
          <a:xfrm>
            <a:off x="1674796" y="608354"/>
            <a:ext cx="8720487" cy="39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sz="3200" b="1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endParaRPr lang="fr-FR" sz="3200" b="1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81"/>
          <p:cNvSpPr/>
          <p:nvPr/>
        </p:nvSpPr>
        <p:spPr>
          <a:xfrm>
            <a:off x="153485" y="1299646"/>
            <a:ext cx="3138365" cy="47375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436"/>
              </a:gs>
              <a:gs pos="80000">
                <a:srgbClr val="9AC447"/>
              </a:gs>
              <a:gs pos="100000">
                <a:srgbClr val="9CC646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82"/>
          <p:cNvSpPr txBox="1"/>
          <p:nvPr/>
        </p:nvSpPr>
        <p:spPr>
          <a:xfrm>
            <a:off x="342500" y="1603711"/>
            <a:ext cx="2816399" cy="4334381"/>
          </a:xfrm>
          <a:prstGeom prst="rect">
            <a:avLst/>
          </a:prstGeom>
          <a:noFill/>
          <a:ln>
            <a:noFill/>
          </a:ln>
        </p:spPr>
        <p:txBody>
          <a:bodyPr lIns="95650" tIns="47825" rIns="95650" bIns="478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Desde la aplicación de escritorio, se podrán gestionar los usuarios del sistema, pudiendo dar de alta nuevos usuarios, así como modificarlos o eliminarlos.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Los usuarios estarán divididos en dos perfiles claramente diferenciados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Los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usuarios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que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solicitarán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las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órdenes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traslado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3175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Los 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usuarios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que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ejecutarán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las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órdenes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traslado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fr-FR" sz="1400" dirty="0" smtClean="0"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lang="es-ES" sz="1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857" y="1499295"/>
            <a:ext cx="5497763" cy="35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506678" y="1259325"/>
            <a:ext cx="5313145" cy="444348"/>
          </a:xfrm>
          <a:prstGeom prst="wedgeRoundRectCallout">
            <a:avLst>
              <a:gd name="adj1" fmla="val -56974"/>
              <a:gd name="adj2" fmla="val 190688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Pantalla con la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lista de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usuarios dados de alta en el sistema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Resultado de imagen de users.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5024" y="1833563"/>
            <a:ext cx="1393825" cy="139382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2176" y="3229075"/>
            <a:ext cx="5957888" cy="321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469204" y="4254735"/>
            <a:ext cx="4254367" cy="492328"/>
          </a:xfrm>
          <a:prstGeom prst="wedgeRoundRectCallout">
            <a:avLst>
              <a:gd name="adj1" fmla="val -34360"/>
              <a:gd name="adj2" fmla="val -175802"/>
              <a:gd name="adj3" fmla="val 16667"/>
            </a:avLst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Pantalla con el detalle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definición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un usuario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236825"/>
      </p:ext>
    </p:extLst>
  </p:cSld>
  <p:clrMapOvr>
    <a:masterClrMapping/>
  </p:clrMapOvr>
  <p:transition advTm="50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asablanca EMTE" id="{59E013A2-11ED-4DCB-A29F-B073F4505E1D}" vid="{00FE31B9-B72E-451F-9393-4E52EBFF028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1134</Words>
  <Application>Microsoft Office PowerPoint</Application>
  <PresentationFormat>Personalizado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Estudios y licitaciones SL</dc:creator>
  <cp:lastModifiedBy>rnavarro</cp:lastModifiedBy>
  <cp:revision>312</cp:revision>
  <dcterms:created xsi:type="dcterms:W3CDTF">2015-07-15T07:49:27Z</dcterms:created>
  <dcterms:modified xsi:type="dcterms:W3CDTF">2017-06-03T14:05:55Z</dcterms:modified>
</cp:coreProperties>
</file>