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89" r:id="rId18"/>
    <p:sldId id="295" r:id="rId19"/>
    <p:sldId id="290" r:id="rId20"/>
    <p:sldId id="291" r:id="rId21"/>
    <p:sldId id="292" r:id="rId22"/>
    <p:sldId id="296" r:id="rId23"/>
    <p:sldId id="293" r:id="rId24"/>
  </p:sldIdLst>
  <p:sldSz cx="10083800" cy="7556500"/>
  <p:notesSz cx="10083800" cy="75565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41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GRÁFICO</a:t>
            </a:r>
            <a:r>
              <a:rPr lang="es-ES" baseline="0"/>
              <a:t> DE SITUACIÓN DESEADA Y ACTUAL PARA EL CUMPLIMIENTO DE NORMATIVA</a:t>
            </a:r>
            <a:endParaRPr lang="es-E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SITUACIÓN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Hoja1!$A$2:$A$11</c:f>
              <c:strCache>
                <c:ptCount val="10"/>
                <c:pt idx="0">
                  <c:v>CONTROL DE ACCESOS</c:v>
                </c:pt>
                <c:pt idx="1">
                  <c:v>DESARROLLO Y MANTENIMIENTO DE SISTEMAS</c:v>
                </c:pt>
                <c:pt idx="2">
                  <c:v>ADMINISTRACIÓN DE INCIDENTES</c:v>
                </c:pt>
                <c:pt idx="3">
                  <c:v>GESTIÓN DE LA CONTINUIDAD DEL NEGOCIO</c:v>
                </c:pt>
                <c:pt idx="4">
                  <c:v>POLÍTICA DE SEGURIDAD</c:v>
                </c:pt>
                <c:pt idx="5">
                  <c:v>SEGURIDAD DEL PERSONAL</c:v>
                </c:pt>
                <c:pt idx="6">
                  <c:v>ORGANIZACIÓN DE LA SEGURIDAD</c:v>
                </c:pt>
                <c:pt idx="7">
                  <c:v>CLASIFICACIÓN DE ACTIVOS</c:v>
                </c:pt>
                <c:pt idx="8">
                  <c:v>CONFORMIDAD</c:v>
                </c:pt>
                <c:pt idx="9">
                  <c:v>ADMINISTRACIÓN DE ACCIDENTES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44</c:v>
                </c:pt>
                <c:pt idx="1">
                  <c:v>40</c:v>
                </c:pt>
                <c:pt idx="2">
                  <c:v>40</c:v>
                </c:pt>
                <c:pt idx="3">
                  <c:v>12</c:v>
                </c:pt>
                <c:pt idx="4">
                  <c:v>33</c:v>
                </c:pt>
                <c:pt idx="5">
                  <c:v>44</c:v>
                </c:pt>
                <c:pt idx="6">
                  <c:v>37</c:v>
                </c:pt>
                <c:pt idx="7">
                  <c:v>50</c:v>
                </c:pt>
                <c:pt idx="8">
                  <c:v>40</c:v>
                </c:pt>
                <c:pt idx="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17-40A5-A07B-F07843FDF64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SITUACIÓN DESEADA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Hoja1!$A$2:$A$11</c:f>
              <c:strCache>
                <c:ptCount val="10"/>
                <c:pt idx="0">
                  <c:v>CONTROL DE ACCESOS</c:v>
                </c:pt>
                <c:pt idx="1">
                  <c:v>DESARROLLO Y MANTENIMIENTO DE SISTEMAS</c:v>
                </c:pt>
                <c:pt idx="2">
                  <c:v>ADMINISTRACIÓN DE INCIDENTES</c:v>
                </c:pt>
                <c:pt idx="3">
                  <c:v>GESTIÓN DE LA CONTINUIDAD DEL NEGOCIO</c:v>
                </c:pt>
                <c:pt idx="4">
                  <c:v>POLÍTICA DE SEGURIDAD</c:v>
                </c:pt>
                <c:pt idx="5">
                  <c:v>SEGURIDAD DEL PERSONAL</c:v>
                </c:pt>
                <c:pt idx="6">
                  <c:v>ORGANIZACIÓN DE LA SEGURIDAD</c:v>
                </c:pt>
                <c:pt idx="7">
                  <c:v>CLASIFICACIÓN DE ACTIVOS</c:v>
                </c:pt>
                <c:pt idx="8">
                  <c:v>CONFORMIDAD</c:v>
                </c:pt>
                <c:pt idx="9">
                  <c:v>ADMINISTRACIÓN DE ACCIDENTES</c:v>
                </c:pt>
              </c:strCache>
            </c:strRef>
          </c:cat>
          <c:val>
            <c:numRef>
              <c:f>Hoja1!$C$2:$C$11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17-40A5-A07B-F07843FDF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517919"/>
        <c:axId val="329027119"/>
      </c:radarChart>
      <c:catAx>
        <c:axId val="161517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29027119"/>
        <c:crosses val="autoZero"/>
        <c:auto val="1"/>
        <c:lblAlgn val="ctr"/>
        <c:lblOffset val="100"/>
        <c:noMultiLvlLbl val="0"/>
      </c:catAx>
      <c:valAx>
        <c:axId val="3290271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61517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079240"/>
            <a:ext cx="2807970" cy="34772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56540"/>
            <a:ext cx="9169400" cy="678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0439" y="2063750"/>
            <a:ext cx="8122920" cy="4750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97150" y="2237485"/>
            <a:ext cx="7092950" cy="2359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4640"/>
              </a:lnSpc>
            </a:pPr>
            <a:r>
              <a:rPr lang="es-ES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PLAN DIRECTOR DE SEGURIDAD DEL AYUNTAMIENTO DE BUENAS MANERAS</a:t>
            </a:r>
            <a:r>
              <a:rPr lang="es-CO" sz="4000" dirty="0"/>
              <a:t/>
            </a:r>
            <a:br>
              <a:rPr lang="es-CO" sz="4000" dirty="0"/>
            </a:br>
            <a:endParaRPr sz="4000" dirty="0"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1799589" cy="7556500"/>
          </a:xfrm>
          <a:custGeom>
            <a:avLst/>
            <a:gdLst/>
            <a:ahLst/>
            <a:cxnLst/>
            <a:rect l="l" t="t" r="r" b="b"/>
            <a:pathLst>
              <a:path w="1799589" h="7556500">
                <a:moveTo>
                  <a:pt x="1799589" y="7556500"/>
                </a:moveTo>
                <a:lnTo>
                  <a:pt x="0" y="7556500"/>
                </a:lnTo>
                <a:lnTo>
                  <a:pt x="0" y="0"/>
                </a:lnTo>
                <a:lnTo>
                  <a:pt x="1799589" y="0"/>
                </a:lnTo>
                <a:lnTo>
                  <a:pt x="1799589" y="755650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799589" cy="7556500"/>
          </a:xfrm>
          <a:custGeom>
            <a:avLst/>
            <a:gdLst/>
            <a:ahLst/>
            <a:cxnLst/>
            <a:rect l="l" t="t" r="r" b="b"/>
            <a:pathLst>
              <a:path w="1799589" h="7556500">
                <a:moveTo>
                  <a:pt x="0" y="7556500"/>
                </a:moveTo>
                <a:lnTo>
                  <a:pt x="0" y="0"/>
                </a:lnTo>
                <a:lnTo>
                  <a:pt x="1799589" y="0"/>
                </a:lnTo>
                <a:lnTo>
                  <a:pt x="1799589" y="7556500"/>
                </a:lnTo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46989" y="479692"/>
            <a:ext cx="487313" cy="67011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R="5080" algn="ctr">
              <a:lnSpc>
                <a:spcPts val="1914"/>
              </a:lnSpc>
            </a:pPr>
            <a:r>
              <a:rPr lang="es-ES" sz="1800" spc="170" dirty="0" smtClean="0">
                <a:solidFill>
                  <a:srgbClr val="FFFFFF"/>
                </a:solidFill>
                <a:latin typeface="Trebuchet MS"/>
                <a:cs typeface="Trebuchet MS"/>
              </a:rPr>
              <a:t>POSGRADO EN GESTIÓN Y AUDITORÍA DE LA SEGURIDAD DE LA INFORMACIÓN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32100" y="5538033"/>
            <a:ext cx="446151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33725" algn="l"/>
              </a:tabLst>
            </a:pPr>
            <a:r>
              <a:rPr sz="1800" spc="-15" dirty="0" smtClean="0">
                <a:latin typeface="Arial"/>
                <a:cs typeface="Arial"/>
              </a:rPr>
              <a:t>PRESENTACIÓ</a:t>
            </a:r>
            <a:r>
              <a:rPr lang="es-ES" sz="1800" spc="-15" dirty="0" smtClean="0">
                <a:latin typeface="Arial"/>
                <a:cs typeface="Arial"/>
              </a:rPr>
              <a:t>N</a:t>
            </a:r>
            <a:r>
              <a:rPr sz="1800" spc="-95" dirty="0" smtClean="0">
                <a:latin typeface="Arial"/>
                <a:cs typeface="Arial"/>
              </a:rPr>
              <a:t> </a:t>
            </a:r>
            <a:r>
              <a:rPr lang="es-ES" sz="1800" spc="-95" dirty="0" smtClean="0">
                <a:latin typeface="Arial"/>
                <a:cs typeface="Arial"/>
              </a:rPr>
              <a:t> </a:t>
            </a:r>
            <a:r>
              <a:rPr sz="1800" spc="-5" dirty="0" smtClean="0">
                <a:latin typeface="Arial"/>
                <a:cs typeface="Arial"/>
              </a:rPr>
              <a:t>(JUN</a:t>
            </a:r>
            <a:r>
              <a:rPr lang="es-ES" sz="1800" spc="-5" dirty="0" smtClean="0">
                <a:latin typeface="Arial"/>
                <a:cs typeface="Arial"/>
              </a:rPr>
              <a:t>IO</a:t>
            </a:r>
            <a:r>
              <a:rPr sz="1800" spc="-10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201</a:t>
            </a:r>
            <a:r>
              <a:rPr lang="es-ES" sz="1800" spc="-10" dirty="0" smtClean="0">
                <a:latin typeface="Arial"/>
                <a:cs typeface="Arial"/>
              </a:rPr>
              <a:t>7</a:t>
            </a:r>
            <a:r>
              <a:rPr sz="1800" spc="-10" dirty="0" smtClean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5209" y="4825446"/>
            <a:ext cx="94170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7300"/>
              </a:lnSpc>
            </a:pPr>
            <a:r>
              <a:rPr sz="1100" b="1" spc="-10" dirty="0">
                <a:solidFill>
                  <a:srgbClr val="999999"/>
                </a:solidFill>
                <a:latin typeface="Arial"/>
                <a:cs typeface="Arial"/>
              </a:rPr>
              <a:t>DIRECTOR:  </a:t>
            </a:r>
            <a:r>
              <a:rPr sz="1100" b="1" spc="-5" dirty="0">
                <a:solidFill>
                  <a:srgbClr val="999999"/>
                </a:solidFill>
                <a:latin typeface="Arial"/>
                <a:cs typeface="Arial"/>
              </a:rPr>
              <a:t>C</a:t>
            </a:r>
            <a:r>
              <a:rPr sz="1100" b="1" spc="10" dirty="0">
                <a:solidFill>
                  <a:srgbClr val="999999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999999"/>
                </a:solidFill>
                <a:latin typeface="Arial"/>
                <a:cs typeface="Arial"/>
              </a:rPr>
              <a:t>NSU</a:t>
            </a:r>
            <a:r>
              <a:rPr sz="1100" b="1" spc="-85" dirty="0">
                <a:solidFill>
                  <a:srgbClr val="999999"/>
                </a:solidFill>
                <a:latin typeface="Arial"/>
                <a:cs typeface="Arial"/>
              </a:rPr>
              <a:t>L</a:t>
            </a:r>
            <a:r>
              <a:rPr sz="1100" b="1" spc="-35" dirty="0">
                <a:solidFill>
                  <a:srgbClr val="999999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999999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999999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999999"/>
                </a:solidFill>
                <a:latin typeface="Arial"/>
                <a:cs typeface="Arial"/>
              </a:rPr>
              <a:t>:  </a:t>
            </a:r>
            <a:r>
              <a:rPr sz="1100" b="1" spc="-10" dirty="0" smtClean="0">
                <a:solidFill>
                  <a:srgbClr val="999999"/>
                </a:solidFill>
                <a:latin typeface="Arial"/>
                <a:cs typeface="Arial"/>
              </a:rPr>
              <a:t>ALUMN</a:t>
            </a:r>
            <a:r>
              <a:rPr lang="es-ES" sz="1100" b="1" spc="-10" dirty="0">
                <a:solidFill>
                  <a:srgbClr val="999999"/>
                </a:solidFill>
                <a:latin typeface="Arial"/>
                <a:cs typeface="Arial"/>
              </a:rPr>
              <a:t>O</a:t>
            </a:r>
            <a:r>
              <a:rPr sz="1100" b="1" spc="-10" dirty="0" smtClean="0">
                <a:solidFill>
                  <a:srgbClr val="999999"/>
                </a:solidFill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475219" y="4825446"/>
            <a:ext cx="1115060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7300"/>
              </a:lnSpc>
            </a:pPr>
            <a:r>
              <a:rPr sz="1100" spc="-5" dirty="0">
                <a:solidFill>
                  <a:srgbClr val="999999"/>
                </a:solidFill>
                <a:latin typeface="Arial"/>
                <a:cs typeface="Arial"/>
              </a:rPr>
              <a:t>Carles </a:t>
            </a:r>
            <a:r>
              <a:rPr sz="1100" dirty="0">
                <a:solidFill>
                  <a:srgbClr val="999999"/>
                </a:solidFill>
                <a:latin typeface="Arial"/>
                <a:cs typeface="Arial"/>
              </a:rPr>
              <a:t>Garrigues  </a:t>
            </a:r>
            <a:r>
              <a:rPr sz="1100" spc="-5" dirty="0">
                <a:solidFill>
                  <a:srgbClr val="999999"/>
                </a:solidFill>
                <a:latin typeface="Arial"/>
                <a:cs typeface="Arial"/>
              </a:rPr>
              <a:t>Arsenio</a:t>
            </a:r>
            <a:r>
              <a:rPr sz="1100" spc="-70" dirty="0">
                <a:solidFill>
                  <a:srgbClr val="999999"/>
                </a:solidFill>
                <a:latin typeface="Arial"/>
                <a:cs typeface="Arial"/>
              </a:rPr>
              <a:t> </a:t>
            </a:r>
            <a:r>
              <a:rPr sz="1100" spc="-15" dirty="0" err="1">
                <a:solidFill>
                  <a:srgbClr val="999999"/>
                </a:solidFill>
                <a:latin typeface="Arial"/>
                <a:cs typeface="Arial"/>
              </a:rPr>
              <a:t>Tortajada</a:t>
            </a:r>
            <a:r>
              <a:rPr sz="1100" spc="-15" dirty="0">
                <a:solidFill>
                  <a:srgbClr val="999999"/>
                </a:solidFill>
                <a:latin typeface="Arial"/>
                <a:cs typeface="Arial"/>
              </a:rPr>
              <a:t>  </a:t>
            </a:r>
            <a:r>
              <a:rPr lang="es-ES" sz="1100" spc="-5" dirty="0" smtClean="0">
                <a:solidFill>
                  <a:srgbClr val="999999"/>
                </a:solidFill>
                <a:latin typeface="Arial"/>
                <a:cs typeface="Arial"/>
              </a:rPr>
              <a:t>Jennifer Gil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2293626" y="712664"/>
            <a:ext cx="6683998" cy="89481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+mj-lt"/>
              </a:rPr>
              <a:t>Posgrado en gestión y auditoría de la seguridad de la información</a:t>
            </a:r>
            <a:endParaRPr lang="es-CO" sz="2800" b="1" dirty="0" smtClean="0">
              <a:solidFill>
                <a:schemeClr val="tx1"/>
              </a:solidFill>
              <a:latin typeface="+mj-lt"/>
            </a:endParaRPr>
          </a:p>
          <a:p>
            <a:endParaRPr lang="es-CO" sz="32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944" y="6230075"/>
            <a:ext cx="3533140" cy="933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2. </a:t>
            </a:r>
            <a:r>
              <a:rPr spc="-5" dirty="0" smtClean="0"/>
              <a:t>PLA</a:t>
            </a:r>
            <a:r>
              <a:rPr lang="es-ES" spc="-5" dirty="0" smtClean="0"/>
              <a:t>N</a:t>
            </a:r>
            <a:r>
              <a:rPr spc="-5" dirty="0" smtClean="0"/>
              <a:t> </a:t>
            </a:r>
            <a:r>
              <a:rPr dirty="0"/>
              <a:t>DE</a:t>
            </a:r>
            <a:r>
              <a:rPr spc="-300" dirty="0"/>
              <a:t> </a:t>
            </a:r>
            <a:r>
              <a:rPr lang="es-ES" spc="-100" dirty="0" smtClean="0"/>
              <a:t>SEGURIDAD</a:t>
            </a:r>
            <a:endParaRPr spc="-100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704340"/>
            <a:ext cx="8656320" cy="40370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65" dirty="0">
                <a:solidFill>
                  <a:srgbClr val="1A1E3D"/>
                </a:solidFill>
                <a:latin typeface="Trebuchet MS"/>
                <a:cs typeface="Trebuchet MS"/>
              </a:rPr>
              <a:t>FASES:</a:t>
            </a:r>
            <a:endParaRPr sz="3200" dirty="0">
              <a:latin typeface="Trebuchet MS"/>
              <a:cs typeface="Trebuchet MS"/>
            </a:endParaRPr>
          </a:p>
          <a:p>
            <a:pPr marL="1047750" indent="-186690">
              <a:lnSpc>
                <a:spcPct val="100000"/>
              </a:lnSpc>
              <a:spcBef>
                <a:spcPts val="219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1: </a:t>
            </a:r>
            <a:r>
              <a:rPr sz="2400" spc="-5" dirty="0" err="1" smtClean="0">
                <a:latin typeface="Arial"/>
                <a:cs typeface="Arial"/>
              </a:rPr>
              <a:t>Situació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actual </a:t>
            </a:r>
            <a:r>
              <a:rPr sz="1800" spc="-10" dirty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context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10" dirty="0" err="1" smtClean="0">
                <a:solidFill>
                  <a:srgbClr val="FF940D"/>
                </a:solidFill>
                <a:latin typeface="Arial"/>
                <a:cs typeface="Arial"/>
              </a:rPr>
              <a:t>obje</a:t>
            </a:r>
            <a:r>
              <a:rPr lang="es-ES" sz="1800" spc="-10" dirty="0" err="1" smtClean="0">
                <a:solidFill>
                  <a:srgbClr val="FF940D"/>
                </a:solidFill>
                <a:latin typeface="Arial"/>
                <a:cs typeface="Arial"/>
              </a:rPr>
              <a:t>tivos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lang="es-ES" dirty="0">
                <a:solidFill>
                  <a:srgbClr val="FF940D"/>
                </a:solidFill>
                <a:latin typeface="Arial"/>
                <a:cs typeface="Arial"/>
              </a:rPr>
              <a:t>y</a:t>
            </a:r>
            <a:r>
              <a:rPr sz="180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an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á</a:t>
            </a:r>
            <a:r>
              <a:rPr sz="1800" spc="-10" dirty="0" err="1" smtClean="0">
                <a:solidFill>
                  <a:srgbClr val="FF940D"/>
                </a:solidFill>
                <a:latin typeface="Arial"/>
                <a:cs typeface="Arial"/>
              </a:rPr>
              <a:t>lisi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940D"/>
                </a:solidFill>
                <a:latin typeface="Arial"/>
                <a:cs typeface="Arial"/>
              </a:rPr>
              <a:t>diferencial</a:t>
            </a:r>
            <a:r>
              <a:rPr sz="1800" spc="125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940D"/>
                </a:solidFill>
                <a:latin typeface="Arial"/>
                <a:cs typeface="Arial"/>
              </a:rPr>
              <a:t>ISO)</a:t>
            </a:r>
            <a:endParaRPr sz="1800" dirty="0">
              <a:latin typeface="Arial"/>
              <a:cs typeface="Arial"/>
            </a:endParaRPr>
          </a:p>
          <a:p>
            <a:pPr marL="1047750" indent="-18669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2: </a:t>
            </a:r>
            <a:r>
              <a:rPr sz="2400" spc="-5" dirty="0">
                <a:latin typeface="Arial"/>
                <a:cs typeface="Arial"/>
              </a:rPr>
              <a:t>Sistema de </a:t>
            </a:r>
            <a:r>
              <a:rPr sz="2400" spc="-5" dirty="0" err="1" smtClean="0">
                <a:latin typeface="Arial"/>
                <a:cs typeface="Arial"/>
              </a:rPr>
              <a:t>Gestió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Documental</a:t>
            </a:r>
            <a:endParaRPr sz="2400" dirty="0">
              <a:latin typeface="Arial"/>
              <a:cs typeface="Arial"/>
            </a:endParaRPr>
          </a:p>
          <a:p>
            <a:pPr marL="1047750" indent="-18669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3: </a:t>
            </a:r>
            <a:r>
              <a:rPr sz="2400" spc="-5" dirty="0" smtClean="0">
                <a:latin typeface="Arial"/>
                <a:cs typeface="Arial"/>
              </a:rPr>
              <a:t>An</a:t>
            </a:r>
            <a:r>
              <a:rPr lang="es-ES" sz="2400" spc="-5" dirty="0" smtClean="0">
                <a:latin typeface="Arial"/>
                <a:cs typeface="Arial"/>
              </a:rPr>
              <a:t>á</a:t>
            </a:r>
            <a:r>
              <a:rPr sz="2400" spc="-5" dirty="0" err="1" smtClean="0">
                <a:latin typeface="Arial"/>
                <a:cs typeface="Arial"/>
              </a:rPr>
              <a:t>lisi</a:t>
            </a:r>
            <a:r>
              <a:rPr lang="es-ES" sz="2400" spc="-5" dirty="0" smtClean="0">
                <a:latin typeface="Arial"/>
                <a:cs typeface="Arial"/>
              </a:rPr>
              <a:t>s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lang="es-ES" sz="2400" spc="-5" dirty="0" smtClean="0">
                <a:latin typeface="Arial"/>
                <a:cs typeface="Arial"/>
              </a:rPr>
              <a:t>riesgos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metodolog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í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a</a:t>
            </a:r>
            <a:r>
              <a:rPr sz="1800" spc="-12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940D"/>
                </a:solidFill>
                <a:latin typeface="Arial"/>
                <a:cs typeface="Arial"/>
              </a:rPr>
              <a:t>MAGERIT)</a:t>
            </a:r>
            <a:endParaRPr sz="1800" dirty="0">
              <a:latin typeface="Arial"/>
              <a:cs typeface="Arial"/>
            </a:endParaRPr>
          </a:p>
          <a:p>
            <a:pPr marL="1047750" indent="-18669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4: </a:t>
            </a:r>
            <a:r>
              <a:rPr lang="es-ES" sz="2400" spc="-5" dirty="0" smtClean="0">
                <a:latin typeface="Arial"/>
                <a:cs typeface="Arial"/>
              </a:rPr>
              <a:t>Propuestas de proyectos</a:t>
            </a:r>
            <a:endParaRPr sz="2400" dirty="0">
              <a:latin typeface="Arial"/>
              <a:cs typeface="Arial"/>
            </a:endParaRPr>
          </a:p>
          <a:p>
            <a:pPr marL="1047750" indent="-186690">
              <a:lnSpc>
                <a:spcPct val="100000"/>
              </a:lnSpc>
              <a:spcBef>
                <a:spcPts val="123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5: </a:t>
            </a:r>
            <a:r>
              <a:rPr sz="2400" spc="-5" dirty="0" smtClean="0">
                <a:latin typeface="Arial"/>
                <a:cs typeface="Arial"/>
              </a:rPr>
              <a:t>Auditor</a:t>
            </a:r>
            <a:r>
              <a:rPr lang="es-ES" sz="2400" spc="-5" dirty="0" smtClean="0">
                <a:latin typeface="Arial"/>
                <a:cs typeface="Arial"/>
              </a:rPr>
              <a:t>í</a:t>
            </a:r>
            <a:r>
              <a:rPr sz="2400" spc="-5" dirty="0" smtClean="0">
                <a:latin typeface="Arial"/>
                <a:cs typeface="Arial"/>
              </a:rPr>
              <a:t>a </a:t>
            </a:r>
            <a:r>
              <a:rPr lang="es-ES" sz="2400" spc="-10" dirty="0" smtClean="0">
                <a:latin typeface="Arial"/>
                <a:cs typeface="Arial"/>
              </a:rPr>
              <a:t>de cumplimiento 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(respect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940D"/>
                </a:solidFill>
                <a:latin typeface="Arial"/>
                <a:cs typeface="Arial"/>
              </a:rPr>
              <a:t>ISO</a:t>
            </a:r>
            <a:r>
              <a:rPr sz="1800" spc="-50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27001)</a:t>
            </a:r>
            <a:endParaRPr sz="1800" dirty="0">
              <a:latin typeface="Arial"/>
              <a:cs typeface="Arial"/>
            </a:endParaRPr>
          </a:p>
          <a:p>
            <a:pPr marL="1047750" indent="-186690">
              <a:lnSpc>
                <a:spcPct val="100000"/>
              </a:lnSpc>
              <a:spcBef>
                <a:spcPts val="1240"/>
              </a:spcBef>
              <a:buClr>
                <a:srgbClr val="000000"/>
              </a:buClr>
              <a:buFont typeface="Arial"/>
              <a:buChar char="·"/>
              <a:tabLst>
                <a:tab pos="1047750" algn="l"/>
              </a:tabLst>
            </a:pPr>
            <a:r>
              <a:rPr sz="2400" b="1" spc="-40" dirty="0">
                <a:solidFill>
                  <a:srgbClr val="1A1E3D"/>
                </a:solidFill>
                <a:latin typeface="Arial"/>
                <a:cs typeface="Arial"/>
              </a:rPr>
              <a:t>FASE </a:t>
            </a:r>
            <a:r>
              <a:rPr sz="2400" b="1" spc="-5" dirty="0">
                <a:solidFill>
                  <a:srgbClr val="1A1E3D"/>
                </a:solidFill>
                <a:latin typeface="Arial"/>
                <a:cs typeface="Arial"/>
              </a:rPr>
              <a:t>6: </a:t>
            </a:r>
            <a:r>
              <a:rPr sz="2400" spc="-5" dirty="0" err="1" smtClean="0">
                <a:latin typeface="Arial"/>
                <a:cs typeface="Arial"/>
              </a:rPr>
              <a:t>Presentació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lang="es-ES" sz="2400" spc="-5" dirty="0" smtClean="0">
                <a:latin typeface="Arial"/>
                <a:cs typeface="Arial"/>
              </a:rPr>
              <a:t>resultados y conclusiones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2. </a:t>
            </a:r>
            <a:r>
              <a:rPr spc="-5" dirty="0" smtClean="0"/>
              <a:t>PLA</a:t>
            </a:r>
            <a:r>
              <a:rPr lang="es-ES" spc="-5" dirty="0" smtClean="0"/>
              <a:t>N</a:t>
            </a:r>
            <a:r>
              <a:rPr spc="-5" dirty="0" smtClean="0"/>
              <a:t> </a:t>
            </a:r>
            <a:r>
              <a:rPr dirty="0"/>
              <a:t>DE</a:t>
            </a:r>
            <a:r>
              <a:rPr spc="-300" dirty="0"/>
              <a:t> </a:t>
            </a:r>
            <a:r>
              <a:rPr spc="-100" dirty="0" smtClean="0"/>
              <a:t>SEGUR</a:t>
            </a:r>
            <a:r>
              <a:rPr lang="es-ES" spc="-100" dirty="0" smtClean="0"/>
              <a:t>IDAD</a:t>
            </a:r>
            <a:endParaRPr spc="-100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704340"/>
            <a:ext cx="279400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ISO</a:t>
            </a:r>
            <a:r>
              <a:rPr sz="3200" spc="-105" dirty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2700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1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069338" y="2433002"/>
            <a:ext cx="8239761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5. Política de seguridad (1 objetivo, 2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6. Organización de la seguridad de la información (2 objetivos, 11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7. Gestión de activos (2 objetivos, 5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8. Seguridad relativa al personal (3 objetivos, 9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9. Seguridad física y del entorno (2 objetivos, 13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10. Gestión de comunicaciones y operaciones ( 10 objetivos y 32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11. Control de acceso (7 objetivos y 25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12. Seguridad en la adquisición, en el desarrollo y en el mantenimiento de SI (5 objetivos, 14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13. Gestión de incidencias (2 objetivos, 5 controles)</a:t>
            </a:r>
          </a:p>
          <a:p>
            <a:pPr marL="12700">
              <a:lnSpc>
                <a:spcPct val="100000"/>
              </a:lnSpc>
            </a:pPr>
            <a:r>
              <a:rPr lang="es-ES" spc="-5" dirty="0" smtClean="0">
                <a:latin typeface="Arial"/>
                <a:cs typeface="Arial"/>
              </a:rPr>
              <a:t>15. Conformidad (3 objetivos, 10 controles)</a:t>
            </a:r>
          </a:p>
          <a:p>
            <a:pPr marL="12700">
              <a:lnSpc>
                <a:spcPct val="100000"/>
              </a:lnSpc>
            </a:pPr>
            <a:endParaRPr lang="es-ES" spc="-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es-ES" b="1" spc="-5" dirty="0" smtClean="0">
                <a:latin typeface="Arial"/>
                <a:cs typeface="Arial"/>
              </a:rPr>
              <a:t>11 Dominios, 39 objetivos de control y 133 controles.</a:t>
            </a:r>
          </a:p>
          <a:p>
            <a:pPr marL="12700">
              <a:lnSpc>
                <a:spcPct val="100000"/>
              </a:lnSpc>
            </a:pPr>
            <a:endParaRPr sz="3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3. </a:t>
            </a:r>
            <a:r>
              <a:rPr spc="-5" dirty="0" smtClean="0"/>
              <a:t>AN</a:t>
            </a:r>
            <a:r>
              <a:rPr lang="es-ES" spc="-5" dirty="0" smtClean="0"/>
              <a:t>Á</a:t>
            </a:r>
            <a:r>
              <a:rPr spc="-5" dirty="0" smtClean="0"/>
              <a:t>LISI </a:t>
            </a:r>
            <a:r>
              <a:rPr spc="-5" dirty="0"/>
              <a:t>DE</a:t>
            </a:r>
            <a:r>
              <a:rPr spc="-260" dirty="0"/>
              <a:t> </a:t>
            </a:r>
            <a:r>
              <a:rPr lang="es-ES" spc="-150" dirty="0" smtClean="0"/>
              <a:t>RESULTADOS</a:t>
            </a:r>
            <a:endParaRPr spc="-150" dirty="0"/>
          </a:p>
        </p:txBody>
      </p:sp>
      <p:sp>
        <p:nvSpPr>
          <p:cNvPr id="6" name="object 6"/>
          <p:cNvSpPr txBox="1"/>
          <p:nvPr/>
        </p:nvSpPr>
        <p:spPr>
          <a:xfrm>
            <a:off x="1069339" y="1704340"/>
            <a:ext cx="806132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SITUACIÓ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ACTUAL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– </a:t>
            </a:r>
            <a:r>
              <a:rPr lang="es-ES" sz="3200" spc="-10" dirty="0" smtClean="0">
                <a:solidFill>
                  <a:srgbClr val="1A1E3D"/>
                </a:solidFill>
                <a:latin typeface="Trebuchet MS"/>
                <a:cs typeface="Trebuchet MS"/>
              </a:rPr>
              <a:t>Análisis diferencial</a:t>
            </a:r>
            <a:endParaRPr sz="3200" dirty="0">
              <a:latin typeface="Trebuchet MS"/>
              <a:cs typeface="Trebuchet MS"/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2714116851"/>
              </p:ext>
            </p:extLst>
          </p:nvPr>
        </p:nvGraphicFramePr>
        <p:xfrm>
          <a:off x="1344295" y="2196783"/>
          <a:ext cx="7391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3. </a:t>
            </a:r>
            <a:r>
              <a:rPr spc="-5" dirty="0" smtClean="0"/>
              <a:t>AN</a:t>
            </a:r>
            <a:r>
              <a:rPr lang="es-ES" spc="-5" dirty="0" smtClean="0"/>
              <a:t>Á</a:t>
            </a:r>
            <a:r>
              <a:rPr spc="-5" dirty="0" smtClean="0"/>
              <a:t>LISI</a:t>
            </a:r>
            <a:r>
              <a:rPr lang="es-ES" spc="-5" dirty="0" smtClean="0"/>
              <a:t>S</a:t>
            </a:r>
            <a:r>
              <a:rPr spc="-5" dirty="0" smtClean="0"/>
              <a:t> </a:t>
            </a:r>
            <a:r>
              <a:rPr spc="-5" dirty="0"/>
              <a:t>DE</a:t>
            </a:r>
            <a:r>
              <a:rPr spc="-260" dirty="0"/>
              <a:t> </a:t>
            </a:r>
            <a:r>
              <a:rPr lang="es-ES" spc="-150" dirty="0" smtClean="0"/>
              <a:t>RESULTADOS</a:t>
            </a:r>
            <a:endParaRPr spc="-150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704340"/>
            <a:ext cx="382016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ANÁLISIS DE RIESGOS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0" y="3016250"/>
            <a:ext cx="7777481" cy="2423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5" dirty="0" smtClean="0">
                <a:latin typeface="Trebuchet MS"/>
                <a:cs typeface="Trebuchet MS"/>
              </a:rPr>
              <a:t>METODOLOG</a:t>
            </a:r>
            <a:r>
              <a:rPr lang="es-ES" sz="1800" b="1" spc="-15" dirty="0" smtClean="0">
                <a:latin typeface="Trebuchet MS"/>
                <a:cs typeface="Trebuchet MS"/>
              </a:rPr>
              <a:t>Í</a:t>
            </a:r>
            <a:r>
              <a:rPr sz="1800" b="1" spc="-15" dirty="0" smtClean="0">
                <a:latin typeface="Trebuchet MS"/>
                <a:cs typeface="Trebuchet MS"/>
              </a:rPr>
              <a:t>A</a:t>
            </a:r>
            <a:r>
              <a:rPr sz="1800" b="1" spc="-15" dirty="0">
                <a:latin typeface="Trebuchet MS"/>
                <a:cs typeface="Trebuchet MS"/>
              </a:rPr>
              <a:t>:</a:t>
            </a:r>
            <a:r>
              <a:rPr sz="1800" b="1" spc="-65" dirty="0"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FF940D"/>
                </a:solidFill>
                <a:latin typeface="Trebuchet MS"/>
                <a:cs typeface="Trebuchet MS"/>
              </a:rPr>
              <a:t>MAGERIT</a:t>
            </a:r>
            <a:endParaRPr sz="1800" dirty="0">
              <a:latin typeface="Trebuchet MS"/>
              <a:cs typeface="Trebuchet MS"/>
            </a:endParaRPr>
          </a:p>
          <a:p>
            <a:pPr marL="165100" indent="-152400">
              <a:lnSpc>
                <a:spcPct val="100000"/>
              </a:lnSpc>
              <a:spcBef>
                <a:spcPts val="1210"/>
              </a:spcBef>
              <a:buChar char="·"/>
              <a:tabLst>
                <a:tab pos="165735" algn="l"/>
              </a:tabLst>
            </a:pPr>
            <a:r>
              <a:rPr lang="es-ES" sz="1800" spc="-25" dirty="0" smtClean="0">
                <a:latin typeface="Trebuchet MS"/>
                <a:cs typeface="Trebuchet MS"/>
              </a:rPr>
              <a:t>Valoración de activos</a:t>
            </a:r>
            <a:endParaRPr sz="1800" dirty="0">
              <a:latin typeface="Trebuchet MS"/>
              <a:cs typeface="Trebuchet MS"/>
            </a:endParaRPr>
          </a:p>
          <a:p>
            <a:pPr marL="165100" indent="-152400">
              <a:lnSpc>
                <a:spcPct val="100000"/>
              </a:lnSpc>
              <a:spcBef>
                <a:spcPts val="1210"/>
              </a:spcBef>
              <a:buChar char="·"/>
              <a:tabLst>
                <a:tab pos="165735" algn="l"/>
              </a:tabLst>
            </a:pPr>
            <a:r>
              <a:rPr lang="es-ES" sz="1800" spc="-5" dirty="0" smtClean="0">
                <a:latin typeface="Trebuchet MS"/>
                <a:cs typeface="Trebuchet MS"/>
              </a:rPr>
              <a:t>Clasificación</a:t>
            </a:r>
            <a:endParaRPr sz="1800" dirty="0">
              <a:latin typeface="Trebuchet MS"/>
              <a:cs typeface="Trebuchet MS"/>
            </a:endParaRPr>
          </a:p>
          <a:p>
            <a:pPr marL="151765" indent="-139065">
              <a:lnSpc>
                <a:spcPct val="100000"/>
              </a:lnSpc>
              <a:spcBef>
                <a:spcPts val="1200"/>
              </a:spcBef>
              <a:buChar char="·"/>
              <a:tabLst>
                <a:tab pos="152400" algn="l"/>
              </a:tabLst>
            </a:pPr>
            <a:r>
              <a:rPr lang="es-ES" sz="1800" spc="-5" dirty="0" smtClean="0">
                <a:latin typeface="Trebuchet MS"/>
                <a:cs typeface="Trebuchet MS"/>
              </a:rPr>
              <a:t>Análisis de amenazas</a:t>
            </a:r>
            <a:endParaRPr sz="1800" dirty="0">
              <a:latin typeface="Trebuchet MS"/>
              <a:cs typeface="Trebuchet MS"/>
            </a:endParaRPr>
          </a:p>
          <a:p>
            <a:pPr marL="165100" indent="-152400">
              <a:lnSpc>
                <a:spcPct val="100000"/>
              </a:lnSpc>
              <a:spcBef>
                <a:spcPts val="1210"/>
              </a:spcBef>
              <a:buChar char="·"/>
              <a:tabLst>
                <a:tab pos="165735" algn="l"/>
              </a:tabLst>
            </a:pPr>
            <a:r>
              <a:rPr lang="es-ES" sz="1800" spc="-35" dirty="0" smtClean="0">
                <a:latin typeface="Trebuchet MS"/>
                <a:cs typeface="Trebuchet MS"/>
              </a:rPr>
              <a:t>Impacto potencial</a:t>
            </a:r>
            <a:endParaRPr sz="1800" dirty="0">
              <a:latin typeface="Trebuchet MS"/>
              <a:cs typeface="Trebuchet MS"/>
            </a:endParaRPr>
          </a:p>
          <a:p>
            <a:pPr marL="165100" indent="-152400">
              <a:lnSpc>
                <a:spcPct val="100000"/>
              </a:lnSpc>
              <a:spcBef>
                <a:spcPts val="1210"/>
              </a:spcBef>
              <a:buChar char="·"/>
              <a:tabLst>
                <a:tab pos="165735" algn="l"/>
              </a:tabLst>
            </a:pPr>
            <a:r>
              <a:rPr lang="es-ES" sz="1800" spc="-5" dirty="0" smtClean="0">
                <a:latin typeface="Trebuchet MS"/>
                <a:cs typeface="Trebuchet MS"/>
              </a:rPr>
              <a:t>Cálculo de riesgo</a:t>
            </a: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3. </a:t>
            </a:r>
            <a:r>
              <a:rPr lang="es-ES" spc="-5" dirty="0" smtClean="0"/>
              <a:t>ANÁLISIS DE RESULTADOS</a:t>
            </a:r>
            <a:endParaRPr spc="-150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704340"/>
            <a:ext cx="6950075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Objetivo análisis de resultados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61160" y="3178810"/>
            <a:ext cx="101600" cy="173990"/>
          </a:xfrm>
          <a:custGeom>
            <a:avLst/>
            <a:gdLst/>
            <a:ahLst/>
            <a:cxnLst/>
            <a:rect l="l" t="t" r="r" b="b"/>
            <a:pathLst>
              <a:path w="101600" h="173989">
                <a:moveTo>
                  <a:pt x="0" y="0"/>
                </a:moveTo>
                <a:lnTo>
                  <a:pt x="101600" y="173989"/>
                </a:lnTo>
              </a:path>
            </a:pathLst>
          </a:custGeom>
          <a:ln w="3175">
            <a:solidFill>
              <a:srgbClr val="FF940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ctángulo 9"/>
          <p:cNvSpPr/>
          <p:nvPr/>
        </p:nvSpPr>
        <p:spPr>
          <a:xfrm>
            <a:off x="1378267" y="2665095"/>
            <a:ext cx="7323455" cy="259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9120" marR="36195" indent="-285750">
              <a:spcAft>
                <a:spcPts val="0"/>
              </a:spcAft>
              <a:buChar char="·"/>
              <a:tabLst>
                <a:tab pos="520700" algn="l"/>
              </a:tabLst>
            </a:pPr>
            <a:r>
              <a:rPr lang="es-ES" spc="-25" dirty="0" smtClean="0">
                <a:latin typeface="Trebuchet MS"/>
                <a:cs typeface="Trebuchet MS"/>
              </a:rPr>
              <a:t>Determinar </a:t>
            </a:r>
            <a:r>
              <a:rPr lang="es-ES" spc="-25" dirty="0">
                <a:latin typeface="Trebuchet MS"/>
                <a:cs typeface="Trebuchet MS"/>
              </a:rPr>
              <a:t>los activos relevantes para el   ayuntamiento, su interrelación y su valor en el caso de degradación y perjuicios asociados.</a:t>
            </a:r>
          </a:p>
          <a:p>
            <a:pPr marL="579120" indent="-285750">
              <a:spcBef>
                <a:spcPts val="5"/>
              </a:spcBef>
              <a:spcAft>
                <a:spcPts val="0"/>
              </a:spcAft>
              <a:buChar char="·"/>
            </a:pPr>
            <a:r>
              <a:rPr lang="es-ES" spc="-25" dirty="0" smtClean="0">
                <a:latin typeface="Trebuchet MS"/>
                <a:cs typeface="Trebuchet MS"/>
              </a:rPr>
              <a:t>Determinar </a:t>
            </a:r>
            <a:r>
              <a:rPr lang="es-ES" spc="-25" dirty="0">
                <a:latin typeface="Trebuchet MS"/>
                <a:cs typeface="Trebuchet MS"/>
              </a:rPr>
              <a:t>cuáles salvaguardas están   disponibles y su eficacia.</a:t>
            </a:r>
          </a:p>
          <a:p>
            <a:pPr marL="579120" marR="36830" indent="-285750">
              <a:spcBef>
                <a:spcPts val="115"/>
              </a:spcBef>
              <a:spcAft>
                <a:spcPts val="0"/>
              </a:spcAft>
              <a:buChar char="·"/>
              <a:tabLst>
                <a:tab pos="520700" algn="l"/>
              </a:tabLst>
            </a:pPr>
            <a:r>
              <a:rPr lang="es-ES" spc="-25" dirty="0" smtClean="0">
                <a:latin typeface="Trebuchet MS"/>
                <a:cs typeface="Trebuchet MS"/>
              </a:rPr>
              <a:t>Estimar </a:t>
            </a:r>
            <a:r>
              <a:rPr lang="es-ES" spc="-25" dirty="0">
                <a:latin typeface="Trebuchet MS"/>
                <a:cs typeface="Trebuchet MS"/>
              </a:rPr>
              <a:t>el impacto, definido como el perjuicio sobre el activo derivado de la materialización de la amenaza.</a:t>
            </a:r>
          </a:p>
          <a:p>
            <a:pPr marL="579120" marR="38100" indent="-285750">
              <a:spcAft>
                <a:spcPts val="0"/>
              </a:spcAft>
              <a:buChar char="·"/>
              <a:tabLst>
                <a:tab pos="520700" algn="l"/>
              </a:tabLst>
            </a:pPr>
            <a:r>
              <a:rPr lang="es-ES" spc="-25" dirty="0" smtClean="0">
                <a:latin typeface="Trebuchet MS"/>
                <a:cs typeface="Trebuchet MS"/>
              </a:rPr>
              <a:t>Estimar </a:t>
            </a:r>
            <a:r>
              <a:rPr lang="es-ES" spc="-25" dirty="0">
                <a:latin typeface="Trebuchet MS"/>
                <a:cs typeface="Trebuchet MS"/>
              </a:rPr>
              <a:t>el riesgo, definido como el impacto ponderado con la tasa de frecuencia (o expectativa de materialización) de la amenaza.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4. </a:t>
            </a:r>
            <a:r>
              <a:rPr lang="es-ES" spc="-55" dirty="0" smtClean="0"/>
              <a:t>PROPUESTA DE PROYECTOS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520189" y="288036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317499" y="0"/>
                </a:moveTo>
                <a:lnTo>
                  <a:pt x="317499" y="35560"/>
                </a:lnTo>
                <a:lnTo>
                  <a:pt x="0" y="35560"/>
                </a:lnTo>
                <a:lnTo>
                  <a:pt x="0" y="107950"/>
                </a:lnTo>
                <a:lnTo>
                  <a:pt x="317499" y="107950"/>
                </a:lnTo>
                <a:lnTo>
                  <a:pt x="317499" y="143510"/>
                </a:lnTo>
                <a:lnTo>
                  <a:pt x="424179" y="71119"/>
                </a:lnTo>
                <a:lnTo>
                  <a:pt x="317499" y="0"/>
                </a:lnTo>
                <a:close/>
              </a:path>
            </a:pathLst>
          </a:custGeom>
          <a:solidFill>
            <a:srgbClr val="FF94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20189" y="288036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0" y="35560"/>
                </a:moveTo>
                <a:lnTo>
                  <a:pt x="317499" y="35560"/>
                </a:lnTo>
                <a:lnTo>
                  <a:pt x="317499" y="0"/>
                </a:lnTo>
                <a:lnTo>
                  <a:pt x="424179" y="71119"/>
                </a:lnTo>
                <a:lnTo>
                  <a:pt x="317499" y="143510"/>
                </a:lnTo>
                <a:lnTo>
                  <a:pt x="317499" y="107950"/>
                </a:lnTo>
                <a:lnTo>
                  <a:pt x="0" y="107950"/>
                </a:lnTo>
                <a:lnTo>
                  <a:pt x="0" y="35560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0189" y="360045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317499" y="0"/>
                </a:moveTo>
                <a:lnTo>
                  <a:pt x="317499" y="35560"/>
                </a:lnTo>
                <a:lnTo>
                  <a:pt x="0" y="35560"/>
                </a:lnTo>
                <a:lnTo>
                  <a:pt x="0" y="107950"/>
                </a:lnTo>
                <a:lnTo>
                  <a:pt x="317499" y="107950"/>
                </a:lnTo>
                <a:lnTo>
                  <a:pt x="317499" y="143510"/>
                </a:lnTo>
                <a:lnTo>
                  <a:pt x="424179" y="71120"/>
                </a:lnTo>
                <a:lnTo>
                  <a:pt x="317499" y="0"/>
                </a:lnTo>
                <a:close/>
              </a:path>
            </a:pathLst>
          </a:custGeom>
          <a:solidFill>
            <a:srgbClr val="FF94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0189" y="360045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0" y="35560"/>
                </a:moveTo>
                <a:lnTo>
                  <a:pt x="317499" y="35560"/>
                </a:lnTo>
                <a:lnTo>
                  <a:pt x="317499" y="0"/>
                </a:lnTo>
                <a:lnTo>
                  <a:pt x="424179" y="71120"/>
                </a:lnTo>
                <a:lnTo>
                  <a:pt x="317499" y="143510"/>
                </a:lnTo>
                <a:lnTo>
                  <a:pt x="317499" y="107950"/>
                </a:lnTo>
                <a:lnTo>
                  <a:pt x="0" y="107950"/>
                </a:lnTo>
                <a:lnTo>
                  <a:pt x="0" y="35560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93469" y="1847850"/>
            <a:ext cx="8310245" cy="4185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b="1" dirty="0" smtClean="0">
                <a:solidFill>
                  <a:srgbClr val="1A1E3D"/>
                </a:solidFill>
                <a:latin typeface="Trebuchet MS"/>
                <a:cs typeface="Trebuchet MS"/>
              </a:rPr>
              <a:t>OBJETIVOS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: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000" dirty="0">
              <a:latin typeface="Times New Roman"/>
              <a:cs typeface="Times New Roman"/>
            </a:endParaRPr>
          </a:p>
          <a:p>
            <a:pPr marL="960119" indent="-187960">
              <a:lnSpc>
                <a:spcPct val="100000"/>
              </a:lnSpc>
              <a:buFont typeface="Arial"/>
              <a:buChar char="·"/>
              <a:tabLst>
                <a:tab pos="960119" algn="l"/>
              </a:tabLst>
            </a:pPr>
            <a:r>
              <a:rPr lang="es-ES" sz="2400" b="1" spc="-5" dirty="0" smtClean="0">
                <a:latin typeface="Arial"/>
                <a:cs typeface="Arial"/>
              </a:rPr>
              <a:t>Reducir el riesgo de determinados activos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·"/>
            </a:pPr>
            <a:endParaRPr sz="2250" dirty="0">
              <a:latin typeface="Times New Roman"/>
              <a:cs typeface="Times New Roman"/>
            </a:endParaRPr>
          </a:p>
          <a:p>
            <a:pPr marL="960119" indent="-187960">
              <a:lnSpc>
                <a:spcPct val="100000"/>
              </a:lnSpc>
              <a:buFont typeface="Arial"/>
              <a:buChar char="·"/>
              <a:tabLst>
                <a:tab pos="960119" algn="l"/>
              </a:tabLst>
            </a:pPr>
            <a:r>
              <a:rPr lang="es-ES" sz="2400" b="1" spc="-5" dirty="0" smtClean="0">
                <a:latin typeface="Arial"/>
                <a:cs typeface="Arial"/>
              </a:rPr>
              <a:t>Mejorar el nivel de cumplimiento de la ISO 27002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·"/>
            </a:pPr>
            <a:endParaRPr sz="2250" dirty="0">
              <a:latin typeface="Times New Roman"/>
              <a:cs typeface="Times New Roman"/>
            </a:endParaRPr>
          </a:p>
          <a:p>
            <a:pPr marL="2463165" lvl="1" indent="-155575">
              <a:lnSpc>
                <a:spcPct val="100000"/>
              </a:lnSpc>
              <a:spcBef>
                <a:spcPts val="2200"/>
              </a:spcBef>
              <a:buChar char="·"/>
              <a:tabLst>
                <a:tab pos="2463800" algn="l"/>
              </a:tabLst>
            </a:pPr>
            <a:r>
              <a:rPr lang="es-ES" sz="2000" dirty="0" smtClean="0">
                <a:latin typeface="Arial"/>
                <a:cs typeface="Arial"/>
              </a:rPr>
              <a:t>Mayor optimización de los recursos</a:t>
            </a:r>
            <a:endParaRPr sz="2000" dirty="0">
              <a:latin typeface="Arial"/>
              <a:cs typeface="Arial"/>
            </a:endParaRPr>
          </a:p>
          <a:p>
            <a:pPr marL="2463165" lvl="1" indent="-155575">
              <a:lnSpc>
                <a:spcPct val="100000"/>
              </a:lnSpc>
              <a:spcBef>
                <a:spcPts val="969"/>
              </a:spcBef>
              <a:buChar char="·"/>
              <a:tabLst>
                <a:tab pos="2463800" algn="l"/>
              </a:tabLst>
            </a:pPr>
            <a:r>
              <a:rPr lang="es-ES" sz="2000" spc="-5" dirty="0" smtClean="0">
                <a:latin typeface="Arial"/>
                <a:cs typeface="Arial"/>
              </a:rPr>
              <a:t>Mejoras en la gestión de procesos</a:t>
            </a:r>
            <a:endParaRPr sz="2000" dirty="0">
              <a:latin typeface="Arial"/>
              <a:cs typeface="Arial"/>
            </a:endParaRPr>
          </a:p>
          <a:p>
            <a:pPr marL="2463165" lvl="1" indent="-155575">
              <a:lnSpc>
                <a:spcPct val="100000"/>
              </a:lnSpc>
              <a:spcBef>
                <a:spcPts val="960"/>
              </a:spcBef>
              <a:buChar char="·"/>
              <a:tabLst>
                <a:tab pos="2463800" algn="l"/>
              </a:tabLst>
            </a:pPr>
            <a:r>
              <a:rPr lang="es-ES" sz="2000" spc="-5" dirty="0" smtClean="0">
                <a:latin typeface="Arial"/>
                <a:cs typeface="Arial"/>
              </a:rPr>
              <a:t>Mejoras en las tecnologías utilizadas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51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4. </a:t>
            </a:r>
            <a:r>
              <a:rPr lang="es-ES" spc="-55" dirty="0" smtClean="0"/>
              <a:t>PROPUESTA DE PROYECTOS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7111365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PROYECTOS PROPUESTOS</a:t>
            </a:r>
            <a:endParaRPr sz="3200" dirty="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9589" y="2664460"/>
            <a:ext cx="8208009" cy="3896360"/>
          </a:xfrm>
          <a:custGeom>
            <a:avLst/>
            <a:gdLst/>
            <a:ahLst/>
            <a:cxnLst/>
            <a:rect l="l" t="t" r="r" b="b"/>
            <a:pathLst>
              <a:path w="8208009" h="3896359">
                <a:moveTo>
                  <a:pt x="8208009" y="0"/>
                </a:moveTo>
                <a:lnTo>
                  <a:pt x="0" y="0"/>
                </a:lnTo>
                <a:lnTo>
                  <a:pt x="0" y="3896359"/>
                </a:lnTo>
                <a:lnTo>
                  <a:pt x="8208009" y="3896359"/>
                </a:lnTo>
                <a:lnTo>
                  <a:pt x="82080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877060" y="2692552"/>
            <a:ext cx="7673975" cy="33701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3370"/>
            <a:r>
              <a:rPr lang="es-ES" spc="-25" dirty="0">
                <a:latin typeface="Trebuchet MS"/>
                <a:cs typeface="Trebuchet MS"/>
              </a:rPr>
              <a:t>5. Política de seguridad. </a:t>
            </a:r>
          </a:p>
          <a:p>
            <a:pPr marL="579120" indent="-285750">
              <a:buChar char="·"/>
            </a:pPr>
            <a:endParaRPr lang="es-ES" spc="-25" dirty="0">
              <a:latin typeface="Trebuchet MS"/>
              <a:cs typeface="Trebuchet MS"/>
            </a:endParaRP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6. Aspectos organizativos de la seguridad de la información. 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 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8. Seguridad ligada a los recursos humanos. 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 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12. Adquisición, desarrollo y mantenimiento de sistemas de información. 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 </a:t>
            </a: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13. Gestión de incidentes en la seguridad de la información. </a:t>
            </a:r>
          </a:p>
          <a:p>
            <a:pPr marL="579120" indent="-285750">
              <a:buChar char="·"/>
            </a:pPr>
            <a:endParaRPr lang="es-ES" spc="-25" dirty="0">
              <a:latin typeface="Trebuchet MS"/>
              <a:cs typeface="Trebuchet MS"/>
            </a:endParaRPr>
          </a:p>
          <a:p>
            <a:pPr marL="293370"/>
            <a:r>
              <a:rPr lang="es-ES" spc="-25" dirty="0">
                <a:latin typeface="Trebuchet MS"/>
                <a:cs typeface="Trebuchet MS"/>
              </a:rPr>
              <a:t>14. Gestión de la continuidad del negocio. 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4. </a:t>
            </a:r>
            <a:r>
              <a:rPr spc="-55" dirty="0" smtClean="0"/>
              <a:t>PROP</a:t>
            </a:r>
            <a:r>
              <a:rPr lang="es-ES" spc="-55" dirty="0" smtClean="0"/>
              <a:t>UESTA</a:t>
            </a:r>
            <a:r>
              <a:rPr spc="-55" dirty="0" smtClean="0"/>
              <a:t> </a:t>
            </a:r>
            <a:r>
              <a:rPr spc="-5" dirty="0"/>
              <a:t>DE</a:t>
            </a:r>
            <a:r>
              <a:rPr spc="-270" dirty="0"/>
              <a:t> </a:t>
            </a:r>
            <a:r>
              <a:rPr dirty="0" smtClean="0"/>
              <a:t>PRO</a:t>
            </a:r>
            <a:r>
              <a:rPr lang="es-ES" dirty="0" smtClean="0"/>
              <a:t>YECTOS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772287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55" dirty="0" smtClean="0">
                <a:solidFill>
                  <a:srgbClr val="1A1E3D"/>
                </a:solidFill>
                <a:latin typeface="Trebuchet MS"/>
                <a:cs typeface="Trebuchet MS"/>
              </a:rPr>
              <a:t>IMPACTO</a:t>
            </a:r>
            <a:endParaRPr sz="3200" dirty="0">
              <a:latin typeface="Trebuchet MS"/>
              <a:cs typeface="Trebuchet MS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961873"/>
              </p:ext>
            </p:extLst>
          </p:nvPr>
        </p:nvGraphicFramePr>
        <p:xfrm>
          <a:off x="1051558" y="2635250"/>
          <a:ext cx="8181341" cy="297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3930">
                  <a:extLst>
                    <a:ext uri="{9D8B030D-6E8A-4147-A177-3AD203B41FA5}">
                      <a16:colId xmlns:a16="http://schemas.microsoft.com/office/drawing/2014/main" val="2920034031"/>
                    </a:ext>
                  </a:extLst>
                </a:gridCol>
                <a:gridCol w="1938104">
                  <a:extLst>
                    <a:ext uri="{9D8B030D-6E8A-4147-A177-3AD203B41FA5}">
                      <a16:colId xmlns:a16="http://schemas.microsoft.com/office/drawing/2014/main" val="3134294063"/>
                    </a:ext>
                  </a:extLst>
                </a:gridCol>
                <a:gridCol w="2049307">
                  <a:extLst>
                    <a:ext uri="{9D8B030D-6E8A-4147-A177-3AD203B41FA5}">
                      <a16:colId xmlns:a16="http://schemas.microsoft.com/office/drawing/2014/main" val="1251179022"/>
                    </a:ext>
                  </a:extLst>
                </a:gridCol>
              </a:tblGrid>
              <a:tr h="486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PROYECTO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% Reducción del impacto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Dificultad de implantación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571245"/>
                  </a:ext>
                </a:extLst>
              </a:tr>
              <a:tr h="552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 Redefinición de la política de seguridad y aspectos organizativos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70%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6340297"/>
                  </a:ext>
                </a:extLst>
              </a:tr>
              <a:tr h="552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2. Programa de formación y sensibilización en seguridad de la información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80%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Baja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3969740"/>
                  </a:ext>
                </a:extLst>
              </a:tr>
              <a:tr h="552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3. Definición de política de controles criptográficos y procedimientos de control de cambios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60%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Media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465274"/>
                  </a:ext>
                </a:extLst>
              </a:tr>
              <a:tr h="2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4. Mejora en la gestión de incidentes de seguridad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Media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1563999"/>
                  </a:ext>
                </a:extLst>
              </a:tr>
              <a:tr h="552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5. Establecimiento de un plan de continuidad de negocio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65%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Alta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9702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/>
          <p:nvPr/>
        </p:nvPicPr>
        <p:blipFill>
          <a:blip r:embed="rId2"/>
          <a:stretch>
            <a:fillRect/>
          </a:stretch>
        </p:blipFill>
        <p:spPr>
          <a:xfrm>
            <a:off x="439420" y="2345055"/>
            <a:ext cx="9326880" cy="498411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4. </a:t>
            </a:r>
            <a:r>
              <a:rPr spc="-55" dirty="0" smtClean="0"/>
              <a:t>PROP</a:t>
            </a:r>
            <a:r>
              <a:rPr lang="es-ES" spc="-55" dirty="0" smtClean="0"/>
              <a:t>UESTA</a:t>
            </a:r>
            <a:r>
              <a:rPr spc="-55" dirty="0" smtClean="0"/>
              <a:t> </a:t>
            </a:r>
            <a:r>
              <a:rPr spc="-5" dirty="0"/>
              <a:t>DE</a:t>
            </a:r>
            <a:r>
              <a:rPr spc="-270" dirty="0"/>
              <a:t> </a:t>
            </a:r>
            <a:r>
              <a:rPr dirty="0" smtClean="0"/>
              <a:t>PRO</a:t>
            </a:r>
            <a:r>
              <a:rPr lang="es-ES" dirty="0" smtClean="0"/>
              <a:t>YECTOS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7722870" cy="497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55" dirty="0" smtClean="0">
                <a:solidFill>
                  <a:srgbClr val="1A1E3D"/>
                </a:solidFill>
                <a:latin typeface="Trebuchet MS"/>
                <a:cs typeface="Trebuchet MS"/>
              </a:rPr>
              <a:t>IMPACTO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99471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5. </a:t>
            </a:r>
            <a:r>
              <a:rPr spc="-30" dirty="0" smtClean="0"/>
              <a:t>AUDITOR</a:t>
            </a:r>
            <a:r>
              <a:rPr lang="es-ES" spc="-30" dirty="0"/>
              <a:t>Í</a:t>
            </a:r>
            <a:r>
              <a:rPr spc="-30" dirty="0" smtClean="0"/>
              <a:t>A </a:t>
            </a:r>
            <a:r>
              <a:rPr spc="-5" dirty="0"/>
              <a:t>DE </a:t>
            </a:r>
            <a:r>
              <a:rPr lang="es-ES" spc="-5" dirty="0" smtClean="0"/>
              <a:t>CUMPLIMIENTO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8046720" cy="3826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OBJECTI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VOS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1030605" indent="-169545">
              <a:lnSpc>
                <a:spcPct val="100000"/>
              </a:lnSpc>
              <a:buChar char="·"/>
              <a:tabLst>
                <a:tab pos="1031240" algn="l"/>
              </a:tabLst>
            </a:pPr>
            <a:r>
              <a:rPr lang="es-ES" sz="2400" spc="-15" dirty="0" smtClean="0">
                <a:latin typeface="Arial"/>
                <a:cs typeface="Arial"/>
              </a:rPr>
              <a:t>Avaluación</a:t>
            </a:r>
            <a:r>
              <a:rPr sz="2400" spc="-15" dirty="0" smtClean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la </a:t>
            </a:r>
            <a:r>
              <a:rPr lang="es-ES" sz="2400" spc="-5" dirty="0" smtClean="0">
                <a:latin typeface="Arial"/>
                <a:cs typeface="Arial"/>
              </a:rPr>
              <a:t>madurez de la seguridad</a:t>
            </a:r>
            <a:endParaRPr sz="2400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1120"/>
              </a:spcBef>
            </a:pPr>
            <a:r>
              <a:rPr sz="2400" i="1" spc="-5" dirty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sz="2400" i="1" spc="-5" dirty="0" smtClean="0">
                <a:solidFill>
                  <a:srgbClr val="FF940D"/>
                </a:solidFill>
                <a:latin typeface="Arial"/>
                <a:cs typeface="Arial"/>
              </a:rPr>
              <a:t>Model</a:t>
            </a:r>
            <a:r>
              <a:rPr lang="es-ES" sz="2400" i="1" spc="-5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2400" i="1" spc="-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940D"/>
                </a:solidFill>
                <a:latin typeface="Arial"/>
                <a:cs typeface="Arial"/>
              </a:rPr>
              <a:t>de </a:t>
            </a:r>
            <a:r>
              <a:rPr lang="es-ES" sz="2400" i="1" spc="-10" dirty="0" smtClean="0">
                <a:solidFill>
                  <a:srgbClr val="FF940D"/>
                </a:solidFill>
                <a:latin typeface="Arial"/>
                <a:cs typeface="Arial"/>
              </a:rPr>
              <a:t>madurez</a:t>
            </a:r>
            <a:r>
              <a:rPr sz="2400" i="1" spc="-1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FF940D"/>
                </a:solidFill>
                <a:latin typeface="Arial"/>
                <a:cs typeface="Arial"/>
              </a:rPr>
              <a:t>de </a:t>
            </a:r>
            <a:r>
              <a:rPr sz="2400" i="1" spc="-5" dirty="0">
                <a:solidFill>
                  <a:srgbClr val="FF940D"/>
                </a:solidFill>
                <a:latin typeface="Arial"/>
                <a:cs typeface="Arial"/>
              </a:rPr>
              <a:t>la </a:t>
            </a:r>
            <a:r>
              <a:rPr sz="2400" i="1" spc="-5" dirty="0" err="1" smtClean="0">
                <a:solidFill>
                  <a:srgbClr val="FF940D"/>
                </a:solidFill>
                <a:latin typeface="Arial"/>
                <a:cs typeface="Arial"/>
              </a:rPr>
              <a:t>capac</a:t>
            </a:r>
            <a:r>
              <a:rPr lang="es-ES" sz="2400" i="1" spc="-5" dirty="0" smtClean="0">
                <a:solidFill>
                  <a:srgbClr val="FF940D"/>
                </a:solidFill>
                <a:latin typeface="Arial"/>
                <a:cs typeface="Arial"/>
              </a:rPr>
              <a:t>dad</a:t>
            </a:r>
            <a:r>
              <a:rPr sz="2400" i="1" spc="-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940D"/>
                </a:solidFill>
                <a:latin typeface="Arial"/>
                <a:cs typeface="Arial"/>
              </a:rPr>
              <a:t>-</a:t>
            </a:r>
            <a:r>
              <a:rPr sz="2400" i="1" spc="-20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FF940D"/>
                </a:solidFill>
                <a:latin typeface="Arial"/>
                <a:cs typeface="Arial"/>
              </a:rPr>
              <a:t>CMM)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sz="2400" spc="-5" dirty="0" err="1" smtClean="0">
                <a:latin typeface="Arial"/>
                <a:cs typeface="Arial"/>
              </a:rPr>
              <a:t>Revisió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 err="1">
                <a:latin typeface="Arial"/>
                <a:cs typeface="Arial"/>
              </a:rPr>
              <a:t>detallada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lang="es-ES" sz="2400" spc="-5" dirty="0" smtClean="0">
                <a:latin typeface="Arial"/>
                <a:cs typeface="Arial"/>
              </a:rPr>
              <a:t>de los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133 </a:t>
            </a:r>
            <a:r>
              <a:rPr sz="2400" spc="-5" dirty="0" smtClean="0">
                <a:latin typeface="Arial"/>
                <a:cs typeface="Arial"/>
              </a:rPr>
              <a:t>control</a:t>
            </a:r>
            <a:r>
              <a:rPr lang="es-ES" sz="2400" spc="-5" dirty="0" smtClean="0">
                <a:latin typeface="Arial"/>
                <a:cs typeface="Arial"/>
              </a:rPr>
              <a:t>e</a:t>
            </a:r>
            <a:r>
              <a:rPr sz="2400" spc="-5" dirty="0" smtClean="0">
                <a:latin typeface="Arial"/>
                <a:cs typeface="Arial"/>
              </a:rPr>
              <a:t>s </a:t>
            </a:r>
            <a:r>
              <a:rPr sz="2400" spc="-5" dirty="0">
                <a:latin typeface="Arial"/>
                <a:cs typeface="Arial"/>
              </a:rPr>
              <a:t>de la ISO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27002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sz="2400" spc="-5" dirty="0" err="1" smtClean="0">
                <a:latin typeface="Arial"/>
                <a:cs typeface="Arial"/>
              </a:rPr>
              <a:t>Detecció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dirty="0">
                <a:latin typeface="Arial"/>
                <a:cs typeface="Arial"/>
              </a:rPr>
              <a:t>no </a:t>
            </a:r>
            <a:r>
              <a:rPr lang="es-ES" sz="2400" spc="-5" dirty="0" smtClean="0">
                <a:latin typeface="Arial"/>
                <a:cs typeface="Arial"/>
              </a:rPr>
              <a:t>conformidades mayor y menor</a:t>
            </a:r>
            <a:endParaRPr sz="2400" dirty="0">
              <a:latin typeface="Arial"/>
              <a:cs typeface="Arial"/>
            </a:endParaRPr>
          </a:p>
          <a:p>
            <a:pPr marL="1030605" indent="-169545">
              <a:lnSpc>
                <a:spcPct val="100000"/>
              </a:lnSpc>
              <a:spcBef>
                <a:spcPts val="1130"/>
              </a:spcBef>
              <a:buChar char="·"/>
              <a:tabLst>
                <a:tab pos="1031240" algn="l"/>
              </a:tabLst>
            </a:pPr>
            <a:r>
              <a:rPr sz="2400" spc="-5" dirty="0" err="1" smtClean="0">
                <a:latin typeface="Arial"/>
                <a:cs typeface="Arial"/>
              </a:rPr>
              <a:t>Anotació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spc="-5" dirty="0" smtClean="0">
                <a:latin typeface="Arial"/>
                <a:cs typeface="Arial"/>
              </a:rPr>
              <a:t>l</a:t>
            </a:r>
            <a:r>
              <a:rPr lang="es-ES" sz="2400" spc="-5" dirty="0" smtClean="0">
                <a:latin typeface="Arial"/>
                <a:cs typeface="Arial"/>
              </a:rPr>
              <a:t>as diferentes observaciones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dirty="0" smtClean="0"/>
              <a:t>ÍNDICE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980439" y="2063750"/>
            <a:ext cx="8122920" cy="40575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7450" indent="-483870">
              <a:lnSpc>
                <a:spcPct val="100000"/>
              </a:lnSpc>
              <a:buAutoNum type="arabicPeriod"/>
              <a:tabLst>
                <a:tab pos="2458085" algn="l"/>
              </a:tabLst>
            </a:pPr>
            <a:r>
              <a:rPr sz="3200" spc="-5" dirty="0" smtClean="0">
                <a:solidFill>
                  <a:srgbClr val="1A1E3D"/>
                </a:solidFill>
              </a:rPr>
              <a:t>INTRODUCCIÓ</a:t>
            </a:r>
            <a:r>
              <a:rPr lang="es-ES" sz="3200" spc="-5" dirty="0" smtClean="0">
                <a:solidFill>
                  <a:srgbClr val="1A1E3D"/>
                </a:solidFill>
              </a:rPr>
              <a:t>N</a:t>
            </a:r>
            <a:endParaRPr sz="3200" dirty="0"/>
          </a:p>
          <a:p>
            <a:pPr marL="2457450" indent="-483870">
              <a:lnSpc>
                <a:spcPct val="100000"/>
              </a:lnSpc>
              <a:spcBef>
                <a:spcPts val="1750"/>
              </a:spcBef>
              <a:buAutoNum type="arabicPeriod"/>
              <a:tabLst>
                <a:tab pos="2458085" algn="l"/>
              </a:tabLst>
            </a:pPr>
            <a:r>
              <a:rPr lang="es-ES" sz="3200" spc="-5" dirty="0" smtClean="0">
                <a:solidFill>
                  <a:srgbClr val="1A1E3D"/>
                </a:solidFill>
              </a:rPr>
              <a:t>PLAN DE SEGURIDAD</a:t>
            </a:r>
            <a:endParaRPr sz="3200" dirty="0"/>
          </a:p>
          <a:p>
            <a:pPr marL="2435225" indent="-461645">
              <a:lnSpc>
                <a:spcPct val="100000"/>
              </a:lnSpc>
              <a:spcBef>
                <a:spcPts val="1739"/>
              </a:spcBef>
              <a:buAutoNum type="arabicPeriod"/>
              <a:tabLst>
                <a:tab pos="2435860" algn="l"/>
              </a:tabLst>
            </a:pPr>
            <a:r>
              <a:rPr lang="es-ES" sz="3200" spc="-10" dirty="0" smtClean="0">
                <a:solidFill>
                  <a:srgbClr val="1A1E3D"/>
                </a:solidFill>
              </a:rPr>
              <a:t>ANÁLISIS DE RESULTADOS</a:t>
            </a:r>
            <a:endParaRPr sz="3200" dirty="0"/>
          </a:p>
          <a:p>
            <a:pPr marL="2457450" indent="-483870">
              <a:lnSpc>
                <a:spcPct val="100000"/>
              </a:lnSpc>
              <a:spcBef>
                <a:spcPts val="1740"/>
              </a:spcBef>
              <a:buAutoNum type="arabicPeriod"/>
              <a:tabLst>
                <a:tab pos="2458085" algn="l"/>
              </a:tabLst>
            </a:pPr>
            <a:r>
              <a:rPr lang="es-ES" sz="3200" spc="-45" dirty="0" smtClean="0">
                <a:solidFill>
                  <a:srgbClr val="1A1E3D"/>
                </a:solidFill>
              </a:rPr>
              <a:t>PROPUESTA DE PROYECTOS</a:t>
            </a:r>
            <a:endParaRPr sz="3200" dirty="0"/>
          </a:p>
          <a:p>
            <a:pPr marL="2435225" indent="-461645">
              <a:lnSpc>
                <a:spcPct val="100000"/>
              </a:lnSpc>
              <a:spcBef>
                <a:spcPts val="1739"/>
              </a:spcBef>
              <a:buAutoNum type="arabicPeriod"/>
              <a:tabLst>
                <a:tab pos="2435860" algn="l"/>
              </a:tabLst>
            </a:pPr>
            <a:r>
              <a:rPr sz="3200" spc="-25" dirty="0">
                <a:solidFill>
                  <a:srgbClr val="1A1E3D"/>
                </a:solidFill>
              </a:rPr>
              <a:t>AUDITORIA </a:t>
            </a:r>
            <a:r>
              <a:rPr sz="3200" spc="-5" dirty="0">
                <a:solidFill>
                  <a:srgbClr val="1A1E3D"/>
                </a:solidFill>
              </a:rPr>
              <a:t>DE </a:t>
            </a:r>
            <a:r>
              <a:rPr lang="es-ES" sz="3200" spc="-5" dirty="0" smtClean="0">
                <a:solidFill>
                  <a:srgbClr val="1A1E3D"/>
                </a:solidFill>
              </a:rPr>
              <a:t>CUMPLIMIENTO</a:t>
            </a:r>
            <a:endParaRPr sz="3200" dirty="0"/>
          </a:p>
          <a:p>
            <a:pPr marL="2459990" indent="-482600">
              <a:lnSpc>
                <a:spcPct val="100000"/>
              </a:lnSpc>
              <a:spcBef>
                <a:spcPts val="1740"/>
              </a:spcBef>
              <a:buAutoNum type="arabicPeriod"/>
              <a:tabLst>
                <a:tab pos="2460625" algn="l"/>
              </a:tabLst>
            </a:pPr>
            <a:r>
              <a:rPr sz="3200" spc="-5" dirty="0" smtClean="0">
                <a:solidFill>
                  <a:srgbClr val="1A1E3D"/>
                </a:solidFill>
              </a:rPr>
              <a:t>CONCLUSION</a:t>
            </a:r>
            <a:r>
              <a:rPr lang="es-ES" sz="3200" spc="-5" dirty="0" smtClean="0">
                <a:solidFill>
                  <a:srgbClr val="1A1E3D"/>
                </a:solidFill>
              </a:rPr>
              <a:t>E</a:t>
            </a:r>
            <a:r>
              <a:rPr sz="3200" spc="-5" dirty="0" smtClean="0">
                <a:solidFill>
                  <a:srgbClr val="1A1E3D"/>
                </a:solidFill>
              </a:rPr>
              <a:t>S</a:t>
            </a:r>
            <a:endParaRPr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5. </a:t>
            </a:r>
            <a:r>
              <a:rPr lang="es-ES" spc="-30" dirty="0"/>
              <a:t>AUDITORÍA </a:t>
            </a:r>
            <a:r>
              <a:rPr lang="es-ES" spc="-5" dirty="0"/>
              <a:t>DE CUMPLIMIENTO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7022465" cy="24643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RESULTA</a:t>
            </a:r>
            <a:r>
              <a:rPr lang="es-ES"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DOS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50" dirty="0">
              <a:latin typeface="Times New Roman"/>
              <a:cs typeface="Times New Roman"/>
            </a:endParaRPr>
          </a:p>
          <a:p>
            <a:pPr marL="1504315" marR="5080" indent="-900430">
              <a:lnSpc>
                <a:spcPct val="142700"/>
              </a:lnSpc>
            </a:pPr>
            <a:r>
              <a:rPr lang="es-ES" sz="2400" spc="-5" dirty="0" smtClean="0">
                <a:latin typeface="Arial"/>
                <a:cs typeface="Arial"/>
              </a:rPr>
              <a:t>Han mejorado los siguientes dominios</a:t>
            </a:r>
            <a:r>
              <a:rPr sz="2400" spc="-5" dirty="0" smtClean="0">
                <a:latin typeface="Arial"/>
                <a:cs typeface="Arial"/>
              </a:rPr>
              <a:t>:  </a:t>
            </a:r>
            <a:r>
              <a:rPr sz="2400" b="1" spc="-5" dirty="0" smtClean="0">
                <a:solidFill>
                  <a:srgbClr val="FF410D"/>
                </a:solidFill>
                <a:latin typeface="Arial"/>
                <a:cs typeface="Arial"/>
              </a:rPr>
              <a:t> </a:t>
            </a:r>
            <a:r>
              <a:rPr sz="2400" b="1" spc="-50" dirty="0" smtClean="0">
                <a:solidFill>
                  <a:srgbClr val="FF410D"/>
                </a:solidFill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Políticas de seguridad de la </a:t>
            </a:r>
            <a:r>
              <a:rPr lang="es-ES" sz="2400" spc="-5" dirty="0" err="1">
                <a:latin typeface="Arial"/>
                <a:cs typeface="Arial"/>
              </a:rPr>
              <a:t>Inf</a:t>
            </a:r>
            <a:r>
              <a:rPr lang="es-ES" sz="2400" spc="-5" dirty="0">
                <a:latin typeface="Arial"/>
                <a:cs typeface="Arial"/>
              </a:rPr>
              <a:t>.</a:t>
            </a:r>
            <a:endParaRPr sz="2400" spc="-5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1240"/>
              </a:spcBef>
            </a:pPr>
            <a:r>
              <a:rPr lang="es-ES" sz="2400" spc="-5" dirty="0" smtClean="0">
                <a:latin typeface="Arial"/>
                <a:cs typeface="Arial"/>
              </a:rPr>
              <a:t>Gestión de incidentes de la Información</a:t>
            </a:r>
            <a:endParaRPr sz="2400" dirty="0" smtClean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024379" y="349250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317500" y="0"/>
                </a:moveTo>
                <a:lnTo>
                  <a:pt x="317500" y="35560"/>
                </a:lnTo>
                <a:lnTo>
                  <a:pt x="0" y="35560"/>
                </a:lnTo>
                <a:lnTo>
                  <a:pt x="0" y="107950"/>
                </a:lnTo>
                <a:lnTo>
                  <a:pt x="317500" y="107950"/>
                </a:lnTo>
                <a:lnTo>
                  <a:pt x="317500" y="143510"/>
                </a:lnTo>
                <a:lnTo>
                  <a:pt x="424180" y="71120"/>
                </a:lnTo>
                <a:lnTo>
                  <a:pt x="317500" y="0"/>
                </a:lnTo>
                <a:close/>
              </a:path>
            </a:pathLst>
          </a:custGeom>
          <a:solidFill>
            <a:srgbClr val="FF94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24379" y="3492500"/>
            <a:ext cx="424180" cy="143510"/>
          </a:xfrm>
          <a:custGeom>
            <a:avLst/>
            <a:gdLst/>
            <a:ahLst/>
            <a:cxnLst/>
            <a:rect l="l" t="t" r="r" b="b"/>
            <a:pathLst>
              <a:path w="424180" h="143510">
                <a:moveTo>
                  <a:pt x="0" y="35560"/>
                </a:moveTo>
                <a:lnTo>
                  <a:pt x="317500" y="35560"/>
                </a:lnTo>
                <a:lnTo>
                  <a:pt x="317500" y="0"/>
                </a:lnTo>
                <a:lnTo>
                  <a:pt x="424180" y="71120"/>
                </a:lnTo>
                <a:lnTo>
                  <a:pt x="317500" y="143510"/>
                </a:lnTo>
                <a:lnTo>
                  <a:pt x="317500" y="107950"/>
                </a:lnTo>
                <a:lnTo>
                  <a:pt x="0" y="107950"/>
                </a:lnTo>
                <a:lnTo>
                  <a:pt x="0" y="35560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24379" y="3995420"/>
            <a:ext cx="424180" cy="144780"/>
          </a:xfrm>
          <a:custGeom>
            <a:avLst/>
            <a:gdLst/>
            <a:ahLst/>
            <a:cxnLst/>
            <a:rect l="l" t="t" r="r" b="b"/>
            <a:pathLst>
              <a:path w="424180" h="144779">
                <a:moveTo>
                  <a:pt x="317500" y="0"/>
                </a:moveTo>
                <a:lnTo>
                  <a:pt x="317500" y="36829"/>
                </a:lnTo>
                <a:lnTo>
                  <a:pt x="0" y="36829"/>
                </a:lnTo>
                <a:lnTo>
                  <a:pt x="0" y="107950"/>
                </a:lnTo>
                <a:lnTo>
                  <a:pt x="317500" y="107950"/>
                </a:lnTo>
                <a:lnTo>
                  <a:pt x="317500" y="144779"/>
                </a:lnTo>
                <a:lnTo>
                  <a:pt x="424180" y="72389"/>
                </a:lnTo>
                <a:lnTo>
                  <a:pt x="317500" y="0"/>
                </a:lnTo>
                <a:close/>
              </a:path>
            </a:pathLst>
          </a:custGeom>
          <a:solidFill>
            <a:srgbClr val="FF94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024379" y="3995420"/>
            <a:ext cx="424180" cy="144780"/>
          </a:xfrm>
          <a:custGeom>
            <a:avLst/>
            <a:gdLst/>
            <a:ahLst/>
            <a:cxnLst/>
            <a:rect l="l" t="t" r="r" b="b"/>
            <a:pathLst>
              <a:path w="424180" h="144779">
                <a:moveTo>
                  <a:pt x="0" y="36829"/>
                </a:moveTo>
                <a:lnTo>
                  <a:pt x="317500" y="36829"/>
                </a:lnTo>
                <a:lnTo>
                  <a:pt x="317500" y="0"/>
                </a:lnTo>
                <a:lnTo>
                  <a:pt x="424180" y="72389"/>
                </a:lnTo>
                <a:lnTo>
                  <a:pt x="317500" y="144779"/>
                </a:lnTo>
                <a:lnTo>
                  <a:pt x="317500" y="107950"/>
                </a:lnTo>
                <a:lnTo>
                  <a:pt x="0" y="107950"/>
                </a:lnTo>
                <a:lnTo>
                  <a:pt x="0" y="3682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5. </a:t>
            </a:r>
            <a:r>
              <a:rPr lang="es-ES" spc="-30" dirty="0"/>
              <a:t>AUDITORÍA </a:t>
            </a:r>
            <a:r>
              <a:rPr lang="es-ES" spc="-5" dirty="0"/>
              <a:t>DE CUMPLIMIENTO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069339" y="1847850"/>
            <a:ext cx="80746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RESULTA</a:t>
            </a:r>
            <a:r>
              <a:rPr lang="es-ES"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DOS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7" name="Imagen 6"/>
          <p:cNvPicPr/>
          <p:nvPr/>
        </p:nvPicPr>
        <p:blipFill>
          <a:blip r:embed="rId2"/>
          <a:stretch>
            <a:fillRect/>
          </a:stretch>
        </p:blipFill>
        <p:spPr>
          <a:xfrm>
            <a:off x="622300" y="2340293"/>
            <a:ext cx="8704578" cy="479075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5. </a:t>
            </a:r>
            <a:r>
              <a:rPr lang="es-ES" spc="-30" dirty="0"/>
              <a:t>AUDITORÍA </a:t>
            </a:r>
            <a:r>
              <a:rPr lang="es-ES" spc="-5" dirty="0"/>
              <a:t>DE CUMPLIMIENTO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069339" y="1847850"/>
            <a:ext cx="807465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RESULTA</a:t>
            </a:r>
            <a:r>
              <a:rPr lang="es-ES" sz="3200" spc="-110" dirty="0" smtClean="0">
                <a:solidFill>
                  <a:srgbClr val="1A1E3D"/>
                </a:solidFill>
                <a:latin typeface="Trebuchet MS"/>
                <a:cs typeface="Trebuchet MS"/>
              </a:rPr>
              <a:t>DOS</a:t>
            </a:r>
            <a:endParaRPr sz="3200" dirty="0">
              <a:latin typeface="Trebuchet MS"/>
              <a:cs typeface="Trebuchet MS"/>
            </a:endParaRPr>
          </a:p>
        </p:txBody>
      </p:sp>
      <p:pic>
        <p:nvPicPr>
          <p:cNvPr id="8" name="Imagen 7"/>
          <p:cNvPicPr/>
          <p:nvPr/>
        </p:nvPicPr>
        <p:blipFill>
          <a:blip r:embed="rId2"/>
          <a:stretch>
            <a:fillRect/>
          </a:stretch>
        </p:blipFill>
        <p:spPr>
          <a:xfrm>
            <a:off x="241300" y="2340293"/>
            <a:ext cx="9594850" cy="499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14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6.</a:t>
            </a:r>
            <a:r>
              <a:rPr spc="-70" dirty="0"/>
              <a:t> </a:t>
            </a:r>
            <a:r>
              <a:rPr spc="-5" dirty="0" smtClean="0"/>
              <a:t>CONCLUSION</a:t>
            </a:r>
            <a:r>
              <a:rPr lang="es-ES" spc="-5" dirty="0" smtClean="0"/>
              <a:t>E</a:t>
            </a:r>
            <a:r>
              <a:rPr spc="-5" dirty="0" smtClean="0"/>
              <a:t>S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847850"/>
            <a:ext cx="8630920" cy="3754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PLA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DE </a:t>
            </a:r>
            <a:r>
              <a:rPr sz="3200" spc="-75" dirty="0" smtClean="0">
                <a:solidFill>
                  <a:srgbClr val="1A1E3D"/>
                </a:solidFill>
                <a:latin typeface="Trebuchet MS"/>
                <a:cs typeface="Trebuchet MS"/>
              </a:rPr>
              <a:t>SEGUR</a:t>
            </a:r>
            <a:r>
              <a:rPr lang="es-ES" sz="3200" spc="-75" dirty="0" smtClean="0">
                <a:solidFill>
                  <a:srgbClr val="1A1E3D"/>
                </a:solidFill>
                <a:latin typeface="Trebuchet MS"/>
                <a:cs typeface="Trebuchet MS"/>
              </a:rPr>
              <a:t>IDAD</a:t>
            </a:r>
            <a:r>
              <a:rPr sz="3200" spc="-7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– </a:t>
            </a:r>
            <a:r>
              <a:rPr lang="es-ES" sz="3200" spc="-35" dirty="0" smtClean="0">
                <a:solidFill>
                  <a:srgbClr val="1A1E3D"/>
                </a:solidFill>
                <a:latin typeface="Trebuchet MS"/>
                <a:cs typeface="Trebuchet MS"/>
              </a:rPr>
              <a:t>AYUNTAMIENTO DE BUENAS MANERAS</a:t>
            </a:r>
            <a:endParaRPr sz="3200" dirty="0">
              <a:latin typeface="Trebuchet MS"/>
              <a:cs typeface="Trebuchet MS"/>
            </a:endParaRPr>
          </a:p>
          <a:p>
            <a:pPr marL="316229">
              <a:lnSpc>
                <a:spcPct val="100000"/>
              </a:lnSpc>
              <a:spcBef>
                <a:spcPts val="2430"/>
              </a:spcBef>
              <a:tabLst>
                <a:tab pos="502920" algn="l"/>
              </a:tabLst>
            </a:pPr>
            <a:r>
              <a:rPr lang="es-ES" sz="2200" spc="-5" dirty="0" smtClean="0">
                <a:latin typeface="Trebuchet MS"/>
                <a:cs typeface="Trebuchet MS"/>
              </a:rPr>
              <a:t>- Se ha definido el alcance y los objetivos del plan de seguridad.</a:t>
            </a:r>
            <a:endParaRPr sz="2200" dirty="0">
              <a:latin typeface="Trebuchet MS"/>
              <a:cs typeface="Trebuchet MS"/>
            </a:endParaRPr>
          </a:p>
          <a:p>
            <a:pPr marL="502284" indent="-186055">
              <a:lnSpc>
                <a:spcPct val="100000"/>
              </a:lnSpc>
              <a:spcBef>
                <a:spcPts val="1460"/>
              </a:spcBef>
              <a:buChar char="·"/>
              <a:tabLst>
                <a:tab pos="502920" algn="l"/>
              </a:tabLst>
            </a:pPr>
            <a:r>
              <a:rPr lang="es-ES" sz="2200" spc="-5" dirty="0" smtClean="0">
                <a:latin typeface="Trebuchet MS"/>
                <a:cs typeface="Trebuchet MS"/>
              </a:rPr>
              <a:t>Se ha evaluado la situación actual de la seguridad.</a:t>
            </a:r>
            <a:endParaRPr sz="2200" dirty="0" smtClean="0">
              <a:latin typeface="Trebuchet MS"/>
              <a:cs typeface="Trebuchet MS"/>
            </a:endParaRPr>
          </a:p>
          <a:p>
            <a:pPr marL="502284" indent="-186055">
              <a:lnSpc>
                <a:spcPct val="100000"/>
              </a:lnSpc>
              <a:spcBef>
                <a:spcPts val="1460"/>
              </a:spcBef>
              <a:buChar char="·"/>
              <a:tabLst>
                <a:tab pos="502920" algn="l"/>
              </a:tabLst>
            </a:pPr>
            <a:r>
              <a:rPr lang="es-ES" sz="2200" spc="-5" dirty="0" smtClean="0">
                <a:latin typeface="Trebuchet MS"/>
                <a:cs typeface="Trebuchet MS"/>
              </a:rPr>
              <a:t>Se ha realizado el análisis de riesgos </a:t>
            </a:r>
            <a:r>
              <a:rPr sz="2200" spc="-5" dirty="0" smtClean="0">
                <a:latin typeface="Trebuchet MS"/>
                <a:cs typeface="Trebuchet MS"/>
              </a:rPr>
              <a:t>(MAGERIT</a:t>
            </a:r>
            <a:r>
              <a:rPr sz="2200" spc="-5" dirty="0">
                <a:latin typeface="Trebuchet MS"/>
                <a:cs typeface="Trebuchet MS"/>
              </a:rPr>
              <a:t>)</a:t>
            </a:r>
            <a:endParaRPr sz="2200" dirty="0">
              <a:latin typeface="Trebuchet MS"/>
              <a:cs typeface="Trebuchet MS"/>
            </a:endParaRPr>
          </a:p>
          <a:p>
            <a:pPr marL="502284" indent="-186055">
              <a:lnSpc>
                <a:spcPct val="100000"/>
              </a:lnSpc>
              <a:spcBef>
                <a:spcPts val="1460"/>
              </a:spcBef>
              <a:buChar char="·"/>
              <a:tabLst>
                <a:tab pos="502920" algn="l"/>
              </a:tabLst>
            </a:pPr>
            <a:r>
              <a:rPr lang="es-ES" sz="2200" spc="-5" dirty="0" smtClean="0">
                <a:latin typeface="Trebuchet MS"/>
                <a:cs typeface="Trebuchet MS"/>
              </a:rPr>
              <a:t>Se han propuesto proyectos de mejora</a:t>
            </a:r>
            <a:endParaRPr sz="2200" dirty="0">
              <a:latin typeface="Trebuchet MS"/>
              <a:cs typeface="Trebuchet MS"/>
            </a:endParaRPr>
          </a:p>
          <a:p>
            <a:pPr marL="502284" indent="-186055">
              <a:lnSpc>
                <a:spcPct val="100000"/>
              </a:lnSpc>
              <a:spcBef>
                <a:spcPts val="1460"/>
              </a:spcBef>
              <a:buChar char="·"/>
              <a:tabLst>
                <a:tab pos="502920" algn="l"/>
              </a:tabLst>
            </a:pPr>
            <a:r>
              <a:rPr lang="es-ES" sz="2200" spc="-5" dirty="0" smtClean="0">
                <a:latin typeface="Trebuchet MS"/>
                <a:cs typeface="Trebuchet MS"/>
              </a:rPr>
              <a:t>Se ha realizado una auditoría de cumplimiento</a:t>
            </a:r>
            <a:endParaRPr sz="22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1.</a:t>
            </a:r>
            <a:r>
              <a:rPr spc="-75" dirty="0"/>
              <a:t> </a:t>
            </a:r>
            <a:r>
              <a:rPr spc="-5" dirty="0" smtClean="0"/>
              <a:t>INTRODUCCIÓ</a:t>
            </a:r>
            <a:r>
              <a:rPr lang="es-ES" spc="-5" dirty="0" smtClean="0"/>
              <a:t>N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53439" y="1704340"/>
            <a:ext cx="8277859" cy="43652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LA 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INFORMACIÓ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EN 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L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A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S</a:t>
            </a:r>
            <a:r>
              <a:rPr sz="3200" spc="-450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1A1E3D"/>
                </a:solidFill>
                <a:latin typeface="Trebuchet MS"/>
                <a:cs typeface="Trebuchet MS"/>
              </a:rPr>
              <a:t>AA.PP.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200" dirty="0">
              <a:latin typeface="Times New Roman"/>
              <a:cs typeface="Times New Roman"/>
            </a:endParaRPr>
          </a:p>
          <a:p>
            <a:pPr marL="1838325" indent="-187325">
              <a:lnSpc>
                <a:spcPct val="100000"/>
              </a:lnSpc>
              <a:spcBef>
                <a:spcPts val="1839"/>
              </a:spcBef>
              <a:buChar char="·"/>
              <a:tabLst>
                <a:tab pos="183896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Responsabilidades legales</a:t>
            </a:r>
            <a:r>
              <a:rPr sz="2400" spc="-5" dirty="0" smtClean="0">
                <a:latin typeface="Arial"/>
                <a:cs typeface="Arial"/>
              </a:rPr>
              <a:t>(</a:t>
            </a:r>
            <a:r>
              <a:rPr sz="2400" spc="-5" dirty="0" err="1" smtClean="0">
                <a:latin typeface="Arial"/>
                <a:cs typeface="Arial"/>
              </a:rPr>
              <a:t>Llei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15/1999, ENS,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…)</a:t>
            </a:r>
          </a:p>
          <a:p>
            <a:pPr marL="183832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83896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Funciones operativas y de gestión</a:t>
            </a:r>
            <a:endParaRPr sz="2400" dirty="0">
              <a:latin typeface="Arial"/>
              <a:cs typeface="Arial"/>
            </a:endParaRPr>
          </a:p>
          <a:p>
            <a:pPr marL="1838325" indent="-187325">
              <a:lnSpc>
                <a:spcPct val="100000"/>
              </a:lnSpc>
              <a:spcBef>
                <a:spcPts val="1140"/>
              </a:spcBef>
              <a:buChar char="·"/>
              <a:tabLst>
                <a:tab pos="183896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Estado de derecho</a:t>
            </a:r>
            <a:endParaRPr sz="2400" dirty="0">
              <a:latin typeface="Arial"/>
              <a:cs typeface="Arial"/>
            </a:endParaRPr>
          </a:p>
          <a:p>
            <a:pPr marL="183832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83896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Responsabilidades de custodia de la información</a:t>
            </a:r>
            <a:endParaRPr sz="2400" dirty="0">
              <a:latin typeface="Arial"/>
              <a:cs typeface="Arial"/>
            </a:endParaRPr>
          </a:p>
          <a:p>
            <a:pPr marL="1838325" indent="-187325">
              <a:lnSpc>
                <a:spcPct val="100000"/>
              </a:lnSpc>
              <a:spcBef>
                <a:spcPts val="1140"/>
              </a:spcBef>
              <a:buChar char="·"/>
              <a:tabLst>
                <a:tab pos="183896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Servicios al ciudadano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1.</a:t>
            </a:r>
            <a:r>
              <a:rPr spc="-75" dirty="0"/>
              <a:t> </a:t>
            </a:r>
            <a:r>
              <a:rPr spc="-5" dirty="0" smtClean="0"/>
              <a:t>INTRODUCCIÓ</a:t>
            </a:r>
            <a:r>
              <a:rPr lang="es-ES" spc="-5" dirty="0"/>
              <a:t>N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53439" y="1704340"/>
            <a:ext cx="8425180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LA 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INFORMACIÓ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EN 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LES</a:t>
            </a:r>
            <a:r>
              <a:rPr sz="3200" spc="-450" dirty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1A1E3D"/>
                </a:solidFill>
                <a:latin typeface="Trebuchet MS"/>
                <a:cs typeface="Trebuchet MS"/>
              </a:rPr>
              <a:t>AA.PP.</a:t>
            </a:r>
            <a:endParaRPr sz="3200" dirty="0">
              <a:latin typeface="Trebuchet MS"/>
              <a:cs typeface="Trebuchet MS"/>
            </a:endParaRPr>
          </a:p>
          <a:p>
            <a:pPr marL="1263015">
              <a:lnSpc>
                <a:spcPct val="100000"/>
              </a:lnSpc>
            </a:pPr>
            <a:endParaRPr lang="es-ES" sz="3800" dirty="0">
              <a:latin typeface="Times New Roman"/>
              <a:cs typeface="Times New Roman"/>
            </a:endParaRPr>
          </a:p>
          <a:p>
            <a:pPr marL="1263015">
              <a:lnSpc>
                <a:spcPct val="100000"/>
              </a:lnSpc>
            </a:pPr>
            <a:r>
              <a:rPr lang="es-ES" sz="2400" spc="-10" dirty="0" smtClean="0">
                <a:latin typeface="Arial"/>
                <a:cs typeface="Arial"/>
              </a:rPr>
              <a:t>Importancia máxima en seguridad del Ayuntamiento</a:t>
            </a:r>
            <a:r>
              <a:rPr sz="2400" spc="-5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240"/>
              </a:spcBef>
              <a:buChar char="·"/>
              <a:tabLst>
                <a:tab pos="1706880" algn="l"/>
              </a:tabLst>
            </a:pPr>
            <a:r>
              <a:rPr sz="2400" spc="-5" dirty="0">
                <a:latin typeface="Arial"/>
                <a:cs typeface="Arial"/>
              </a:rPr>
              <a:t>La </a:t>
            </a:r>
            <a:r>
              <a:rPr sz="2400" b="1" spc="-30" dirty="0" smtClean="0">
                <a:latin typeface="Arial"/>
                <a:cs typeface="Arial"/>
              </a:rPr>
              <a:t>DISPONIBILI</a:t>
            </a:r>
            <a:r>
              <a:rPr lang="es-ES" sz="2400" b="1" spc="-30" dirty="0" smtClean="0">
                <a:latin typeface="Arial"/>
                <a:cs typeface="Arial"/>
              </a:rPr>
              <a:t>D</a:t>
            </a:r>
            <a:r>
              <a:rPr sz="2400" b="1" spc="-30" dirty="0" smtClean="0">
                <a:latin typeface="Arial"/>
                <a:cs typeface="Arial"/>
              </a:rPr>
              <a:t>AT</a:t>
            </a:r>
            <a:r>
              <a:rPr lang="es-ES" sz="2400" b="1" spc="-30" dirty="0" smtClean="0">
                <a:latin typeface="Arial"/>
                <a:cs typeface="Arial"/>
              </a:rPr>
              <a:t>D</a:t>
            </a:r>
            <a:r>
              <a:rPr sz="2400" b="1" spc="-30" dirty="0" smtClean="0"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sz="2400" spc="-5" dirty="0" err="1" smtClean="0">
                <a:solidFill>
                  <a:srgbClr val="FF940D"/>
                </a:solidFill>
                <a:latin typeface="Arial"/>
                <a:cs typeface="Arial"/>
              </a:rPr>
              <a:t>Acc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e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s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940D"/>
                </a:solidFill>
                <a:latin typeface="Arial"/>
                <a:cs typeface="Arial"/>
              </a:rPr>
              <a:t>a </a:t>
            </a:r>
            <a:r>
              <a:rPr sz="2400" spc="-5" dirty="0">
                <a:solidFill>
                  <a:srgbClr val="FF940D"/>
                </a:solidFill>
                <a:latin typeface="Arial"/>
                <a:cs typeface="Arial"/>
              </a:rPr>
              <a:t>la</a:t>
            </a:r>
            <a:r>
              <a:rPr sz="2400" spc="5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2400" spc="-5" dirty="0" err="1" smtClean="0">
                <a:solidFill>
                  <a:srgbClr val="FF940D"/>
                </a:solidFill>
                <a:latin typeface="Arial"/>
                <a:cs typeface="Arial"/>
              </a:rPr>
              <a:t>informació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n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230"/>
              </a:spcBef>
              <a:buChar char="·"/>
              <a:tabLst>
                <a:tab pos="1706880" algn="l"/>
              </a:tabLst>
            </a:pPr>
            <a:r>
              <a:rPr sz="2400" spc="-5" dirty="0">
                <a:latin typeface="Arial"/>
                <a:cs typeface="Arial"/>
              </a:rPr>
              <a:t>La </a:t>
            </a:r>
            <a:r>
              <a:rPr sz="2400" b="1" spc="-40" dirty="0" smtClean="0">
                <a:latin typeface="Arial"/>
                <a:cs typeface="Arial"/>
              </a:rPr>
              <a:t>INTEGR</a:t>
            </a:r>
            <a:r>
              <a:rPr lang="es-ES" sz="2400" b="1" spc="-40" dirty="0" smtClean="0">
                <a:latin typeface="Arial"/>
                <a:cs typeface="Arial"/>
              </a:rPr>
              <a:t>ID</a:t>
            </a:r>
            <a:r>
              <a:rPr sz="2400" b="1" spc="-40" dirty="0" smtClean="0">
                <a:latin typeface="Arial"/>
                <a:cs typeface="Arial"/>
              </a:rPr>
              <a:t>A</a:t>
            </a:r>
            <a:r>
              <a:rPr lang="es-ES" sz="2400" b="1" spc="-40" dirty="0" smtClean="0">
                <a:latin typeface="Arial"/>
                <a:cs typeface="Arial"/>
              </a:rPr>
              <a:t>D</a:t>
            </a:r>
            <a:r>
              <a:rPr sz="2400" b="1" spc="-4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Contenido correcto y exacto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240"/>
              </a:spcBef>
              <a:buChar char="·"/>
              <a:tabLst>
                <a:tab pos="1706880" algn="l"/>
              </a:tabLst>
            </a:pPr>
            <a:r>
              <a:rPr sz="2400" spc="-5" dirty="0">
                <a:latin typeface="Arial"/>
                <a:cs typeface="Arial"/>
              </a:rPr>
              <a:t>La </a:t>
            </a:r>
            <a:r>
              <a:rPr sz="2400" b="1" spc="-30" dirty="0" smtClean="0">
                <a:latin typeface="Arial"/>
                <a:cs typeface="Arial"/>
              </a:rPr>
              <a:t>CONFIDENCIALI</a:t>
            </a:r>
            <a:r>
              <a:rPr lang="es-ES" sz="2400" b="1" spc="-30" dirty="0" smtClean="0">
                <a:latin typeface="Arial"/>
                <a:cs typeface="Arial"/>
              </a:rPr>
              <a:t>D</a:t>
            </a:r>
            <a:r>
              <a:rPr sz="2400" b="1" spc="-30" dirty="0" smtClean="0">
                <a:latin typeface="Arial"/>
                <a:cs typeface="Arial"/>
              </a:rPr>
              <a:t>A</a:t>
            </a:r>
            <a:r>
              <a:rPr lang="es-ES" sz="2400" b="1" spc="-30" dirty="0" smtClean="0">
                <a:latin typeface="Arial"/>
                <a:cs typeface="Arial"/>
              </a:rPr>
              <a:t>D</a:t>
            </a:r>
            <a:r>
              <a:rPr sz="2400" b="1" spc="-30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Privacidad de los datos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240"/>
              </a:spcBef>
              <a:buChar char="·"/>
              <a:tabLst>
                <a:tab pos="1706880" algn="l"/>
              </a:tabLst>
            </a:pPr>
            <a:r>
              <a:rPr sz="2400" spc="-35" dirty="0" smtClean="0">
                <a:latin typeface="Arial"/>
                <a:cs typeface="Arial"/>
              </a:rPr>
              <a:t>L</a:t>
            </a:r>
            <a:r>
              <a:rPr lang="es-ES" sz="2400" spc="-35" dirty="0" smtClean="0">
                <a:latin typeface="Arial"/>
                <a:cs typeface="Arial"/>
              </a:rPr>
              <a:t>a </a:t>
            </a:r>
            <a:r>
              <a:rPr sz="2400" b="1" spc="-35" dirty="0" smtClean="0">
                <a:latin typeface="Arial"/>
                <a:cs typeface="Arial"/>
              </a:rPr>
              <a:t>AUTENTICI</a:t>
            </a:r>
            <a:r>
              <a:rPr lang="es-ES" sz="2400" b="1" spc="-35" dirty="0" smtClean="0">
                <a:latin typeface="Arial"/>
                <a:cs typeface="Arial"/>
              </a:rPr>
              <a:t>D</a:t>
            </a:r>
            <a:r>
              <a:rPr sz="2400" b="1" spc="-35" dirty="0" smtClean="0">
                <a:latin typeface="Arial"/>
                <a:cs typeface="Arial"/>
              </a:rPr>
              <a:t>A</a:t>
            </a:r>
            <a:r>
              <a:rPr lang="es-ES" sz="2400" b="1" spc="-35" dirty="0" smtClean="0">
                <a:latin typeface="Arial"/>
                <a:cs typeface="Arial"/>
              </a:rPr>
              <a:t>D</a:t>
            </a:r>
            <a:r>
              <a:rPr sz="2400" b="1" spc="-3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Para asegurar la auditoría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240"/>
              </a:spcBef>
              <a:buChar char="·"/>
              <a:tabLst>
                <a:tab pos="1706880" algn="l"/>
              </a:tabLst>
            </a:pPr>
            <a:r>
              <a:rPr sz="2400" spc="-5" dirty="0">
                <a:latin typeface="Arial"/>
                <a:cs typeface="Arial"/>
              </a:rPr>
              <a:t>La </a:t>
            </a:r>
            <a:r>
              <a:rPr sz="2400" b="1" spc="-35" dirty="0" smtClean="0">
                <a:latin typeface="Arial"/>
                <a:cs typeface="Arial"/>
              </a:rPr>
              <a:t>TRA</a:t>
            </a:r>
            <a:r>
              <a:rPr lang="es-ES" sz="2400" b="1" spc="-35" dirty="0" smtClean="0">
                <a:latin typeface="Arial"/>
                <a:cs typeface="Arial"/>
              </a:rPr>
              <a:t>Z</a:t>
            </a:r>
            <a:r>
              <a:rPr sz="2400" b="1" spc="-35" dirty="0" smtClean="0">
                <a:latin typeface="Arial"/>
                <a:cs typeface="Arial"/>
              </a:rPr>
              <a:t>ABILI</a:t>
            </a:r>
            <a:r>
              <a:rPr lang="es-ES" sz="2400" b="1" spc="-35" dirty="0" smtClean="0">
                <a:latin typeface="Arial"/>
                <a:cs typeface="Arial"/>
              </a:rPr>
              <a:t>D</a:t>
            </a:r>
            <a:r>
              <a:rPr sz="2400" b="1" spc="-35" dirty="0" smtClean="0">
                <a:latin typeface="Arial"/>
                <a:cs typeface="Arial"/>
              </a:rPr>
              <a:t>A</a:t>
            </a:r>
            <a:r>
              <a:rPr lang="es-ES" sz="2400" b="1" spc="-35" dirty="0" smtClean="0">
                <a:latin typeface="Arial"/>
                <a:cs typeface="Arial"/>
              </a:rPr>
              <a:t>D</a:t>
            </a:r>
            <a:r>
              <a:rPr sz="2400" b="1" spc="-35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(</a:t>
            </a:r>
            <a:r>
              <a:rPr lang="es-ES" sz="2400" spc="-5" dirty="0" smtClean="0">
                <a:solidFill>
                  <a:srgbClr val="FF940D"/>
                </a:solidFill>
                <a:latin typeface="Arial"/>
                <a:cs typeface="Arial"/>
              </a:rPr>
              <a:t>Realización de seguimiento</a:t>
            </a:r>
            <a:r>
              <a:rPr sz="2400" spc="-5" dirty="0" smtClean="0">
                <a:solidFill>
                  <a:srgbClr val="FF940D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1.</a:t>
            </a:r>
            <a:r>
              <a:rPr spc="-75" dirty="0"/>
              <a:t> </a:t>
            </a:r>
            <a:r>
              <a:rPr spc="-5" dirty="0" smtClean="0"/>
              <a:t>INTRODUCCIÓ</a:t>
            </a:r>
            <a:r>
              <a:rPr lang="es-ES" spc="-5" dirty="0" smtClean="0"/>
              <a:t>N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53439" y="1704340"/>
            <a:ext cx="9094470" cy="45089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LA 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INFORMACIÓ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EN 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LES</a:t>
            </a:r>
            <a:r>
              <a:rPr sz="3200" spc="-450" dirty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1A1E3D"/>
                </a:solidFill>
                <a:latin typeface="Trebuchet MS"/>
                <a:cs typeface="Trebuchet MS"/>
              </a:rPr>
              <a:t>AA.PP.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 dirty="0">
              <a:latin typeface="Times New Roman"/>
              <a:cs typeface="Times New Roman"/>
            </a:endParaRPr>
          </a:p>
          <a:p>
            <a:pPr marL="1263015">
              <a:lnSpc>
                <a:spcPct val="100000"/>
              </a:lnSpc>
            </a:pPr>
            <a:r>
              <a:rPr lang="es-ES" sz="2400" spc="-10" dirty="0" smtClean="0">
                <a:latin typeface="Arial"/>
                <a:cs typeface="Arial"/>
              </a:rPr>
              <a:t>Posibles amenazas</a:t>
            </a:r>
            <a:r>
              <a:rPr sz="2400" spc="-5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Inundación en Centro de Protección de Datos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Robo de información confidencial</a:t>
            </a:r>
            <a:endParaRPr sz="2400" dirty="0">
              <a:latin typeface="Arial"/>
              <a:cs typeface="Arial"/>
            </a:endParaRPr>
          </a:p>
          <a:p>
            <a:pPr marL="1690370">
              <a:lnSpc>
                <a:spcPct val="100000"/>
              </a:lnSpc>
              <a:spcBef>
                <a:spcPts val="1140"/>
              </a:spcBef>
            </a:pPr>
            <a:r>
              <a:rPr lang="es-ES" sz="2400" spc="-5" dirty="0" smtClean="0">
                <a:solidFill>
                  <a:srgbClr val="EA603C"/>
                </a:solidFill>
                <a:latin typeface="Arial"/>
                <a:cs typeface="Arial"/>
              </a:rPr>
              <a:t>Falta de implicación de la dirección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Error de maquinaria 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>
                <a:latin typeface="Arial"/>
                <a:cs typeface="Arial"/>
              </a:rPr>
              <a:t>U</a:t>
            </a:r>
            <a:r>
              <a:rPr sz="2400" spc="-5" dirty="0" smtClean="0">
                <a:latin typeface="Arial"/>
                <a:cs typeface="Arial"/>
              </a:rPr>
              <a:t>s</a:t>
            </a:r>
            <a:r>
              <a:rPr lang="es-ES" sz="2400" spc="-5" dirty="0">
                <a:latin typeface="Arial"/>
                <a:cs typeface="Arial"/>
              </a:rPr>
              <a:t>o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lang="es-ES" sz="2400" spc="-10" dirty="0" smtClean="0">
                <a:latin typeface="Arial"/>
                <a:cs typeface="Arial"/>
              </a:rPr>
              <a:t>malintencionado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lang="es-ES" sz="2400" spc="-10" dirty="0" smtClean="0">
                <a:latin typeface="Arial"/>
                <a:cs typeface="Arial"/>
              </a:rPr>
              <a:t>de algún elemento de las TIC</a:t>
            </a:r>
            <a:endParaRPr sz="2400" dirty="0">
              <a:latin typeface="Arial"/>
              <a:cs typeface="Arial"/>
            </a:endParaRPr>
          </a:p>
          <a:p>
            <a:pPr marL="1518920">
              <a:lnSpc>
                <a:spcPct val="100000"/>
              </a:lnSpc>
              <a:spcBef>
                <a:spcPts val="1130"/>
              </a:spcBef>
            </a:pPr>
            <a:r>
              <a:rPr sz="2400" dirty="0">
                <a:latin typeface="Arial"/>
                <a:cs typeface="Arial"/>
              </a:rPr>
              <a:t>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1.</a:t>
            </a:r>
            <a:r>
              <a:rPr spc="-75" dirty="0"/>
              <a:t> </a:t>
            </a:r>
            <a:r>
              <a:rPr spc="-5" dirty="0" smtClean="0"/>
              <a:t>INTRODUCCIÓ</a:t>
            </a:r>
            <a:r>
              <a:rPr lang="es-ES" spc="-5" dirty="0" smtClean="0"/>
              <a:t>N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53439" y="1704340"/>
            <a:ext cx="8420100" cy="39985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LA INFORMACIÓ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EN 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LES</a:t>
            </a:r>
            <a:r>
              <a:rPr sz="3200" spc="-450" dirty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spc="-110" dirty="0">
                <a:solidFill>
                  <a:srgbClr val="1A1E3D"/>
                </a:solidFill>
                <a:latin typeface="Trebuchet MS"/>
                <a:cs typeface="Trebuchet MS"/>
              </a:rPr>
              <a:t>AA.PP.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 dirty="0">
              <a:latin typeface="Times New Roman"/>
              <a:cs typeface="Times New Roman"/>
            </a:endParaRPr>
          </a:p>
          <a:p>
            <a:pPr marL="1263015">
              <a:lnSpc>
                <a:spcPct val="100000"/>
              </a:lnSpc>
            </a:pPr>
            <a:r>
              <a:rPr lang="es-ES" sz="2400" spc="-10" dirty="0" smtClean="0">
                <a:latin typeface="Arial"/>
                <a:cs typeface="Arial"/>
              </a:rPr>
              <a:t>Problemas de la Seguridad de la Información</a:t>
            </a:r>
            <a:r>
              <a:rPr sz="2400" spc="-5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Complejidad de la organización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40"/>
              </a:spcBef>
              <a:buChar char="·"/>
              <a:tabLst>
                <a:tab pos="1706880" algn="l"/>
              </a:tabLst>
            </a:pPr>
            <a:r>
              <a:rPr sz="2400" spc="-5" dirty="0" err="1" smtClean="0">
                <a:latin typeface="Arial"/>
                <a:cs typeface="Arial"/>
              </a:rPr>
              <a:t>Falta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spc="-5" dirty="0" err="1" smtClean="0">
                <a:latin typeface="Arial"/>
                <a:cs typeface="Arial"/>
              </a:rPr>
              <a:t>planificació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lang="es-ES" sz="2400" dirty="0">
                <a:latin typeface="Arial"/>
                <a:cs typeface="Arial"/>
              </a:rPr>
              <a:t>y</a:t>
            </a:r>
            <a:r>
              <a:rPr sz="2400" dirty="0" smtClean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visió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global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30"/>
              </a:spcBef>
              <a:buChar char="·"/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Falta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spc="-5" dirty="0" err="1" smtClean="0">
                <a:latin typeface="Arial"/>
                <a:cs typeface="Arial"/>
              </a:rPr>
              <a:t>formació</a:t>
            </a:r>
            <a:r>
              <a:rPr lang="es-ES" sz="2400" spc="-5" dirty="0" smtClean="0">
                <a:latin typeface="Arial"/>
                <a:cs typeface="Arial"/>
              </a:rPr>
              <a:t>n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del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personal</a:t>
            </a:r>
            <a:endParaRPr sz="2400" dirty="0">
              <a:latin typeface="Arial"/>
              <a:cs typeface="Arial"/>
            </a:endParaRPr>
          </a:p>
          <a:p>
            <a:pPr marL="1706245" indent="-187325">
              <a:lnSpc>
                <a:spcPct val="100000"/>
              </a:lnSpc>
              <a:spcBef>
                <a:spcPts val="1140"/>
              </a:spcBef>
              <a:buChar char="·"/>
              <a:tabLst>
                <a:tab pos="1706880" algn="l"/>
              </a:tabLst>
            </a:pPr>
            <a:r>
              <a:rPr lang="es-ES" sz="2400" spc="-15" dirty="0" smtClean="0">
                <a:latin typeface="Arial"/>
                <a:cs typeface="Arial"/>
              </a:rPr>
              <a:t>Viabilidad económica</a:t>
            </a:r>
            <a:endParaRPr sz="2400" dirty="0">
              <a:latin typeface="Arial"/>
              <a:cs typeface="Arial"/>
            </a:endParaRPr>
          </a:p>
          <a:p>
            <a:pPr marL="1518920">
              <a:lnSpc>
                <a:spcPct val="100000"/>
              </a:lnSpc>
              <a:spcBef>
                <a:spcPts val="1130"/>
              </a:spcBef>
            </a:pPr>
            <a:r>
              <a:rPr sz="2400" dirty="0">
                <a:latin typeface="Arial"/>
                <a:cs typeface="Arial"/>
              </a:rPr>
              <a:t>·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...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1.</a:t>
            </a:r>
            <a:r>
              <a:rPr spc="-75" dirty="0"/>
              <a:t> </a:t>
            </a:r>
            <a:r>
              <a:rPr spc="-5" dirty="0" smtClean="0"/>
              <a:t>INTRODUCCIÓ</a:t>
            </a:r>
            <a:r>
              <a:rPr lang="es-ES" spc="-5" dirty="0" smtClean="0"/>
              <a:t>N</a:t>
            </a:r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853439" y="1704340"/>
            <a:ext cx="8961755" cy="45994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PLA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N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sz="3200" dirty="0">
                <a:solidFill>
                  <a:srgbClr val="1A1E3D"/>
                </a:solidFill>
                <a:latin typeface="Trebuchet MS"/>
                <a:cs typeface="Trebuchet MS"/>
              </a:rPr>
              <a:t>DE </a:t>
            </a:r>
            <a:r>
              <a:rPr lang="es-ES" sz="3200" spc="-120" dirty="0" smtClean="0">
                <a:solidFill>
                  <a:srgbClr val="1A1E3D"/>
                </a:solidFill>
                <a:latin typeface="Trebuchet MS"/>
                <a:cs typeface="Trebuchet MS"/>
              </a:rPr>
              <a:t>SEGURIDAD,</a:t>
            </a:r>
            <a:r>
              <a:rPr sz="3200" spc="-120" dirty="0" smtClean="0">
                <a:solidFill>
                  <a:srgbClr val="1A1E3D"/>
                </a:solidFill>
                <a:latin typeface="Trebuchet MS"/>
                <a:cs typeface="Trebuchet MS"/>
              </a:rPr>
              <a:t> </a:t>
            </a:r>
            <a:r>
              <a:rPr lang="es-ES" sz="3200" spc="-120" dirty="0" smtClean="0">
                <a:solidFill>
                  <a:srgbClr val="1A1E3D"/>
                </a:solidFill>
                <a:latin typeface="Trebuchet MS"/>
                <a:cs typeface="Trebuchet MS"/>
              </a:rPr>
              <a:t>¿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POR QUÉ</a:t>
            </a:r>
            <a:r>
              <a:rPr sz="3200" spc="-70" dirty="0" smtClean="0">
                <a:solidFill>
                  <a:srgbClr val="1A1E3D"/>
                </a:solidFill>
                <a:latin typeface="Trebuchet MS"/>
                <a:cs typeface="Trebuchet MS"/>
              </a:rPr>
              <a:t>?</a:t>
            </a:r>
            <a:endParaRPr sz="3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 dirty="0">
              <a:latin typeface="Times New Roman"/>
              <a:cs typeface="Times New Roman"/>
            </a:endParaRPr>
          </a:p>
          <a:p>
            <a:pPr marL="1518920">
              <a:lnSpc>
                <a:spcPct val="100000"/>
              </a:lnSpc>
              <a:tabLst>
                <a:tab pos="169037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- Análisis de la situación actual</a:t>
            </a:r>
            <a:endParaRPr sz="2400" dirty="0" smtClean="0">
              <a:latin typeface="Arial"/>
              <a:cs typeface="Arial"/>
            </a:endParaRPr>
          </a:p>
          <a:p>
            <a:pPr marL="1518920" marR="5080">
              <a:lnSpc>
                <a:spcPts val="4020"/>
              </a:lnSpc>
              <a:spcBef>
                <a:spcPts val="315"/>
              </a:spcBef>
              <a:tabLst>
                <a:tab pos="169037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- Organización de roles y responsabilidades</a:t>
            </a:r>
          </a:p>
          <a:p>
            <a:pPr marL="1518920" marR="5080">
              <a:lnSpc>
                <a:spcPts val="4020"/>
              </a:lnSpc>
              <a:spcBef>
                <a:spcPts val="315"/>
              </a:spcBef>
              <a:tabLst>
                <a:tab pos="169037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-  Adaptación a las normativas</a:t>
            </a:r>
          </a:p>
          <a:p>
            <a:pPr marL="1518920" marR="5080">
              <a:lnSpc>
                <a:spcPts val="4020"/>
              </a:lnSpc>
              <a:spcBef>
                <a:spcPts val="315"/>
              </a:spcBef>
              <a:tabLst>
                <a:tab pos="169037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-  </a:t>
            </a:r>
            <a:r>
              <a:rPr sz="2400" spc="-5" dirty="0" smtClean="0">
                <a:latin typeface="Arial"/>
                <a:cs typeface="Arial"/>
              </a:rPr>
              <a:t>(ISO </a:t>
            </a:r>
            <a:r>
              <a:rPr sz="2400" spc="-10" dirty="0">
                <a:latin typeface="Arial"/>
                <a:cs typeface="Arial"/>
              </a:rPr>
              <a:t>27001:2005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Establiment d'un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SGSI)</a:t>
            </a:r>
            <a:endParaRPr sz="2400" dirty="0">
              <a:latin typeface="Arial"/>
              <a:cs typeface="Arial"/>
            </a:endParaRPr>
          </a:p>
          <a:p>
            <a:pPr marL="1518920">
              <a:lnSpc>
                <a:spcPct val="100000"/>
              </a:lnSpc>
              <a:spcBef>
                <a:spcPts val="805"/>
              </a:spcBef>
              <a:tabLst>
                <a:tab pos="170688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- Detección de posibles problemas y amenazas</a:t>
            </a:r>
            <a:endParaRPr sz="2400" dirty="0">
              <a:latin typeface="Arial"/>
              <a:cs typeface="Arial"/>
            </a:endParaRPr>
          </a:p>
          <a:p>
            <a:pPr marL="1518920" marR="747395">
              <a:lnSpc>
                <a:spcPct val="139200"/>
              </a:lnSpc>
              <a:tabLst>
                <a:tab pos="170688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- Definición de objetivos y mejoras en el sistema</a:t>
            </a:r>
          </a:p>
          <a:p>
            <a:pPr marL="1518920" marR="747395">
              <a:lnSpc>
                <a:spcPct val="139200"/>
              </a:lnSpc>
              <a:tabLst>
                <a:tab pos="170688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- Seguimiento y control del ciclo </a:t>
            </a:r>
            <a:r>
              <a:rPr sz="2400" spc="-5" dirty="0" smtClean="0">
                <a:latin typeface="Arial"/>
                <a:cs typeface="Arial"/>
              </a:rPr>
              <a:t>(</a:t>
            </a:r>
            <a:r>
              <a:rPr sz="2400" spc="-5" dirty="0" err="1" smtClean="0">
                <a:latin typeface="Arial"/>
                <a:cs typeface="Arial"/>
              </a:rPr>
              <a:t>Cicl</a:t>
            </a:r>
            <a:r>
              <a:rPr lang="es-ES" sz="2400" spc="-5" dirty="0" smtClean="0">
                <a:latin typeface="Arial"/>
                <a:cs typeface="Arial"/>
              </a:rPr>
              <a:t>o</a:t>
            </a:r>
            <a:r>
              <a:rPr sz="2400" spc="-85" dirty="0" smtClean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PDCA)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2. </a:t>
            </a:r>
            <a:r>
              <a:rPr spc="-5" dirty="0" smtClean="0"/>
              <a:t>PLA</a:t>
            </a:r>
            <a:r>
              <a:rPr lang="es-ES" spc="-5" dirty="0" smtClean="0"/>
              <a:t>N</a:t>
            </a:r>
            <a:r>
              <a:rPr spc="-5" dirty="0" smtClean="0"/>
              <a:t> </a:t>
            </a:r>
            <a:r>
              <a:rPr dirty="0"/>
              <a:t>DE</a:t>
            </a:r>
            <a:r>
              <a:rPr spc="-300" dirty="0"/>
              <a:t> </a:t>
            </a:r>
            <a:r>
              <a:rPr spc="-100" dirty="0" smtClean="0"/>
              <a:t>SEGUR</a:t>
            </a:r>
            <a:r>
              <a:rPr lang="es-ES" spc="-100" dirty="0" smtClean="0"/>
              <a:t>IDAD</a:t>
            </a:r>
            <a:endParaRPr spc="-100" dirty="0"/>
          </a:p>
        </p:txBody>
      </p:sp>
      <p:sp>
        <p:nvSpPr>
          <p:cNvPr id="5" name="object 5"/>
          <p:cNvSpPr txBox="1"/>
          <p:nvPr/>
        </p:nvSpPr>
        <p:spPr>
          <a:xfrm>
            <a:off x="1069339" y="1704340"/>
            <a:ext cx="8201025" cy="4637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3200" spc="-65" dirty="0">
                <a:solidFill>
                  <a:srgbClr val="1A1E3D"/>
                </a:solidFill>
                <a:latin typeface="Trebuchet MS"/>
                <a:cs typeface="Trebuchet MS"/>
              </a:rPr>
              <a:t>Á</a:t>
            </a:r>
            <a:r>
              <a:rPr sz="3200" spc="-65" dirty="0" smtClean="0">
                <a:solidFill>
                  <a:srgbClr val="1A1E3D"/>
                </a:solidFill>
                <a:latin typeface="Trebuchet MS"/>
                <a:cs typeface="Trebuchet MS"/>
              </a:rPr>
              <a:t>MBIT</a:t>
            </a:r>
            <a:r>
              <a:rPr lang="es-ES" sz="3200" spc="-65" dirty="0" smtClean="0">
                <a:solidFill>
                  <a:srgbClr val="1A1E3D"/>
                </a:solidFill>
                <a:latin typeface="Trebuchet MS"/>
                <a:cs typeface="Trebuchet MS"/>
              </a:rPr>
              <a:t>O</a:t>
            </a:r>
            <a:r>
              <a:rPr sz="3200" spc="-65" dirty="0" smtClean="0">
                <a:solidFill>
                  <a:srgbClr val="1A1E3D"/>
                </a:solidFill>
                <a:latin typeface="Trebuchet MS"/>
                <a:cs typeface="Trebuchet MS"/>
              </a:rPr>
              <a:t>:</a:t>
            </a:r>
            <a:endParaRPr sz="3200" dirty="0">
              <a:latin typeface="Trebuchet MS"/>
              <a:cs typeface="Trebuchet MS"/>
            </a:endParaRPr>
          </a:p>
          <a:p>
            <a:pPr marL="1047115" indent="-186055">
              <a:lnSpc>
                <a:spcPct val="100000"/>
              </a:lnSpc>
              <a:spcBef>
                <a:spcPts val="2120"/>
              </a:spcBef>
              <a:buChar char="·"/>
              <a:tabLst>
                <a:tab pos="1047750" algn="l"/>
              </a:tabLst>
            </a:pPr>
            <a:r>
              <a:rPr sz="2400" spc="-5" dirty="0" err="1" smtClean="0">
                <a:latin typeface="Arial"/>
                <a:cs typeface="Arial"/>
              </a:rPr>
              <a:t>Infraestructur</a:t>
            </a:r>
            <a:r>
              <a:rPr lang="es-ES" sz="2400" spc="-5" dirty="0" smtClean="0">
                <a:latin typeface="Arial"/>
                <a:cs typeface="Arial"/>
              </a:rPr>
              <a:t>a</a:t>
            </a:r>
            <a:r>
              <a:rPr sz="2400" spc="-5" dirty="0" smtClean="0">
                <a:latin typeface="Arial"/>
                <a:cs typeface="Arial"/>
              </a:rPr>
              <a:t>s </a:t>
            </a:r>
            <a:r>
              <a:rPr lang="es-ES" sz="2400" dirty="0">
                <a:latin typeface="Arial"/>
                <a:cs typeface="Arial"/>
              </a:rPr>
              <a:t>y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lang="es-ES" sz="2400" spc="-10" dirty="0" smtClean="0">
                <a:latin typeface="Arial"/>
                <a:cs typeface="Arial"/>
              </a:rPr>
              <a:t>redes</a:t>
            </a:r>
            <a:r>
              <a:rPr sz="2400" spc="-10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1730"/>
              </a:spcBef>
            </a:pP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Sal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a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cable</a:t>
            </a:r>
            <a:r>
              <a:rPr lang="es-ES"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ados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,</a:t>
            </a:r>
            <a:r>
              <a:rPr sz="1800" spc="6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940D"/>
                </a:solidFill>
                <a:latin typeface="Arial"/>
                <a:cs typeface="Arial"/>
              </a:rPr>
              <a:t>(CPD).</a:t>
            </a:r>
            <a:endParaRPr sz="1800" dirty="0">
              <a:latin typeface="Arial"/>
              <a:cs typeface="Arial"/>
            </a:endParaRPr>
          </a:p>
          <a:p>
            <a:pPr marL="1030605" indent="-169545">
              <a:lnSpc>
                <a:spcPct val="100000"/>
              </a:lnSpc>
              <a:spcBef>
                <a:spcPts val="1260"/>
              </a:spcBef>
              <a:buChar char="·"/>
              <a:tabLst>
                <a:tab pos="1031240" algn="l"/>
              </a:tabLst>
            </a:pPr>
            <a:r>
              <a:rPr sz="2400" spc="-10" dirty="0" err="1" smtClean="0">
                <a:latin typeface="Arial"/>
                <a:cs typeface="Arial"/>
              </a:rPr>
              <a:t>Aplicacion</a:t>
            </a:r>
            <a:r>
              <a:rPr lang="es-ES" sz="2400" spc="-10" dirty="0" smtClean="0">
                <a:latin typeface="Arial"/>
                <a:cs typeface="Arial"/>
              </a:rPr>
              <a:t>e</a:t>
            </a:r>
            <a:r>
              <a:rPr sz="2400" spc="-10" dirty="0" smtClean="0">
                <a:latin typeface="Arial"/>
                <a:cs typeface="Arial"/>
              </a:rPr>
              <a:t>s </a:t>
            </a:r>
            <a:r>
              <a:rPr lang="es-ES" sz="2400" dirty="0">
                <a:latin typeface="Arial"/>
                <a:cs typeface="Arial"/>
              </a:rPr>
              <a:t>y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lang="es-ES" sz="2400" spc="-5" dirty="0" smtClean="0">
                <a:latin typeface="Arial"/>
                <a:cs typeface="Arial"/>
              </a:rPr>
              <a:t>servicios</a:t>
            </a:r>
            <a:endParaRPr sz="2400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870"/>
              </a:spcBef>
            </a:pPr>
            <a:r>
              <a:rPr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Gestió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940D"/>
                </a:solidFill>
                <a:latin typeface="Arial"/>
                <a:cs typeface="Arial"/>
              </a:rPr>
              <a:t>de </a:t>
            </a:r>
            <a:r>
              <a:rPr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padró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n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, co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n</a:t>
            </a:r>
            <a:r>
              <a:rPr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tabili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d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a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d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5" dirty="0" err="1" smtClean="0">
                <a:solidFill>
                  <a:srgbClr val="FF940D"/>
                </a:solidFill>
                <a:latin typeface="Arial"/>
                <a:cs typeface="Arial"/>
              </a:rPr>
              <a:t>registr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expedient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e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940D"/>
                </a:solidFill>
                <a:latin typeface="Arial"/>
                <a:cs typeface="Arial"/>
              </a:rPr>
              <a:t>,</a:t>
            </a:r>
            <a:r>
              <a:rPr sz="1800" spc="15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F940D"/>
                </a:solidFill>
                <a:latin typeface="Arial"/>
                <a:cs typeface="Arial"/>
              </a:rPr>
              <a:t>etc.</a:t>
            </a:r>
            <a:endParaRPr sz="18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sz="2400" spc="-5" dirty="0" smtClean="0">
                <a:latin typeface="Arial"/>
                <a:cs typeface="Arial"/>
              </a:rPr>
              <a:t>Da</a:t>
            </a:r>
            <a:r>
              <a:rPr lang="es-ES" sz="2400" spc="-5" dirty="0" smtClean="0">
                <a:latin typeface="Arial"/>
                <a:cs typeface="Arial"/>
              </a:rPr>
              <a:t>tos</a:t>
            </a:r>
            <a:endParaRPr sz="2400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880"/>
              </a:spcBef>
            </a:pPr>
            <a:r>
              <a:rPr sz="1800" spc="-10" dirty="0" err="1" smtClean="0">
                <a:solidFill>
                  <a:srgbClr val="FF940D"/>
                </a:solidFill>
                <a:latin typeface="Arial"/>
                <a:cs typeface="Arial"/>
              </a:rPr>
              <a:t>Padró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n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conta</a:t>
            </a:r>
            <a:r>
              <a:rPr lang="es-ES" spc="-5" dirty="0" smtClean="0">
                <a:solidFill>
                  <a:srgbClr val="FF940D"/>
                </a:solidFill>
                <a:latin typeface="Arial"/>
                <a:cs typeface="Arial"/>
              </a:rPr>
              <a:t>bilidad anual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10" dirty="0" err="1" smtClean="0">
                <a:solidFill>
                  <a:srgbClr val="FF940D"/>
                </a:solidFill>
                <a:latin typeface="Arial"/>
                <a:cs typeface="Arial"/>
              </a:rPr>
              <a:t>conveni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s </a:t>
            </a:r>
            <a:r>
              <a:rPr lang="es-ES" dirty="0">
                <a:solidFill>
                  <a:srgbClr val="FF940D"/>
                </a:solidFill>
                <a:latin typeface="Arial"/>
                <a:cs typeface="Arial"/>
              </a:rPr>
              <a:t>y</a:t>
            </a:r>
            <a:r>
              <a:rPr sz="1800" dirty="0" smtClean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contra</a:t>
            </a:r>
            <a:r>
              <a:rPr lang="es-ES" sz="1800" spc="-5" dirty="0" smtClean="0">
                <a:solidFill>
                  <a:srgbClr val="FF940D"/>
                </a:solidFill>
                <a:latin typeface="Arial"/>
                <a:cs typeface="Arial"/>
              </a:rPr>
              <a:t>tos</a:t>
            </a:r>
            <a:r>
              <a:rPr sz="1800" spc="-5" dirty="0" smtClean="0">
                <a:solidFill>
                  <a:srgbClr val="FF940D"/>
                </a:solidFill>
                <a:latin typeface="Arial"/>
                <a:cs typeface="Arial"/>
              </a:rPr>
              <a:t>, 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document</a:t>
            </a: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o</a:t>
            </a:r>
            <a:r>
              <a:rPr sz="1800" spc="-10" dirty="0" smtClean="0">
                <a:solidFill>
                  <a:srgbClr val="FF940D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940D"/>
                </a:solidFill>
                <a:latin typeface="Arial"/>
                <a:cs typeface="Arial"/>
              </a:rPr>
              <a:t>,</a:t>
            </a:r>
            <a:r>
              <a:rPr sz="1800" spc="85" dirty="0">
                <a:solidFill>
                  <a:srgbClr val="FF940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940D"/>
                </a:solidFill>
                <a:latin typeface="Arial"/>
                <a:cs typeface="Arial"/>
              </a:rPr>
              <a:t>...</a:t>
            </a:r>
            <a:endParaRPr sz="18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20"/>
              </a:spcBef>
              <a:buChar char="·"/>
              <a:tabLst>
                <a:tab pos="1047750" algn="l"/>
              </a:tabLst>
            </a:pPr>
            <a:r>
              <a:rPr sz="2400" spc="-5" dirty="0" err="1">
                <a:latin typeface="Arial"/>
                <a:cs typeface="Arial"/>
              </a:rPr>
              <a:t>Recursos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human</a:t>
            </a:r>
            <a:r>
              <a:rPr lang="es-ES" sz="2400" spc="-5" dirty="0" smtClean="0">
                <a:latin typeface="Arial"/>
                <a:cs typeface="Arial"/>
              </a:rPr>
              <a:t>o</a:t>
            </a:r>
            <a:r>
              <a:rPr sz="2400" spc="-5" dirty="0" smtClean="0">
                <a:latin typeface="Arial"/>
                <a:cs typeface="Arial"/>
              </a:rPr>
              <a:t>s </a:t>
            </a:r>
            <a:r>
              <a:rPr sz="2400" spc="-5" dirty="0" err="1" smtClean="0">
                <a:latin typeface="Arial"/>
                <a:cs typeface="Arial"/>
              </a:rPr>
              <a:t>relaciona</a:t>
            </a:r>
            <a:r>
              <a:rPr lang="es-ES" sz="2400" spc="-5" dirty="0" smtClean="0">
                <a:latin typeface="Arial"/>
                <a:cs typeface="Arial"/>
              </a:rPr>
              <a:t>do</a:t>
            </a:r>
            <a:r>
              <a:rPr sz="2400" spc="-5" dirty="0" smtClean="0">
                <a:latin typeface="Arial"/>
                <a:cs typeface="Arial"/>
              </a:rPr>
              <a:t>s </a:t>
            </a:r>
            <a:r>
              <a:rPr lang="es-ES" sz="2400" spc="-5" dirty="0" smtClean="0">
                <a:latin typeface="Arial"/>
                <a:cs typeface="Arial"/>
              </a:rPr>
              <a:t>con las </a:t>
            </a:r>
            <a:r>
              <a:rPr sz="2400" spc="-5" dirty="0" smtClean="0">
                <a:latin typeface="Arial"/>
                <a:cs typeface="Arial"/>
              </a:rPr>
              <a:t>TIC</a:t>
            </a:r>
            <a:endParaRPr sz="2400" dirty="0">
              <a:latin typeface="Arial"/>
              <a:cs typeface="Arial"/>
            </a:endParaRPr>
          </a:p>
          <a:p>
            <a:pPr marL="1504315">
              <a:lnSpc>
                <a:spcPct val="100000"/>
              </a:lnSpc>
              <a:spcBef>
                <a:spcPts val="880"/>
              </a:spcBef>
            </a:pPr>
            <a:r>
              <a:rPr lang="es-ES" sz="1800" spc="-10" dirty="0" smtClean="0">
                <a:solidFill>
                  <a:srgbClr val="FF940D"/>
                </a:solidFill>
                <a:latin typeface="Arial"/>
                <a:cs typeface="Arial"/>
              </a:rPr>
              <a:t>Cualquier trabajador afectado por el uso de las tecnologías de la información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10079990" y="0"/>
                </a:moveTo>
                <a:lnTo>
                  <a:pt x="0" y="0"/>
                </a:lnTo>
                <a:lnTo>
                  <a:pt x="0" y="1224279"/>
                </a:lnTo>
                <a:lnTo>
                  <a:pt x="10079990" y="1224279"/>
                </a:lnTo>
                <a:lnTo>
                  <a:pt x="10079990" y="0"/>
                </a:lnTo>
                <a:close/>
              </a:path>
            </a:pathLst>
          </a:custGeom>
          <a:solidFill>
            <a:srgbClr val="1A1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0079990" cy="1224280"/>
          </a:xfrm>
          <a:custGeom>
            <a:avLst/>
            <a:gdLst/>
            <a:ahLst/>
            <a:cxnLst/>
            <a:rect l="l" t="t" r="r" b="b"/>
            <a:pathLst>
              <a:path w="10079990" h="1224280">
                <a:moveTo>
                  <a:pt x="5040630" y="1224279"/>
                </a:moveTo>
                <a:lnTo>
                  <a:pt x="0" y="1224279"/>
                </a:lnTo>
                <a:lnTo>
                  <a:pt x="0" y="0"/>
                </a:lnTo>
                <a:lnTo>
                  <a:pt x="10079990" y="0"/>
                </a:lnTo>
                <a:lnTo>
                  <a:pt x="10079990" y="1224279"/>
                </a:lnTo>
                <a:lnTo>
                  <a:pt x="5040630" y="1224279"/>
                </a:lnTo>
                <a:close/>
              </a:path>
            </a:pathLst>
          </a:custGeom>
          <a:ln w="3175">
            <a:solidFill>
              <a:srgbClr val="3364A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2. </a:t>
            </a:r>
            <a:r>
              <a:rPr spc="-5" dirty="0" smtClean="0"/>
              <a:t>PLA</a:t>
            </a:r>
            <a:r>
              <a:rPr lang="es-ES" spc="-5" dirty="0" smtClean="0"/>
              <a:t>N</a:t>
            </a:r>
            <a:r>
              <a:rPr spc="-5" dirty="0" smtClean="0"/>
              <a:t> </a:t>
            </a:r>
            <a:r>
              <a:rPr dirty="0"/>
              <a:t>DE</a:t>
            </a:r>
            <a:r>
              <a:rPr spc="-300" dirty="0"/>
              <a:t> </a:t>
            </a:r>
            <a:r>
              <a:rPr lang="es-ES" spc="-100" dirty="0" smtClean="0"/>
              <a:t>SEGURIDAD</a:t>
            </a:r>
            <a:endParaRPr spc="-100" dirty="0"/>
          </a:p>
        </p:txBody>
      </p:sp>
      <p:sp>
        <p:nvSpPr>
          <p:cNvPr id="8" name="object 8"/>
          <p:cNvSpPr txBox="1"/>
          <p:nvPr/>
        </p:nvSpPr>
        <p:spPr>
          <a:xfrm>
            <a:off x="1069339" y="1704340"/>
            <a:ext cx="8732520" cy="4344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OBJE</a:t>
            </a:r>
            <a:r>
              <a:rPr lang="es-ES"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TIVO</a:t>
            </a:r>
            <a:r>
              <a:rPr sz="3200" spc="-5" dirty="0" smtClean="0">
                <a:solidFill>
                  <a:srgbClr val="1A1E3D"/>
                </a:solidFill>
                <a:latin typeface="Trebuchet MS"/>
                <a:cs typeface="Trebuchet MS"/>
              </a:rPr>
              <a:t>S</a:t>
            </a:r>
            <a:r>
              <a:rPr sz="3200" spc="-5" dirty="0">
                <a:solidFill>
                  <a:srgbClr val="1A1E3D"/>
                </a:solidFill>
                <a:latin typeface="Trebuchet MS"/>
                <a:cs typeface="Trebuchet MS"/>
              </a:rPr>
              <a:t>:</a:t>
            </a:r>
            <a:endParaRPr sz="3200" dirty="0">
              <a:latin typeface="Trebuchet MS"/>
              <a:cs typeface="Trebuchet MS"/>
            </a:endParaRPr>
          </a:p>
          <a:p>
            <a:pPr marL="1047115" indent="-186055">
              <a:lnSpc>
                <a:spcPct val="100000"/>
              </a:lnSpc>
              <a:spcBef>
                <a:spcPts val="2120"/>
              </a:spcBef>
              <a:buChar char="·"/>
              <a:tabLst>
                <a:tab pos="1047750" algn="l"/>
              </a:tabLst>
            </a:pPr>
            <a:r>
              <a:rPr sz="2400" spc="-5" dirty="0" smtClean="0">
                <a:latin typeface="Arial"/>
                <a:cs typeface="Arial"/>
              </a:rPr>
              <a:t>M</a:t>
            </a:r>
            <a:r>
              <a:rPr lang="es-ES" sz="2400" spc="-5" dirty="0" err="1" smtClean="0">
                <a:latin typeface="Arial"/>
                <a:cs typeface="Arial"/>
              </a:rPr>
              <a:t>ejora</a:t>
            </a:r>
            <a:r>
              <a:rPr lang="es-ES" sz="2400" spc="-5" dirty="0" smtClean="0">
                <a:latin typeface="Arial"/>
                <a:cs typeface="Arial"/>
              </a:rPr>
              <a:t> de la Seguridad de la Información.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Facilitar el cumplimiento de las leyes actuales</a:t>
            </a:r>
            <a:r>
              <a:rPr sz="2400" spc="-5" dirty="0" smtClean="0">
                <a:latin typeface="Arial"/>
                <a:cs typeface="Arial"/>
              </a:rPr>
              <a:t>(LOPD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spc="-10" dirty="0">
                <a:latin typeface="Arial"/>
                <a:cs typeface="Arial"/>
              </a:rPr>
              <a:t>ENS,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 smtClean="0">
                <a:latin typeface="Arial"/>
                <a:cs typeface="Arial"/>
              </a:rPr>
              <a:t>...)</a:t>
            </a:r>
            <a:r>
              <a:rPr lang="es-ES" sz="2400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40"/>
              </a:spcBef>
              <a:buChar char="·"/>
              <a:tabLst>
                <a:tab pos="1047750" algn="l"/>
              </a:tabLst>
            </a:pPr>
            <a:r>
              <a:rPr lang="es-ES" sz="2400" spc="-10" dirty="0" smtClean="0">
                <a:latin typeface="Arial"/>
                <a:cs typeface="Arial"/>
              </a:rPr>
              <a:t>Conocimiento del estado actual de la organización.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Propuesta de mejoras para mejorar la seguridad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30"/>
              </a:spcBef>
              <a:buChar char="·"/>
              <a:tabLst>
                <a:tab pos="104775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Control periódico de las medidas aplicadas</a:t>
            </a:r>
            <a:endParaRPr sz="2400" dirty="0">
              <a:latin typeface="Arial"/>
              <a:cs typeface="Arial"/>
            </a:endParaRPr>
          </a:p>
          <a:p>
            <a:pPr marL="1047115" indent="-186055">
              <a:lnSpc>
                <a:spcPct val="100000"/>
              </a:lnSpc>
              <a:spcBef>
                <a:spcPts val="1140"/>
              </a:spcBef>
              <a:buChar char="·"/>
              <a:tabLst>
                <a:tab pos="1047750" algn="l"/>
              </a:tabLst>
            </a:pPr>
            <a:r>
              <a:rPr lang="es-ES" sz="2400" spc="-5" dirty="0" smtClean="0">
                <a:latin typeface="Arial"/>
                <a:cs typeface="Arial"/>
              </a:rPr>
              <a:t>Ahorro económico en caso de accidente 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1184</Words>
  <Application>Microsoft Office PowerPoint</Application>
  <PresentationFormat>Personalizado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 3</vt:lpstr>
      <vt:lpstr>Office Theme</vt:lpstr>
      <vt:lpstr>PLAN DIRECTOR DE SEGURIDAD DEL AYUNTAMIENTO DE BUENAS MANERAS </vt:lpstr>
      <vt:lpstr>ÍNDICE</vt:lpstr>
      <vt:lpstr>1. INTRODUCCIÓN</vt:lpstr>
      <vt:lpstr>1. INTRODUCCIÓN</vt:lpstr>
      <vt:lpstr>1. INTRODUCCIÓN</vt:lpstr>
      <vt:lpstr>1. INTRODUCCIÓN</vt:lpstr>
      <vt:lpstr>1. INTRODUCCIÓN</vt:lpstr>
      <vt:lpstr>2. PLAN DE SEGURIDAD</vt:lpstr>
      <vt:lpstr>2. PLAN DE SEGURIDAD</vt:lpstr>
      <vt:lpstr>2. PLAN DE SEGURIDAD</vt:lpstr>
      <vt:lpstr>2. PLAN DE SEGURIDAD</vt:lpstr>
      <vt:lpstr>3. ANÁLISI DE RESULTADOS</vt:lpstr>
      <vt:lpstr>3. ANÁLISIS DE RESULTADOS</vt:lpstr>
      <vt:lpstr>3. ANÁLISIS DE RESULTADOS</vt:lpstr>
      <vt:lpstr>4. PROPUESTA DE PROYECTOS</vt:lpstr>
      <vt:lpstr>4. PROPUESTA DE PROYECTOS</vt:lpstr>
      <vt:lpstr>4. PROPUESTA DE PROYECTOS</vt:lpstr>
      <vt:lpstr>4. PROPUESTA DE PROYECTOS</vt:lpstr>
      <vt:lpstr>5. AUDITORÍA DE CUMPLIMIENTO</vt:lpstr>
      <vt:lpstr>5. AUDITORÍA DE CUMPLIMIENTO</vt:lpstr>
      <vt:lpstr>5. AUDITORÍA DE CUMPLIMIENTO</vt:lpstr>
      <vt:lpstr>5. AUDITORÍA DE CUMPLIMIENTO</vt:lpstr>
      <vt:lpstr>6. 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director ayuntamiento Buenas Maneras</dc:title>
  <dc:subject>Trabajo final de posgrado</dc:subject>
  <dc:creator>Jennifer Gil</dc:creator>
  <cp:keywords>UOC, Universitat Oberta de Catalunya</cp:keywords>
  <cp:lastModifiedBy>Jennifer Gil Cortés</cp:lastModifiedBy>
  <cp:revision>17</cp:revision>
  <dcterms:created xsi:type="dcterms:W3CDTF">2017-06-07T15:03:07Z</dcterms:created>
  <dcterms:modified xsi:type="dcterms:W3CDTF">2017-06-07T15:51:36Z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2013-06-06T00:00:00Z</vt:filetime>
  </property>
  <property fmtid="{D5CDD505-2E9C-101B-9397-08002B2CF9AE}" pid="3" name="Creator">
    <vt:lpwstr>Impress</vt:lpwstr>
  </property>
  <property fmtid="{D5CDD505-2E9C-101B-9397-08002B2CF9AE}" pid="4" name="LastSaved">
    <vt:filetime>2017-06-07T00:00:00Z</vt:filetime>
  </property>
</Properties>
</file>