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2" r:id="rId6"/>
    <p:sldId id="260" r:id="rId7"/>
    <p:sldId id="267" r:id="rId8"/>
    <p:sldId id="261" r:id="rId9"/>
    <p:sldId id="263" r:id="rId10"/>
    <p:sldId id="264" r:id="rId11"/>
    <p:sldId id="270" r:id="rId12"/>
    <p:sldId id="271" r:id="rId13"/>
    <p:sldId id="272" r:id="rId14"/>
    <p:sldId id="266" r:id="rId15"/>
    <p:sldId id="268" r:id="rId16"/>
    <p:sldId id="269" r:id="rId1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5"/>
    <p:restoredTop sz="89251"/>
  </p:normalViewPr>
  <p:slideViewPr>
    <p:cSldViewPr snapToGrid="0" snapToObjects="1">
      <p:cViewPr>
        <p:scale>
          <a:sx n="150" d="100"/>
          <a:sy n="150" d="100"/>
        </p:scale>
        <p:origin x="1952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B975B-3EFB-4848-91A1-DC8332AAED77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009A-4701-CD4E-8465-0921AFA6861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138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4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571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216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154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936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3762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91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83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92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571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50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217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72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675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009A-4701-CD4E-8465-0921AFA6861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546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6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842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704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43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255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0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539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294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350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656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5F53F-E2D2-E04A-835A-AACB739EEFA5}" type="datetimeFigureOut">
              <a:rPr lang="es-ES_tradnl" smtClean="0"/>
              <a:t>15/6/17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BBAAE-F5F4-0247-9A0E-5A459EE4439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205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20" Type="http://schemas.openxmlformats.org/officeDocument/2006/relationships/image" Target="../media/image18.jpeg"/><Relationship Id="rId21" Type="http://schemas.openxmlformats.org/officeDocument/2006/relationships/hyperlink" Target="NULL" TargetMode="External"/><Relationship Id="rId22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3" Type="http://schemas.openxmlformats.org/officeDocument/2006/relationships/image" Target="../media/image12.wmf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hyperlink" Target="NULL" TargetMode="External"/><Relationship Id="rId19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8" Type="http://schemas.openxmlformats.org/officeDocument/2006/relationships/image" Target="../media/image30.tiff"/><Relationship Id="rId9" Type="http://schemas.openxmlformats.org/officeDocument/2006/relationships/image" Target="../media/image31.tiff"/><Relationship Id="rId10" Type="http://schemas.openxmlformats.org/officeDocument/2006/relationships/image" Target="../media/image32.tiff"/><Relationship Id="rId11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1" y="2308633"/>
            <a:ext cx="4599159" cy="3645707"/>
            <a:chOff x="1" y="1427450"/>
            <a:chExt cx="4237021" cy="4001800"/>
          </a:xfrm>
        </p:grpSpPr>
        <p:sp>
          <p:nvSpPr>
            <p:cNvPr id="5" name="Rectangle 27"/>
            <p:cNvSpPr>
              <a:spLocks noChangeArrowheads="1"/>
            </p:cNvSpPr>
            <p:nvPr/>
          </p:nvSpPr>
          <p:spPr bwMode="auto">
            <a:xfrm flipV="1">
              <a:off x="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pic>
        <p:nvPicPr>
          <p:cNvPr id="19" name="Imagen 18" descr="../../../../Desktop/Captura%20de%20pantalla%202017-06-08%20a%20las%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53" y="2674839"/>
            <a:ext cx="3959860" cy="29121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adroTexto 19"/>
          <p:cNvSpPr txBox="1"/>
          <p:nvPr/>
        </p:nvSpPr>
        <p:spPr>
          <a:xfrm>
            <a:off x="270273" y="2537034"/>
            <a:ext cx="4211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r>
              <a:rPr lang="ca-ES" sz="2400" dirty="0" smtClean="0"/>
              <a:t>Domínguez López, Emiliano</a:t>
            </a:r>
            <a:endParaRPr lang="ca-ES" sz="2000" dirty="0" smtClean="0"/>
          </a:p>
          <a:p>
            <a:endParaRPr lang="ca-ES" dirty="0" smtClean="0"/>
          </a:p>
          <a:p>
            <a:endParaRPr lang="ca-ES" dirty="0" smtClean="0"/>
          </a:p>
          <a:p>
            <a:r>
              <a:rPr lang="ca-ES" sz="1600" dirty="0" smtClean="0"/>
              <a:t>Màster Universitari Enginyeria Informàtica</a:t>
            </a:r>
          </a:p>
          <a:p>
            <a:r>
              <a:rPr lang="ca-ES" sz="1600" dirty="0" smtClean="0"/>
              <a:t>Àrea Desenvolupament d’aplicacions WEB</a:t>
            </a:r>
          </a:p>
          <a:p>
            <a:r>
              <a:rPr lang="ca-ES" sz="1600" b="1" dirty="0" smtClean="0"/>
              <a:t>Consultor: </a:t>
            </a:r>
            <a:r>
              <a:rPr lang="ca-ES" sz="1600" dirty="0" smtClean="0"/>
              <a:t>Lorente </a:t>
            </a:r>
            <a:r>
              <a:rPr lang="ca-ES" sz="1600" dirty="0" err="1" smtClean="0"/>
              <a:t>Puchades</a:t>
            </a:r>
            <a:r>
              <a:rPr lang="ca-ES" sz="1600" dirty="0" smtClean="0"/>
              <a:t>, Ignasi</a:t>
            </a:r>
          </a:p>
          <a:p>
            <a:endParaRPr lang="es-ES" dirty="0" smtClean="0"/>
          </a:p>
          <a:p>
            <a:endParaRPr lang="es-ES_tradnl" dirty="0"/>
          </a:p>
        </p:txBody>
      </p:sp>
      <p:grpSp>
        <p:nvGrpSpPr>
          <p:cNvPr id="21" name="Agrupar 20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 smtClean="0"/>
              <a:t>Manteniment Embarcat WEB</a:t>
            </a:r>
          </a:p>
        </p:txBody>
      </p:sp>
    </p:spTree>
    <p:extLst>
      <p:ext uri="{BB962C8B-B14F-4D97-AF65-F5344CB8AC3E}">
        <p14:creationId xmlns:p14="http://schemas.microsoft.com/office/powerpoint/2010/main" val="4628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56616" y="999756"/>
            <a:ext cx="716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Estructura de la </a:t>
            </a:r>
            <a:r>
              <a:rPr lang="es-ES_tradnl" sz="2800" b="1" dirty="0" smtClean="0"/>
              <a:t>Aplicación Web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10</a:t>
            </a:fld>
            <a:endParaRPr lang="es-ES_tradnl" sz="1600" dirty="0"/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5" y="1751753"/>
            <a:ext cx="3240000" cy="1097008"/>
          </a:xfrm>
          <a:prstGeom prst="rect">
            <a:avLst/>
          </a:prstGeom>
        </p:spPr>
      </p:pic>
      <p:sp>
        <p:nvSpPr>
          <p:cNvPr id="63" name="Rectángulo redondeado 62"/>
          <p:cNvSpPr/>
          <p:nvPr/>
        </p:nvSpPr>
        <p:spPr>
          <a:xfrm>
            <a:off x="3730752" y="3257180"/>
            <a:ext cx="2018969" cy="2512966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Aplicación DJANGO</a:t>
            </a:r>
            <a:endParaRPr lang="es-ES_tradnl" dirty="0"/>
          </a:p>
        </p:txBody>
      </p:sp>
      <p:grpSp>
        <p:nvGrpSpPr>
          <p:cNvPr id="180" name="Agrupar 179"/>
          <p:cNvGrpSpPr/>
          <p:nvPr/>
        </p:nvGrpSpPr>
        <p:grpSpPr>
          <a:xfrm>
            <a:off x="3927003" y="1660214"/>
            <a:ext cx="2068836" cy="1152029"/>
            <a:chOff x="3927003" y="1660214"/>
            <a:chExt cx="2068836" cy="1152029"/>
          </a:xfrm>
        </p:grpSpPr>
        <p:sp>
          <p:nvSpPr>
            <p:cNvPr id="80" name="Rectángulo 79"/>
            <p:cNvSpPr/>
            <p:nvPr/>
          </p:nvSpPr>
          <p:spPr>
            <a:xfrm>
              <a:off x="4283501" y="2061619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4390556" y="2124110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4513547" y="2198936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3" name="CuadroTexto 82"/>
            <p:cNvSpPr txBox="1"/>
            <p:nvPr/>
          </p:nvSpPr>
          <p:spPr>
            <a:xfrm>
              <a:off x="3927003" y="1660214"/>
              <a:ext cx="2068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dirty="0" smtClean="0"/>
                <a:t>Ficheros de Configuración</a:t>
              </a:r>
              <a:endParaRPr lang="es-ES_tradnl" sz="1400" dirty="0"/>
            </a:p>
          </p:txBody>
        </p:sp>
      </p:grpSp>
      <p:cxnSp>
        <p:nvCxnSpPr>
          <p:cNvPr id="84" name="Conector recto de flecha 83"/>
          <p:cNvCxnSpPr>
            <a:stCxn id="57" idx="2"/>
          </p:cNvCxnSpPr>
          <p:nvPr/>
        </p:nvCxnSpPr>
        <p:spPr>
          <a:xfrm rot="16200000" flipH="1">
            <a:off x="2335022" y="2317634"/>
            <a:ext cx="858068" cy="1920322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angular 91"/>
          <p:cNvCxnSpPr>
            <a:stCxn id="63" idx="0"/>
            <a:endCxn id="82" idx="2"/>
          </p:cNvCxnSpPr>
          <p:nvPr/>
        </p:nvCxnSpPr>
        <p:spPr>
          <a:xfrm rot="16200000" flipV="1">
            <a:off x="4514501" y="3034711"/>
            <a:ext cx="444937" cy="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ángulo redondeado 168"/>
          <p:cNvSpPr/>
          <p:nvPr/>
        </p:nvSpPr>
        <p:spPr>
          <a:xfrm>
            <a:off x="481117" y="4419701"/>
            <a:ext cx="2018969" cy="96881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Equipos Embarcados</a:t>
            </a:r>
            <a:endParaRPr lang="es-ES_tradnl" dirty="0"/>
          </a:p>
        </p:txBody>
      </p:sp>
      <p:cxnSp>
        <p:nvCxnSpPr>
          <p:cNvPr id="171" name="Conector recto de flecha 170"/>
          <p:cNvCxnSpPr>
            <a:stCxn id="169" idx="3"/>
          </p:cNvCxnSpPr>
          <p:nvPr/>
        </p:nvCxnSpPr>
        <p:spPr>
          <a:xfrm flipV="1">
            <a:off x="2500086" y="4904106"/>
            <a:ext cx="1224132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ángulo redondeado 175"/>
          <p:cNvSpPr/>
          <p:nvPr/>
        </p:nvSpPr>
        <p:spPr>
          <a:xfrm>
            <a:off x="6576191" y="3892303"/>
            <a:ext cx="1907794" cy="12427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Plantillas HTML</a:t>
            </a:r>
            <a:endParaRPr lang="es-ES_tradnl" sz="2000" dirty="0"/>
          </a:p>
        </p:txBody>
      </p:sp>
      <p:cxnSp>
        <p:nvCxnSpPr>
          <p:cNvPr id="179" name="Conector recto de flecha 178"/>
          <p:cNvCxnSpPr>
            <a:endCxn id="176" idx="1"/>
          </p:cNvCxnSpPr>
          <p:nvPr/>
        </p:nvCxnSpPr>
        <p:spPr>
          <a:xfrm>
            <a:off x="5749721" y="4513662"/>
            <a:ext cx="82647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3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9" grpId="0" animBg="1"/>
      <p:bldP spid="1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56616" y="999756"/>
            <a:ext cx="716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Estructura de la </a:t>
            </a:r>
            <a:r>
              <a:rPr lang="es-ES_tradnl" sz="2800" b="1" dirty="0" smtClean="0"/>
              <a:t>Aplicación Django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11</a:t>
            </a:fld>
            <a:endParaRPr lang="es-ES_tradnl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594321" y="1613136"/>
            <a:ext cx="31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Modelo – Vista – Controlador </a:t>
            </a:r>
            <a:endParaRPr lang="es-ES_tradnl" b="1" dirty="0"/>
          </a:p>
        </p:txBody>
      </p:sp>
      <p:grpSp>
        <p:nvGrpSpPr>
          <p:cNvPr id="8" name="Agrupar 7"/>
          <p:cNvGrpSpPr/>
          <p:nvPr/>
        </p:nvGrpSpPr>
        <p:grpSpPr>
          <a:xfrm>
            <a:off x="1876373" y="2167175"/>
            <a:ext cx="2500890" cy="4117287"/>
            <a:chOff x="547109" y="2141254"/>
            <a:chExt cx="2500890" cy="4117287"/>
          </a:xfrm>
        </p:grpSpPr>
        <p:sp>
          <p:nvSpPr>
            <p:cNvPr id="63" name="Rectángulo redondeado 62"/>
            <p:cNvSpPr/>
            <p:nvPr/>
          </p:nvSpPr>
          <p:spPr>
            <a:xfrm>
              <a:off x="547109" y="2141254"/>
              <a:ext cx="2500890" cy="4117287"/>
            </a:xfrm>
            <a:prstGeom prst="round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endParaRPr lang="es-ES_tradnl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36557" y="2210299"/>
              <a:ext cx="1970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Aplicaci</a:t>
              </a:r>
              <a:r>
                <a:rPr lang="es-ES_tradnl" dirty="0" smtClean="0"/>
                <a:t>ón Django</a:t>
              </a:r>
              <a:endParaRPr lang="es-ES_tradnl" dirty="0"/>
            </a:p>
          </p:txBody>
        </p:sp>
      </p:grpSp>
      <p:sp>
        <p:nvSpPr>
          <p:cNvPr id="30" name="Rectángulo redondeado 29"/>
          <p:cNvSpPr/>
          <p:nvPr/>
        </p:nvSpPr>
        <p:spPr>
          <a:xfrm>
            <a:off x="2117335" y="3899645"/>
            <a:ext cx="2018969" cy="96881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Vista</a:t>
            </a:r>
            <a:endParaRPr lang="es-ES_tradnl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2117335" y="5083555"/>
            <a:ext cx="2018969" cy="96881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Templates</a:t>
            </a:r>
            <a:endParaRPr lang="es-ES_tradnl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2117336" y="2700689"/>
            <a:ext cx="2018969" cy="96881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Modelo</a:t>
            </a:r>
            <a:endParaRPr lang="es-ES_tradnl" dirty="0"/>
          </a:p>
        </p:txBody>
      </p:sp>
      <p:grpSp>
        <p:nvGrpSpPr>
          <p:cNvPr id="33" name="Agrupar 32"/>
          <p:cNvGrpSpPr/>
          <p:nvPr/>
        </p:nvGrpSpPr>
        <p:grpSpPr>
          <a:xfrm>
            <a:off x="5611869" y="2236220"/>
            <a:ext cx="2068836" cy="1152029"/>
            <a:chOff x="3927003" y="1660214"/>
            <a:chExt cx="2068836" cy="1152029"/>
          </a:xfrm>
        </p:grpSpPr>
        <p:sp>
          <p:nvSpPr>
            <p:cNvPr id="34" name="Rectángulo 33"/>
            <p:cNvSpPr/>
            <p:nvPr/>
          </p:nvSpPr>
          <p:spPr>
            <a:xfrm>
              <a:off x="4283501" y="2061619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4390556" y="2124110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4513547" y="2198936"/>
              <a:ext cx="446841" cy="61330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927003" y="1660214"/>
              <a:ext cx="2068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dirty="0" smtClean="0"/>
                <a:t>Ficheros de Configuración</a:t>
              </a:r>
              <a:endParaRPr lang="es-ES_tradnl" sz="1400" dirty="0"/>
            </a:p>
          </p:txBody>
        </p:sp>
      </p:grpSp>
      <p:cxnSp>
        <p:nvCxnSpPr>
          <p:cNvPr id="12" name="Conector recto de flecha 11"/>
          <p:cNvCxnSpPr/>
          <p:nvPr/>
        </p:nvCxnSpPr>
        <p:spPr>
          <a:xfrm>
            <a:off x="4487333" y="3081595"/>
            <a:ext cx="1244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/>
          <p:cNvGrpSpPr/>
          <p:nvPr/>
        </p:nvGrpSpPr>
        <p:grpSpPr>
          <a:xfrm>
            <a:off x="1148363" y="3185093"/>
            <a:ext cx="646570" cy="1198957"/>
            <a:chOff x="1148363" y="3185093"/>
            <a:chExt cx="646570" cy="1198957"/>
          </a:xfrm>
        </p:grpSpPr>
        <p:cxnSp>
          <p:nvCxnSpPr>
            <p:cNvPr id="21" name="Conector recto 20"/>
            <p:cNvCxnSpPr/>
            <p:nvPr/>
          </p:nvCxnSpPr>
          <p:spPr>
            <a:xfrm>
              <a:off x="1148363" y="3185093"/>
              <a:ext cx="0" cy="1198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1148363" y="3185093"/>
              <a:ext cx="6465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>
              <a:off x="1148363" y="4384050"/>
              <a:ext cx="6465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Agrupar 48"/>
          <p:cNvGrpSpPr/>
          <p:nvPr/>
        </p:nvGrpSpPr>
        <p:grpSpPr>
          <a:xfrm rot="10800000">
            <a:off x="4618225" y="4282453"/>
            <a:ext cx="646570" cy="1198957"/>
            <a:chOff x="1148363" y="3185093"/>
            <a:chExt cx="646570" cy="1198957"/>
          </a:xfrm>
        </p:grpSpPr>
        <p:cxnSp>
          <p:nvCxnSpPr>
            <p:cNvPr id="50" name="Conector recto 49"/>
            <p:cNvCxnSpPr/>
            <p:nvPr/>
          </p:nvCxnSpPr>
          <p:spPr>
            <a:xfrm>
              <a:off x="1148363" y="3185093"/>
              <a:ext cx="0" cy="1198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/>
            <p:cNvCxnSpPr/>
            <p:nvPr/>
          </p:nvCxnSpPr>
          <p:spPr>
            <a:xfrm>
              <a:off x="1148363" y="3185093"/>
              <a:ext cx="6465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de flecha 51"/>
            <p:cNvCxnSpPr/>
            <p:nvPr/>
          </p:nvCxnSpPr>
          <p:spPr>
            <a:xfrm>
              <a:off x="1148363" y="4384050"/>
              <a:ext cx="6465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86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56616" y="999756"/>
            <a:ext cx="716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Estructura de la </a:t>
            </a:r>
            <a:r>
              <a:rPr lang="es-ES_tradnl" sz="2800" b="1" dirty="0" smtClean="0"/>
              <a:t>Aplicación Django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12</a:t>
            </a:fld>
            <a:endParaRPr lang="es-ES_tradnl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56616" y="1584952"/>
            <a:ext cx="31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Modelo – Vista – Controlador </a:t>
            </a:r>
            <a:endParaRPr lang="es-ES_tradnl" b="1" dirty="0"/>
          </a:p>
        </p:txBody>
      </p:sp>
      <p:grpSp>
        <p:nvGrpSpPr>
          <p:cNvPr id="8" name="Agrupar 7"/>
          <p:cNvGrpSpPr/>
          <p:nvPr/>
        </p:nvGrpSpPr>
        <p:grpSpPr>
          <a:xfrm>
            <a:off x="638668" y="2138991"/>
            <a:ext cx="2500890" cy="4117287"/>
            <a:chOff x="547109" y="2141254"/>
            <a:chExt cx="2500890" cy="4117287"/>
          </a:xfrm>
        </p:grpSpPr>
        <p:sp>
          <p:nvSpPr>
            <p:cNvPr id="63" name="Rectángulo redondeado 62"/>
            <p:cNvSpPr/>
            <p:nvPr/>
          </p:nvSpPr>
          <p:spPr>
            <a:xfrm>
              <a:off x="547109" y="2141254"/>
              <a:ext cx="2500890" cy="4117287"/>
            </a:xfrm>
            <a:prstGeom prst="round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endParaRPr lang="es-ES_tradnl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36557" y="2210299"/>
              <a:ext cx="1970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Aplicaci</a:t>
              </a:r>
              <a:r>
                <a:rPr lang="es-ES_tradnl" dirty="0" smtClean="0"/>
                <a:t>ón Django</a:t>
              </a:r>
              <a:endParaRPr lang="es-ES_tradnl" dirty="0"/>
            </a:p>
          </p:txBody>
        </p:sp>
      </p:grpSp>
      <p:sp>
        <p:nvSpPr>
          <p:cNvPr id="26" name="Rectángulo redondeado 25"/>
          <p:cNvSpPr/>
          <p:nvPr/>
        </p:nvSpPr>
        <p:spPr>
          <a:xfrm>
            <a:off x="879631" y="2672505"/>
            <a:ext cx="2018969" cy="96881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Modelo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11061" y="1888067"/>
            <a:ext cx="4772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Lectura y tratamiento de los ficheros de configuraci</a:t>
            </a:r>
            <a:r>
              <a:rPr lang="es-ES_tradnl" dirty="0" smtClean="0"/>
              <a:t>ón.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Crear estructura de datos para almacenar los ficheros de </a:t>
            </a:r>
            <a:r>
              <a:rPr lang="es-ES_tradnl" dirty="0" err="1" smtClean="0"/>
              <a:t>configuraci</a:t>
            </a:r>
            <a:r>
              <a:rPr lang="es-ES" dirty="0" err="1" smtClean="0"/>
              <a:t>ón</a:t>
            </a:r>
            <a:r>
              <a:rPr lang="es-ES" dirty="0" smtClean="0"/>
              <a:t>.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Comunicar con el modelo para obtener la </a:t>
            </a:r>
            <a:r>
              <a:rPr lang="es-ES_tradnl" dirty="0" err="1" smtClean="0"/>
              <a:t>informaci</a:t>
            </a:r>
            <a:r>
              <a:rPr lang="es-ES" dirty="0" err="1" smtClean="0"/>
              <a:t>ón</a:t>
            </a:r>
            <a:r>
              <a:rPr lang="es-ES" dirty="0" smtClean="0"/>
              <a:t> necesaria obtenida de los ficheros de </a:t>
            </a:r>
            <a:r>
              <a:rPr lang="es-ES" dirty="0" err="1" smtClean="0"/>
              <a:t>configuracion</a:t>
            </a:r>
            <a:r>
              <a:rPr lang="es-E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Tratar la información del modelo para que le pueda comunicar a los </a:t>
            </a:r>
            <a:r>
              <a:rPr lang="es-ES" dirty="0" err="1" smtClean="0"/>
              <a:t>templates</a:t>
            </a:r>
            <a:r>
              <a:rPr lang="es-ES" dirty="0" smtClean="0"/>
              <a:t> los datos que tienen que mostrar.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Llamar al HTML que corresponda en función de la URL del navegador.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Interpretar y dibujar en HTML la información que le pase la vista o los “</a:t>
            </a:r>
            <a:r>
              <a:rPr lang="es-ES" dirty="0" err="1" smtClean="0"/>
              <a:t>tags</a:t>
            </a:r>
            <a:r>
              <a:rPr lang="es-ES" dirty="0" smtClean="0"/>
              <a:t> personalizados creados”.</a:t>
            </a:r>
          </a:p>
          <a:p>
            <a:pPr marL="285750" indent="-285750">
              <a:buFont typeface="Arial" charset="0"/>
              <a:buChar char="•"/>
            </a:pPr>
            <a:endParaRPr lang="es-ES" dirty="0" smtClean="0"/>
          </a:p>
          <a:p>
            <a:pPr marL="285750" indent="-285750">
              <a:buFont typeface="Arial" charset="0"/>
              <a:buChar char="•"/>
            </a:pPr>
            <a:endParaRPr lang="es-ES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903871" y="3869051"/>
            <a:ext cx="2018969" cy="96881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Vista</a:t>
            </a:r>
            <a:endParaRPr lang="es-ES_tradnl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955343" y="5062664"/>
            <a:ext cx="2018969" cy="96881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Templates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574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56616" y="999756"/>
            <a:ext cx="716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err="1" smtClean="0"/>
              <a:t>Tags</a:t>
            </a:r>
            <a:r>
              <a:rPr lang="es-ES_tradnl" sz="2800" b="1" dirty="0" smtClean="0"/>
              <a:t> personalizados Django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13</a:t>
            </a:fld>
            <a:endParaRPr lang="es-ES_tradnl" sz="16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11061" y="1888067"/>
            <a:ext cx="4772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dirty="0" smtClean="0"/>
              <a:t>Es un concepto muy potente que ofrece Django.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Permite generar llamadas a funciones Python desde dentro de los ficheros HTML.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El fichero HTML adquiere “dinamismo” porque puede aplicar cierta lógica.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Por ejemplo puede dibujar un elemento HTML u otro en función del valor de una variable.</a:t>
            </a:r>
          </a:p>
          <a:p>
            <a:pPr marL="285750" indent="-285750">
              <a:buFont typeface="Arial" charset="0"/>
              <a:buChar char="•"/>
            </a:pPr>
            <a:endParaRPr lang="es-ES" dirty="0"/>
          </a:p>
          <a:p>
            <a:pPr marL="285750" indent="-285750">
              <a:buFont typeface="Arial" charset="0"/>
              <a:buChar char="•"/>
            </a:pPr>
            <a:r>
              <a:rPr lang="es-ES" dirty="0" smtClean="0"/>
              <a:t>Se han utilizado </a:t>
            </a:r>
            <a:r>
              <a:rPr lang="es-ES" smtClean="0"/>
              <a:t>para tratar e incluir </a:t>
            </a:r>
            <a:r>
              <a:rPr lang="es-ES" dirty="0" smtClean="0"/>
              <a:t>datos de los equipos recibidos en XML</a:t>
            </a:r>
          </a:p>
          <a:p>
            <a:pPr marL="285750" indent="-285750">
              <a:buFont typeface="Arial" charset="0"/>
              <a:buChar char="•"/>
            </a:pPr>
            <a:endParaRPr lang="es-ES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903871" y="2080502"/>
            <a:ext cx="2018969" cy="96881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Templates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003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Resultados </a:t>
            </a:r>
            <a:r>
              <a:rPr lang="es-ES_tradnl" sz="2800" b="1" dirty="0" smtClean="0"/>
              <a:t>de la Web obtenida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14</a:t>
            </a:fld>
            <a:endParaRPr lang="es-ES_tradnl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27" y="1750160"/>
            <a:ext cx="3911715" cy="28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4" y="1750160"/>
            <a:ext cx="1621028" cy="288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0"/>
          <a:stretch/>
        </p:blipFill>
        <p:spPr>
          <a:xfrm>
            <a:off x="949796" y="4855764"/>
            <a:ext cx="7200000" cy="14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6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Siguientes Pasos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15</a:t>
            </a:fld>
            <a:endParaRPr lang="es-ES_tradnl" sz="16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81117" y="1535830"/>
            <a:ext cx="804845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Realizar los test de usuarios definiendo los escenarios, las tareas, los pre-test y post-test.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Desarrollar las funcionalidades que han quedado pendientes.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Realizar un estudio de cómo afrontar la seguridad del equipo con la instalación de esta aplicación.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Aplicar los resultados de los test de usuario.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endParaRPr lang="es-ES_tradnl" sz="2400" dirty="0" smtClean="0"/>
          </a:p>
          <a:p>
            <a:pPr lvl="2"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endParaRPr lang="es-ES_tradnl" sz="2400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211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Video DEMO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16</a:t>
            </a:fld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19540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Introducción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2</a:t>
            </a:fld>
            <a:endParaRPr lang="es-ES_tradnl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79907" y="1865014"/>
            <a:ext cx="80484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r>
              <a:rPr lang="es-ES_tradnl" sz="2400" dirty="0" smtClean="0"/>
              <a:t>TMB tiene alrededor de 1000 autobuses en su flota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r>
              <a:rPr lang="es-ES_tradnl" sz="2400" dirty="0" smtClean="0"/>
              <a:t>La gestión de toda esta flota necesita un Sistema de Ayuda a la explotación (SAE)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r>
              <a:rPr lang="es-ES_tradnl" sz="2400" dirty="0" smtClean="0"/>
              <a:t>Para ayudar a esta gestión, cada autobús tiene un Sistema de equipos embarcado para ayudar al cliente y a la explotación del servicio</a:t>
            </a:r>
          </a:p>
          <a:p>
            <a:pPr marL="285750" indent="-285750">
              <a:buFont typeface="Wingdings" charset="2"/>
              <a:buChar char="q"/>
            </a:pPr>
            <a:endParaRPr lang="es-ES_tradnl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25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35802" y="1018958"/>
            <a:ext cx="7387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Equipos Embarcados en el autobús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5910" y="6435405"/>
            <a:ext cx="375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3</a:t>
            </a:fld>
            <a:endParaRPr lang="es-ES_tradnl" sz="1600" dirty="0"/>
          </a:p>
        </p:txBody>
      </p:sp>
      <p:sp>
        <p:nvSpPr>
          <p:cNvPr id="145" name="Text Box 5"/>
          <p:cNvSpPr txBox="1">
            <a:spLocks noChangeArrowheads="1"/>
          </p:cNvSpPr>
          <p:nvPr/>
        </p:nvSpPr>
        <p:spPr bwMode="auto">
          <a:xfrm>
            <a:off x="780904" y="1585548"/>
            <a:ext cx="6189179" cy="4824000"/>
          </a:xfrm>
          <a:prstGeom prst="rect">
            <a:avLst/>
          </a:prstGeom>
          <a:solidFill>
            <a:srgbClr val="DDE5F7"/>
          </a:solidFill>
          <a:ln w="9525">
            <a:solidFill>
              <a:srgbClr val="000099"/>
            </a:solidFill>
            <a:prstDash val="dash"/>
            <a:miter lim="800000"/>
            <a:headEnd/>
            <a:tailEnd/>
          </a:ln>
        </p:spPr>
        <p:txBody>
          <a:bodyPr wrap="none" lIns="90000" tIns="46800" rIns="90000" bIns="46800"/>
          <a:lstStyle>
            <a:lvl1pPr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altLang="es-ES" b="1"/>
              <a:t>  Autobús</a:t>
            </a:r>
          </a:p>
        </p:txBody>
      </p:sp>
      <p:sp>
        <p:nvSpPr>
          <p:cNvPr id="146" name="Text Box 100"/>
          <p:cNvSpPr txBox="1">
            <a:spLocks noChangeArrowheads="1"/>
          </p:cNvSpPr>
          <p:nvPr/>
        </p:nvSpPr>
        <p:spPr bwMode="auto">
          <a:xfrm>
            <a:off x="860981" y="1807697"/>
            <a:ext cx="6000610" cy="4504983"/>
          </a:xfrm>
          <a:prstGeom prst="rect">
            <a:avLst/>
          </a:prstGeom>
          <a:solidFill>
            <a:srgbClr val="F2F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endParaRPr lang="ca-ES" altLang="es-ES" b="1"/>
          </a:p>
        </p:txBody>
      </p:sp>
      <p:sp>
        <p:nvSpPr>
          <p:cNvPr id="150" name="Rectangle 8"/>
          <p:cNvSpPr>
            <a:spLocks noChangeArrowheads="1"/>
          </p:cNvSpPr>
          <p:nvPr/>
        </p:nvSpPr>
        <p:spPr bwMode="auto">
          <a:xfrm rot="16200000">
            <a:off x="1832236" y="3964613"/>
            <a:ext cx="3812703" cy="61995"/>
          </a:xfrm>
          <a:prstGeom prst="rect">
            <a:avLst/>
          </a:prstGeom>
          <a:solidFill>
            <a:srgbClr val="FEE5B8"/>
          </a:solidFill>
          <a:ln w="38100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s-ES" altLang="es-ES"/>
          </a:p>
        </p:txBody>
      </p:sp>
      <p:sp>
        <p:nvSpPr>
          <p:cNvPr id="160" name="Rectangle 38"/>
          <p:cNvSpPr>
            <a:spLocks noChangeArrowheads="1"/>
          </p:cNvSpPr>
          <p:nvPr/>
        </p:nvSpPr>
        <p:spPr bwMode="auto">
          <a:xfrm>
            <a:off x="3544853" y="6023369"/>
            <a:ext cx="379720" cy="12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tIns="10800" rIns="18000" bIns="1080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ca-ES" altLang="es-ES" sz="900"/>
              <a:t>Ethernet</a:t>
            </a:r>
          </a:p>
        </p:txBody>
      </p:sp>
      <p:grpSp>
        <p:nvGrpSpPr>
          <p:cNvPr id="277" name="Agrupar 276"/>
          <p:cNvGrpSpPr/>
          <p:nvPr/>
        </p:nvGrpSpPr>
        <p:grpSpPr>
          <a:xfrm>
            <a:off x="5384041" y="4811880"/>
            <a:ext cx="2562464" cy="592908"/>
            <a:chOff x="5384041" y="4811880"/>
            <a:chExt cx="2562464" cy="592908"/>
          </a:xfrm>
        </p:grpSpPr>
        <p:grpSp>
          <p:nvGrpSpPr>
            <p:cNvPr id="276" name="Agrupar 275"/>
            <p:cNvGrpSpPr/>
            <p:nvPr/>
          </p:nvGrpSpPr>
          <p:grpSpPr>
            <a:xfrm>
              <a:off x="5384041" y="4811880"/>
              <a:ext cx="2562464" cy="390053"/>
              <a:chOff x="5384041" y="4811880"/>
              <a:chExt cx="2562464" cy="390053"/>
            </a:xfrm>
          </p:grpSpPr>
          <p:sp>
            <p:nvSpPr>
              <p:cNvPr id="176" name="Rectangle 68"/>
              <p:cNvSpPr>
                <a:spLocks noChangeArrowheads="1"/>
              </p:cNvSpPr>
              <p:nvPr/>
            </p:nvSpPr>
            <p:spPr bwMode="auto">
              <a:xfrm>
                <a:off x="6272638" y="4813172"/>
                <a:ext cx="366804" cy="142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 anchor="ctr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s-ES" altLang="es-ES"/>
                  <a:t>TETRA</a:t>
                </a:r>
              </a:p>
            </p:txBody>
          </p:sp>
          <p:sp>
            <p:nvSpPr>
              <p:cNvPr id="177" name="Text Box 69"/>
              <p:cNvSpPr txBox="1">
                <a:spLocks noChangeArrowheads="1"/>
              </p:cNvSpPr>
              <p:nvPr/>
            </p:nvSpPr>
            <p:spPr bwMode="auto">
              <a:xfrm>
                <a:off x="7068241" y="4831254"/>
                <a:ext cx="878264" cy="351306"/>
              </a:xfrm>
              <a:prstGeom prst="rect">
                <a:avLst/>
              </a:prstGeom>
              <a:solidFill>
                <a:srgbClr val="DDE5F7"/>
              </a:solidFill>
              <a:ln w="9525">
                <a:solidFill>
                  <a:srgbClr val="000099"/>
                </a:solidFill>
                <a:prstDash val="dash"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ca-ES" altLang="es-ES" sz="1600" b="1"/>
                  <a:t>CRT</a:t>
                </a:r>
              </a:p>
            </p:txBody>
          </p:sp>
          <p:cxnSp>
            <p:nvCxnSpPr>
              <p:cNvPr id="178" name="AutoShape 70"/>
              <p:cNvCxnSpPr>
                <a:cxnSpLocks noChangeShapeType="1"/>
              </p:cNvCxnSpPr>
              <p:nvPr/>
            </p:nvCxnSpPr>
            <p:spPr bwMode="auto">
              <a:xfrm>
                <a:off x="6162854" y="5006907"/>
                <a:ext cx="905387" cy="0"/>
              </a:xfrm>
              <a:prstGeom prst="straightConnector1">
                <a:avLst/>
              </a:prstGeom>
              <a:noFill/>
              <a:ln w="28575">
                <a:solidFill>
                  <a:srgbClr val="CC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179" name="Picture 71" descr="mdt400_2.gif (13065 bytes)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3607" y="4811880"/>
                <a:ext cx="559247" cy="39005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0" name="AutoShape 72"/>
              <p:cNvCxnSpPr>
                <a:cxnSpLocks noChangeShapeType="1"/>
              </p:cNvCxnSpPr>
              <p:nvPr/>
            </p:nvCxnSpPr>
            <p:spPr bwMode="auto">
              <a:xfrm>
                <a:off x="5384041" y="5006907"/>
                <a:ext cx="219566" cy="0"/>
              </a:xfrm>
              <a:prstGeom prst="bentConnector3">
                <a:avLst>
                  <a:gd name="adj1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1" name="Rectangle 74"/>
            <p:cNvSpPr>
              <a:spLocks noChangeArrowheads="1"/>
            </p:cNvSpPr>
            <p:nvPr/>
          </p:nvSpPr>
          <p:spPr bwMode="auto">
            <a:xfrm flipH="1">
              <a:off x="5555421" y="5244478"/>
              <a:ext cx="549313" cy="16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/>
              <a:r>
                <a:rPr lang="es-ES_tradnl" altLang="es-ES" sz="900" dirty="0" smtClean="0"/>
                <a:t>Audio, I/O</a:t>
              </a:r>
              <a:endParaRPr lang="es-ES_tradnl" altLang="es-ES" sz="900" baseline="-25000" dirty="0"/>
            </a:p>
          </p:txBody>
        </p:sp>
      </p:grpSp>
      <p:grpSp>
        <p:nvGrpSpPr>
          <p:cNvPr id="272" name="Agrupar 271"/>
          <p:cNvGrpSpPr/>
          <p:nvPr/>
        </p:nvGrpSpPr>
        <p:grpSpPr>
          <a:xfrm>
            <a:off x="5350461" y="2027186"/>
            <a:ext cx="1428771" cy="160310"/>
            <a:chOff x="5350461" y="2027186"/>
            <a:chExt cx="1428771" cy="160310"/>
          </a:xfrm>
        </p:grpSpPr>
        <p:sp>
          <p:nvSpPr>
            <p:cNvPr id="195" name="Rectangle 101"/>
            <p:cNvSpPr>
              <a:spLocks noChangeArrowheads="1"/>
            </p:cNvSpPr>
            <p:nvPr/>
          </p:nvSpPr>
          <p:spPr bwMode="auto">
            <a:xfrm flipH="1">
              <a:off x="5781078" y="2027186"/>
              <a:ext cx="998154" cy="16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/>
              <a:r>
                <a:rPr lang="es-ES_tradnl" altLang="es-ES" sz="900" dirty="0" smtClean="0"/>
                <a:t>Odómetro, puertas</a:t>
              </a:r>
              <a:endParaRPr lang="es-ES_tradnl" altLang="es-ES" sz="900" baseline="-25000" dirty="0"/>
            </a:p>
          </p:txBody>
        </p:sp>
        <p:grpSp>
          <p:nvGrpSpPr>
            <p:cNvPr id="271" name="Agrupar 270"/>
            <p:cNvGrpSpPr/>
            <p:nvPr/>
          </p:nvGrpSpPr>
          <p:grpSpPr>
            <a:xfrm>
              <a:off x="5350461" y="2058261"/>
              <a:ext cx="404259" cy="117533"/>
              <a:chOff x="5350461" y="2058261"/>
              <a:chExt cx="404259" cy="117533"/>
            </a:xfrm>
          </p:grpSpPr>
          <p:cxnSp>
            <p:nvCxnSpPr>
              <p:cNvPr id="193" name="AutoShape 99"/>
              <p:cNvCxnSpPr>
                <a:cxnSpLocks noChangeShapeType="1"/>
              </p:cNvCxnSpPr>
              <p:nvPr/>
            </p:nvCxnSpPr>
            <p:spPr bwMode="auto">
              <a:xfrm rot="10800000">
                <a:off x="5409872" y="2118965"/>
                <a:ext cx="288019" cy="0"/>
              </a:xfrm>
              <a:prstGeom prst="straightConnector1">
                <a:avLst/>
              </a:prstGeom>
              <a:noFill/>
              <a:ln w="12700">
                <a:solidFill>
                  <a:srgbClr val="CC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" name="Line 100"/>
              <p:cNvSpPr>
                <a:spLocks noChangeShapeType="1"/>
              </p:cNvSpPr>
              <p:nvPr/>
            </p:nvSpPr>
            <p:spPr bwMode="auto">
              <a:xfrm flipV="1">
                <a:off x="5517072" y="2086676"/>
                <a:ext cx="58121" cy="58121"/>
              </a:xfrm>
              <a:prstGeom prst="line">
                <a:avLst/>
              </a:prstGeom>
              <a:noFill/>
              <a:ln w="9525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196" name="Rectangle 102"/>
              <p:cNvSpPr>
                <a:spLocks noChangeArrowheads="1"/>
              </p:cNvSpPr>
              <p:nvPr/>
            </p:nvSpPr>
            <p:spPr bwMode="auto">
              <a:xfrm rot="16200000">
                <a:off x="5666893" y="2087968"/>
                <a:ext cx="117533" cy="5812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sp>
            <p:nvSpPr>
              <p:cNvPr id="197" name="Rectangle 103"/>
              <p:cNvSpPr>
                <a:spLocks noChangeArrowheads="1"/>
              </p:cNvSpPr>
              <p:nvPr/>
            </p:nvSpPr>
            <p:spPr bwMode="auto">
              <a:xfrm rot="16200000">
                <a:off x="5320754" y="2087968"/>
                <a:ext cx="117533" cy="5812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1249742" y="5318174"/>
            <a:ext cx="2455264" cy="904175"/>
            <a:chOff x="1249742" y="5318174"/>
            <a:chExt cx="2455264" cy="904175"/>
          </a:xfrm>
        </p:grpSpPr>
        <p:sp>
          <p:nvSpPr>
            <p:cNvPr id="185" name="Line 78"/>
            <p:cNvSpPr>
              <a:spLocks noChangeShapeType="1"/>
            </p:cNvSpPr>
            <p:nvPr/>
          </p:nvSpPr>
          <p:spPr bwMode="auto">
            <a:xfrm>
              <a:off x="2613634" y="5960083"/>
              <a:ext cx="0" cy="117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grpSp>
          <p:nvGrpSpPr>
            <p:cNvPr id="20" name="Agrupar 19"/>
            <p:cNvGrpSpPr/>
            <p:nvPr/>
          </p:nvGrpSpPr>
          <p:grpSpPr>
            <a:xfrm>
              <a:off x="1249742" y="5318174"/>
              <a:ext cx="2455264" cy="904175"/>
              <a:chOff x="1249742" y="5318174"/>
              <a:chExt cx="2455264" cy="904175"/>
            </a:xfrm>
          </p:grpSpPr>
          <p:grpSp>
            <p:nvGrpSpPr>
              <p:cNvPr id="19" name="Agrupar 18"/>
              <p:cNvGrpSpPr/>
              <p:nvPr/>
            </p:nvGrpSpPr>
            <p:grpSpPr>
              <a:xfrm>
                <a:off x="2187418" y="5901961"/>
                <a:ext cx="1177690" cy="320388"/>
                <a:chOff x="2187418" y="5901961"/>
                <a:chExt cx="1177690" cy="320388"/>
              </a:xfrm>
            </p:grpSpPr>
            <p:sp>
              <p:nvSpPr>
                <p:cNvPr id="165" name="Rectangle 55"/>
                <p:cNvSpPr>
                  <a:spLocks noChangeArrowheads="1"/>
                </p:cNvSpPr>
                <p:nvPr/>
              </p:nvSpPr>
              <p:spPr bwMode="auto">
                <a:xfrm flipH="1">
                  <a:off x="2187418" y="6062039"/>
                  <a:ext cx="1177690" cy="160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8000" tIns="10800" rIns="18000" bIns="10800" anchor="ctr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s-ES_tradnl" altLang="es-ES" sz="900" dirty="0" smtClean="0"/>
                    <a:t>Circuitos Alimentación</a:t>
                  </a:r>
                  <a:endParaRPr lang="es-ES_tradnl" altLang="es-ES" sz="900" baseline="-25000" dirty="0"/>
                </a:p>
              </p:txBody>
            </p:sp>
            <p:sp>
              <p:nvSpPr>
                <p:cNvPr id="169" name="Rectangle 59"/>
                <p:cNvSpPr>
                  <a:spLocks noChangeArrowheads="1"/>
                </p:cNvSpPr>
                <p:nvPr/>
              </p:nvSpPr>
              <p:spPr bwMode="auto">
                <a:xfrm rot="16200000">
                  <a:off x="2583928" y="5638483"/>
                  <a:ext cx="58121" cy="58507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s-ES" altLang="es-ES"/>
                </a:p>
              </p:txBody>
            </p:sp>
            <p:sp>
              <p:nvSpPr>
                <p:cNvPr id="183" name="Line 76"/>
                <p:cNvSpPr>
                  <a:spLocks noChangeShapeType="1"/>
                </p:cNvSpPr>
                <p:nvPr/>
              </p:nvSpPr>
              <p:spPr bwMode="auto">
                <a:xfrm>
                  <a:off x="2363070" y="5960083"/>
                  <a:ext cx="0" cy="1175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184" name="Line 77"/>
                <p:cNvSpPr>
                  <a:spLocks noChangeShapeType="1"/>
                </p:cNvSpPr>
                <p:nvPr/>
              </p:nvSpPr>
              <p:spPr bwMode="auto">
                <a:xfrm>
                  <a:off x="2488353" y="5960083"/>
                  <a:ext cx="0" cy="1175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186" name="Line 79"/>
                <p:cNvSpPr>
                  <a:spLocks noChangeShapeType="1"/>
                </p:cNvSpPr>
                <p:nvPr/>
              </p:nvSpPr>
              <p:spPr bwMode="auto">
                <a:xfrm>
                  <a:off x="2738916" y="5960083"/>
                  <a:ext cx="0" cy="1175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187" name="Line 80"/>
                <p:cNvSpPr>
                  <a:spLocks noChangeShapeType="1"/>
                </p:cNvSpPr>
                <p:nvPr/>
              </p:nvSpPr>
              <p:spPr bwMode="auto">
                <a:xfrm>
                  <a:off x="2864198" y="5960083"/>
                  <a:ext cx="0" cy="1175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</p:grpSp>
          <p:grpSp>
            <p:nvGrpSpPr>
              <p:cNvPr id="15" name="Agrupar 14"/>
              <p:cNvGrpSpPr/>
              <p:nvPr/>
            </p:nvGrpSpPr>
            <p:grpSpPr>
              <a:xfrm>
                <a:off x="1249742" y="5318174"/>
                <a:ext cx="2455264" cy="585080"/>
                <a:chOff x="1249742" y="5318174"/>
                <a:chExt cx="2455264" cy="585080"/>
              </a:xfrm>
            </p:grpSpPr>
            <p:sp>
              <p:nvSpPr>
                <p:cNvPr id="157" name="Rectangle 34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125094" y="5582946"/>
                  <a:ext cx="58120" cy="58121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s-ES" altLang="es-ES"/>
                </a:p>
              </p:txBody>
            </p:sp>
            <p:sp>
              <p:nvSpPr>
                <p:cNvPr id="158" name="Rectangle 35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646886" y="5582946"/>
                  <a:ext cx="58120" cy="58121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s-ES" altLang="es-ES"/>
                </a:p>
              </p:txBody>
            </p:sp>
            <p:grpSp>
              <p:nvGrpSpPr>
                <p:cNvPr id="14" name="Agrupar 13"/>
                <p:cNvGrpSpPr/>
                <p:nvPr/>
              </p:nvGrpSpPr>
              <p:grpSpPr>
                <a:xfrm>
                  <a:off x="1249742" y="5318174"/>
                  <a:ext cx="2399727" cy="585080"/>
                  <a:chOff x="1249742" y="5318174"/>
                  <a:chExt cx="2399727" cy="585080"/>
                </a:xfrm>
              </p:grpSpPr>
              <p:grpSp>
                <p:nvGrpSpPr>
                  <p:cNvPr id="12" name="Agrupar 11"/>
                  <p:cNvGrpSpPr/>
                  <p:nvPr/>
                </p:nvGrpSpPr>
                <p:grpSpPr>
                  <a:xfrm>
                    <a:off x="1249742" y="5318174"/>
                    <a:ext cx="2399727" cy="585080"/>
                    <a:chOff x="1249742" y="5318174"/>
                    <a:chExt cx="2399727" cy="585080"/>
                  </a:xfrm>
                </p:grpSpPr>
                <p:cxnSp>
                  <p:nvCxnSpPr>
                    <p:cNvPr id="156" name="AutoShape 33"/>
                    <p:cNvCxnSpPr>
                      <a:cxnSpLocks noChangeShapeType="1"/>
                    </p:cNvCxnSpPr>
                    <p:nvPr/>
                  </p:nvCxnSpPr>
                  <p:spPr bwMode="auto">
                    <a:xfrm rot="10800000">
                      <a:off x="3185798" y="5613943"/>
                      <a:ext cx="463671" cy="0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996633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9" name="Agrupar 8"/>
                    <p:cNvGrpSpPr/>
                    <p:nvPr/>
                  </p:nvGrpSpPr>
                  <p:grpSpPr>
                    <a:xfrm>
                      <a:off x="1249742" y="5318174"/>
                      <a:ext cx="1884393" cy="585080"/>
                      <a:chOff x="1249742" y="5318174"/>
                      <a:chExt cx="1884393" cy="585080"/>
                    </a:xfrm>
                  </p:grpSpPr>
                  <p:grpSp>
                    <p:nvGrpSpPr>
                      <p:cNvPr id="8" name="Agrupar 7"/>
                      <p:cNvGrpSpPr/>
                      <p:nvPr/>
                    </p:nvGrpSpPr>
                    <p:grpSpPr>
                      <a:xfrm>
                        <a:off x="1249742" y="5385336"/>
                        <a:ext cx="860183" cy="408135"/>
                        <a:chOff x="1249742" y="5385336"/>
                        <a:chExt cx="860183" cy="408135"/>
                      </a:xfrm>
                    </p:grpSpPr>
                    <p:grpSp>
                      <p:nvGrpSpPr>
                        <p:cNvPr id="6" name="Agrupar 5"/>
                        <p:cNvGrpSpPr/>
                        <p:nvPr/>
                      </p:nvGrpSpPr>
                      <p:grpSpPr>
                        <a:xfrm>
                          <a:off x="1270407" y="5664314"/>
                          <a:ext cx="839517" cy="129157"/>
                          <a:chOff x="1270407" y="5664314"/>
                          <a:chExt cx="839517" cy="129157"/>
                        </a:xfrm>
                      </p:grpSpPr>
                      <p:cxnSp>
                        <p:nvCxnSpPr>
                          <p:cNvPr id="166" name="AutoShape 5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rot="10800000">
                            <a:off x="1765076" y="5726309"/>
                            <a:ext cx="288019" cy="0"/>
                          </a:xfrm>
                          <a:prstGeom prst="straightConnector1">
                            <a:avLst/>
                          </a:prstGeom>
                          <a:noFill/>
                          <a:ln w="12700">
                            <a:solidFill>
                              <a:srgbClr val="CC6600"/>
                            </a:solidFill>
                            <a:round/>
                            <a:headEnd type="triangle" w="sm" len="sm"/>
                            <a:tailEnd type="triangle" w="sm" len="sm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  <p:sp>
                        <p:nvSpPr>
                          <p:cNvPr id="167" name="Line 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872276" y="5694020"/>
                            <a:ext cx="58121" cy="5812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CC66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s-ES_tradnl"/>
                          </a:p>
                        </p:txBody>
                      </p:sp>
                      <p:sp>
                        <p:nvSpPr>
                          <p:cNvPr id="168" name="Rectangle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H="1">
                            <a:off x="1270407" y="5664314"/>
                            <a:ext cx="390053" cy="1291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18000" tIns="10800" rIns="18000" bIns="10800" anchor="ctr">
                            <a:spAutoFit/>
                          </a:bodyPr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pPr algn="r"/>
                            <a:r>
                              <a:rPr lang="ca-ES" altLang="es-ES" sz="900"/>
                              <a:t>I/O - A/D</a:t>
                            </a:r>
                            <a:endParaRPr lang="ca-ES" altLang="es-ES" sz="900" baseline="-25000"/>
                          </a:p>
                        </p:txBody>
                      </p:sp>
                      <p:sp>
                        <p:nvSpPr>
                          <p:cNvPr id="170" name="Rectangle 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6200000">
                            <a:off x="2022098" y="5695312"/>
                            <a:ext cx="117532" cy="58120"/>
                          </a:xfrm>
                          <a:prstGeom prst="rect">
                            <a:avLst/>
                          </a:prstGeom>
                          <a:solidFill>
                            <a:srgbClr val="CC6600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endParaRPr lang="es-ES" altLang="es-ES"/>
                          </a:p>
                        </p:txBody>
                      </p:sp>
                      <p:sp>
                        <p:nvSpPr>
                          <p:cNvPr id="171" name="Rectangle 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6200000">
                            <a:off x="1675959" y="5695312"/>
                            <a:ext cx="117532" cy="58120"/>
                          </a:xfrm>
                          <a:prstGeom prst="rect">
                            <a:avLst/>
                          </a:prstGeom>
                          <a:solidFill>
                            <a:srgbClr val="CC6600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endParaRPr lang="es-ES" altLang="es-ES"/>
                          </a:p>
                        </p:txBody>
                      </p:sp>
                    </p:grpSp>
                    <p:grpSp>
                      <p:nvGrpSpPr>
                        <p:cNvPr id="5" name="Agrupar 4"/>
                        <p:cNvGrpSpPr/>
                        <p:nvPr/>
                      </p:nvGrpSpPr>
                      <p:grpSpPr>
                        <a:xfrm>
                          <a:off x="1249742" y="5385336"/>
                          <a:ext cx="860183" cy="129157"/>
                          <a:chOff x="1249742" y="5385336"/>
                          <a:chExt cx="860183" cy="129157"/>
                        </a:xfrm>
                      </p:grpSpPr>
                      <p:sp>
                        <p:nvSpPr>
                          <p:cNvPr id="172" name="Rectangle 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5400000" flipH="1">
                            <a:off x="1705664" y="5429249"/>
                            <a:ext cx="58121" cy="58120"/>
                          </a:xfrm>
                          <a:prstGeom prst="rect">
                            <a:avLst/>
                          </a:prstGeom>
                          <a:solidFill>
                            <a:srgbClr val="5F5F5F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10800000" vert="eaVert" wrap="none" anchor="ctr"/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pPr algn="ctr"/>
                            <a:endParaRPr lang="es-ES" altLang="es-ES"/>
                          </a:p>
                        </p:txBody>
                      </p:sp>
                      <p:cxnSp>
                        <p:nvCxnSpPr>
                          <p:cNvPr id="173" name="AutoShape 63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rot="10800000">
                            <a:off x="1766368" y="5460246"/>
                            <a:ext cx="288019" cy="0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  <p:sp>
                        <p:nvSpPr>
                          <p:cNvPr id="174" name="Rectangle 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H="1">
                            <a:off x="1249742" y="5385336"/>
                            <a:ext cx="410718" cy="1291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18000" tIns="10800" rIns="18000" bIns="10800" anchor="ctr">
                            <a:spAutoFit/>
                          </a:bodyPr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pPr algn="ctr"/>
                            <a:r>
                              <a:rPr lang="ca-ES" altLang="es-ES" sz="900" dirty="0"/>
                              <a:t>Bus CAN</a:t>
                            </a:r>
                          </a:p>
                        </p:txBody>
                      </p:sp>
                      <p:sp>
                        <p:nvSpPr>
                          <p:cNvPr id="175" name="Rectangl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5400000" flipH="1">
                            <a:off x="2051804" y="5429249"/>
                            <a:ext cx="58121" cy="58120"/>
                          </a:xfrm>
                          <a:prstGeom prst="rect">
                            <a:avLst/>
                          </a:prstGeom>
                          <a:solidFill>
                            <a:srgbClr val="5F5F5F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10800000" vert="eaVert" wrap="none" anchor="ctr"/>
                          <a:lstStyle>
                            <a:lvl1pPr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1pPr>
                            <a:lvl2pPr marL="742950" indent="-28575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2pPr>
                            <a:lvl3pPr marL="11430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3pPr>
                            <a:lvl4pPr marL="16002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4pPr>
                            <a:lvl5pPr marL="2057400" indent="-228600"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>
                                <a:solidFill>
                                  <a:schemeClr val="tx1"/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defRPr>
                            </a:lvl9pPr>
                          </a:lstStyle>
                          <a:p>
                            <a:pPr algn="ctr"/>
                            <a:endParaRPr lang="es-ES" altLang="es-ES"/>
                          </a:p>
                        </p:txBody>
                      </p:sp>
                    </p:grpSp>
                  </p:grpSp>
                  <p:sp>
                    <p:nvSpPr>
                      <p:cNvPr id="188" name="Rectangle 66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2109924" y="5318174"/>
                        <a:ext cx="1024211" cy="585080"/>
                      </a:xfrm>
                      <a:prstGeom prst="rect">
                        <a:avLst/>
                      </a:prstGeom>
                      <a:solidFill>
                        <a:srgbClr val="DDEBFB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/>
                      <a:lstStyle>
                        <a:lvl1pPr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>
                            <a:solidFill>
                              <a:schemeClr val="tx1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algn="r"/>
                        <a:r>
                          <a:rPr altLang="es-ES" sz="900" b="1" noProof="1"/>
                          <a:t>CPU_SGE</a:t>
                        </a:r>
                      </a:p>
                    </p:txBody>
                  </p:sp>
                </p:grpSp>
              </p:grpSp>
              <p:sp>
                <p:nvSpPr>
                  <p:cNvPr id="202" name="AutoShape 6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173211" y="5580363"/>
                    <a:ext cx="702611" cy="262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BD5B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54000" rIns="90000" bIns="54000" anchor="ctr"/>
                  <a:lstStyle>
                    <a:lvl1pPr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1pPr>
                    <a:lvl2pPr marL="742950" indent="-285750"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algn="ctr"/>
                    <a:r>
                      <a:rPr lang="ca-ES" altLang="es-ES" sz="1200" b="1"/>
                      <a:t>SGE \ CAN</a:t>
                    </a:r>
                  </a:p>
                </p:txBody>
              </p:sp>
            </p:grpSp>
          </p:grpSp>
        </p:grpSp>
      </p:grpSp>
      <p:grpSp>
        <p:nvGrpSpPr>
          <p:cNvPr id="27" name="Agrupar 26"/>
          <p:cNvGrpSpPr/>
          <p:nvPr/>
        </p:nvGrpSpPr>
        <p:grpSpPr>
          <a:xfrm>
            <a:off x="1221327" y="3406656"/>
            <a:ext cx="883431" cy="130449"/>
            <a:chOff x="1221327" y="3406656"/>
            <a:chExt cx="883431" cy="130449"/>
          </a:xfrm>
        </p:grpSpPr>
        <p:grpSp>
          <p:nvGrpSpPr>
            <p:cNvPr id="223" name="2 Grupo"/>
            <p:cNvGrpSpPr>
              <a:grpSpLocks/>
            </p:cNvGrpSpPr>
            <p:nvPr/>
          </p:nvGrpSpPr>
          <p:grpSpPr bwMode="auto">
            <a:xfrm>
              <a:off x="1727621" y="3442820"/>
              <a:ext cx="377137" cy="58121"/>
              <a:chOff x="1334326" y="4339618"/>
              <a:chExt cx="462724" cy="71438"/>
            </a:xfrm>
          </p:grpSpPr>
          <p:sp>
            <p:nvSpPr>
              <p:cNvPr id="224" name="Rectangle 110"/>
              <p:cNvSpPr>
                <a:spLocks noChangeArrowheads="1"/>
              </p:cNvSpPr>
              <p:nvPr/>
            </p:nvSpPr>
            <p:spPr bwMode="auto">
              <a:xfrm rot="-5400000">
                <a:off x="1725613" y="4339618"/>
                <a:ext cx="71438" cy="71437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sp>
            <p:nvSpPr>
              <p:cNvPr id="225" name="Rectangle 111"/>
              <p:cNvSpPr>
                <a:spLocks noChangeArrowheads="1"/>
              </p:cNvSpPr>
              <p:nvPr/>
            </p:nvSpPr>
            <p:spPr bwMode="auto">
              <a:xfrm rot="-5400000">
                <a:off x="1334326" y="4339618"/>
                <a:ext cx="71438" cy="71437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cxnSp>
            <p:nvCxnSpPr>
              <p:cNvPr id="226" name="AutoShape 112"/>
              <p:cNvCxnSpPr>
                <a:cxnSpLocks noChangeShapeType="1"/>
              </p:cNvCxnSpPr>
              <p:nvPr/>
            </p:nvCxnSpPr>
            <p:spPr bwMode="auto">
              <a:xfrm flipH="1">
                <a:off x="1405764" y="4375337"/>
                <a:ext cx="319850" cy="0"/>
              </a:xfrm>
              <a:prstGeom prst="straightConnector1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7" name="Rectangle 113"/>
            <p:cNvSpPr>
              <a:spLocks noChangeArrowheads="1"/>
            </p:cNvSpPr>
            <p:nvPr/>
          </p:nvSpPr>
          <p:spPr bwMode="auto">
            <a:xfrm>
              <a:off x="1221327" y="3406656"/>
              <a:ext cx="493378" cy="130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ca-ES" altLang="es-ES" sz="900" dirty="0" err="1"/>
                <a:t>Micro</a:t>
              </a:r>
              <a:r>
                <a:rPr lang="ca-ES" altLang="es-ES" sz="900" dirty="0"/>
                <a:t> amb.</a:t>
              </a:r>
            </a:p>
          </p:txBody>
        </p:sp>
      </p:grpSp>
      <p:grpSp>
        <p:nvGrpSpPr>
          <p:cNvPr id="267" name="Agrupar 266"/>
          <p:cNvGrpSpPr/>
          <p:nvPr/>
        </p:nvGrpSpPr>
        <p:grpSpPr>
          <a:xfrm>
            <a:off x="1483515" y="1824488"/>
            <a:ext cx="2069087" cy="1237321"/>
            <a:chOff x="1483515" y="1824488"/>
            <a:chExt cx="2069087" cy="1237321"/>
          </a:xfrm>
        </p:grpSpPr>
        <p:cxnSp>
          <p:nvCxnSpPr>
            <p:cNvPr id="204" name="AutoShape 16"/>
            <p:cNvCxnSpPr>
              <a:cxnSpLocks noChangeShapeType="1"/>
            </p:cNvCxnSpPr>
            <p:nvPr/>
          </p:nvCxnSpPr>
          <p:spPr bwMode="auto">
            <a:xfrm rot="16200000">
              <a:off x="2479311" y="2224874"/>
              <a:ext cx="271229" cy="0"/>
            </a:xfrm>
            <a:prstGeom prst="straightConnector1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66" name="Agrupar 265"/>
            <p:cNvGrpSpPr/>
            <p:nvPr/>
          </p:nvGrpSpPr>
          <p:grpSpPr>
            <a:xfrm>
              <a:off x="1483515" y="1824488"/>
              <a:ext cx="2069087" cy="1237321"/>
              <a:chOff x="1483515" y="1824488"/>
              <a:chExt cx="2069087" cy="1237321"/>
            </a:xfrm>
          </p:grpSpPr>
          <p:grpSp>
            <p:nvGrpSpPr>
              <p:cNvPr id="265" name="Agrupar 264"/>
              <p:cNvGrpSpPr/>
              <p:nvPr/>
            </p:nvGrpSpPr>
            <p:grpSpPr>
              <a:xfrm>
                <a:off x="1483515" y="1824488"/>
                <a:ext cx="1619623" cy="1237321"/>
                <a:chOff x="1483515" y="1824488"/>
                <a:chExt cx="1619623" cy="1237321"/>
              </a:xfrm>
            </p:grpSpPr>
            <p:pic>
              <p:nvPicPr>
                <p:cNvPr id="203" name="Picture 15" descr="Panel Exterior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5423" y="1825779"/>
                  <a:ext cx="977715" cy="26347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" name="Picture 35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7827" y="2307534"/>
                  <a:ext cx="672906" cy="35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13" name="AutoShape 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2614926" y="2658840"/>
                  <a:ext cx="0" cy="402969"/>
                </a:xfrm>
                <a:prstGeom prst="straightConnector1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4" name="AutoShape 39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1968497" y="1714059"/>
                  <a:ext cx="271229" cy="1021628"/>
                </a:xfrm>
                <a:prstGeom prst="bentConnector3">
                  <a:avLst>
                    <a:gd name="adj1" fmla="val 50000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15" name="Picture 4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3515" y="1824488"/>
                  <a:ext cx="219566" cy="2647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Picture 5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823" y="1824488"/>
                  <a:ext cx="219566" cy="2647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20" name="AutoShape 51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2128652" y="1874213"/>
                  <a:ext cx="271229" cy="701320"/>
                </a:xfrm>
                <a:prstGeom prst="bentConnector3">
                  <a:avLst>
                    <a:gd name="adj1" fmla="val 50000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8" name="Rectangle 142"/>
              <p:cNvSpPr>
                <a:spLocks noChangeArrowheads="1"/>
              </p:cNvSpPr>
              <p:nvPr/>
            </p:nvSpPr>
            <p:spPr bwMode="auto">
              <a:xfrm>
                <a:off x="3009702" y="2314247"/>
                <a:ext cx="542900" cy="298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 anchor="ctr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s-ES_tradnl" altLang="es-ES" sz="900" dirty="0" smtClean="0"/>
                  <a:t>Paneles</a:t>
                </a:r>
              </a:p>
              <a:p>
                <a:pPr algn="ctr"/>
                <a:r>
                  <a:rPr lang="es-ES_tradnl" altLang="es-ES" sz="900" dirty="0" smtClean="0"/>
                  <a:t>exteriores</a:t>
                </a:r>
                <a:endParaRPr lang="es-ES_tradnl" altLang="es-ES" sz="900" dirty="0"/>
              </a:p>
            </p:txBody>
          </p:sp>
        </p:grpSp>
      </p:grpSp>
      <p:grpSp>
        <p:nvGrpSpPr>
          <p:cNvPr id="31" name="Agrupar 30"/>
          <p:cNvGrpSpPr/>
          <p:nvPr/>
        </p:nvGrpSpPr>
        <p:grpSpPr>
          <a:xfrm>
            <a:off x="867438" y="2711794"/>
            <a:ext cx="1229571" cy="754274"/>
            <a:chOff x="867438" y="2711794"/>
            <a:chExt cx="1229571" cy="754274"/>
          </a:xfrm>
        </p:grpSpPr>
        <p:sp>
          <p:nvSpPr>
            <p:cNvPr id="221" name="Rectangle 55"/>
            <p:cNvSpPr>
              <a:spLocks noChangeArrowheads="1"/>
            </p:cNvSpPr>
            <p:nvPr/>
          </p:nvSpPr>
          <p:spPr bwMode="auto">
            <a:xfrm rot="16200000">
              <a:off x="2009182" y="3149635"/>
              <a:ext cx="117533" cy="58120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/>
            </a:p>
          </p:txBody>
        </p:sp>
        <p:grpSp>
          <p:nvGrpSpPr>
            <p:cNvPr id="26" name="Agrupar 25"/>
            <p:cNvGrpSpPr/>
            <p:nvPr/>
          </p:nvGrpSpPr>
          <p:grpSpPr>
            <a:xfrm>
              <a:off x="867438" y="2711794"/>
              <a:ext cx="1172742" cy="754274"/>
              <a:chOff x="867438" y="2711794"/>
              <a:chExt cx="1172742" cy="754274"/>
            </a:xfrm>
          </p:grpSpPr>
          <p:pic>
            <p:nvPicPr>
              <p:cNvPr id="205" name="Picture 17" descr="altavoz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74" y="2824160"/>
                <a:ext cx="251855" cy="2273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18" descr="altavoz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438" y="3065683"/>
                <a:ext cx="251856" cy="2273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09" name="AutoShape 30"/>
              <p:cNvCxnSpPr>
                <a:cxnSpLocks noChangeShapeType="1"/>
              </p:cNvCxnSpPr>
              <p:nvPr/>
            </p:nvCxnSpPr>
            <p:spPr bwMode="auto">
              <a:xfrm rot="10800000">
                <a:off x="1119294" y="3179341"/>
                <a:ext cx="920885" cy="1292"/>
              </a:xfrm>
              <a:prstGeom prst="bentConnector3">
                <a:avLst>
                  <a:gd name="adj1" fmla="val 50069"/>
                </a:avLst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0" name="AutoShape 32"/>
              <p:cNvCxnSpPr>
                <a:cxnSpLocks noChangeShapeType="1"/>
              </p:cNvCxnSpPr>
              <p:nvPr/>
            </p:nvCxnSpPr>
            <p:spPr bwMode="auto">
              <a:xfrm rot="10800000">
                <a:off x="1493848" y="3051476"/>
                <a:ext cx="546332" cy="129157"/>
              </a:xfrm>
              <a:prstGeom prst="bentConnector2">
                <a:avLst/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1" name="Rectangle 34"/>
              <p:cNvSpPr>
                <a:spLocks noChangeArrowheads="1"/>
              </p:cNvSpPr>
              <p:nvPr/>
            </p:nvSpPr>
            <p:spPr bwMode="auto">
              <a:xfrm>
                <a:off x="890687" y="3323996"/>
                <a:ext cx="205359" cy="142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 anchor="ctr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/>
                  <a:t>Ext.</a:t>
                </a:r>
              </a:p>
            </p:txBody>
          </p:sp>
          <p:pic>
            <p:nvPicPr>
              <p:cNvPr id="216" name="Picture 43" descr="altavoz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8580" y="2824160"/>
                <a:ext cx="251855" cy="2273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7" name="AutoShape 44"/>
              <p:cNvCxnSpPr>
                <a:cxnSpLocks noChangeShapeType="1"/>
              </p:cNvCxnSpPr>
              <p:nvPr/>
            </p:nvCxnSpPr>
            <p:spPr bwMode="auto">
              <a:xfrm rot="10800000">
                <a:off x="1845153" y="3051476"/>
                <a:ext cx="195026" cy="129157"/>
              </a:xfrm>
              <a:prstGeom prst="bentConnector2">
                <a:avLst/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0" name="Rectangle 34"/>
              <p:cNvSpPr>
                <a:spLocks noChangeArrowheads="1"/>
              </p:cNvSpPr>
              <p:nvPr/>
            </p:nvSpPr>
            <p:spPr bwMode="auto">
              <a:xfrm>
                <a:off x="956557" y="2711794"/>
                <a:ext cx="352597" cy="143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 anchor="ctr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/>
                  <a:t>Interior</a:t>
                </a:r>
              </a:p>
            </p:txBody>
          </p:sp>
        </p:grpSp>
      </p:grpSp>
      <p:grpSp>
        <p:nvGrpSpPr>
          <p:cNvPr id="28" name="Agrupar 27"/>
          <p:cNvGrpSpPr/>
          <p:nvPr/>
        </p:nvGrpSpPr>
        <p:grpSpPr>
          <a:xfrm>
            <a:off x="1179997" y="3582309"/>
            <a:ext cx="922177" cy="130449"/>
            <a:chOff x="1179997" y="3582309"/>
            <a:chExt cx="922177" cy="130449"/>
          </a:xfrm>
        </p:grpSpPr>
        <p:grpSp>
          <p:nvGrpSpPr>
            <p:cNvPr id="231" name="3 Grupo"/>
            <p:cNvGrpSpPr>
              <a:grpSpLocks/>
            </p:cNvGrpSpPr>
            <p:nvPr/>
          </p:nvGrpSpPr>
          <p:grpSpPr bwMode="auto">
            <a:xfrm>
              <a:off x="1725037" y="3632681"/>
              <a:ext cx="377137" cy="58120"/>
              <a:chOff x="1339883" y="4555410"/>
              <a:chExt cx="462724" cy="71546"/>
            </a:xfrm>
          </p:grpSpPr>
          <p:sp>
            <p:nvSpPr>
              <p:cNvPr id="232" name="Rectangle 110"/>
              <p:cNvSpPr>
                <a:spLocks noChangeArrowheads="1"/>
              </p:cNvSpPr>
              <p:nvPr/>
            </p:nvSpPr>
            <p:spPr bwMode="auto">
              <a:xfrm rot="-5400000">
                <a:off x="1731170" y="4555518"/>
                <a:ext cx="71438" cy="71437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sp>
            <p:nvSpPr>
              <p:cNvPr id="233" name="Rectangle 111"/>
              <p:cNvSpPr>
                <a:spLocks noChangeArrowheads="1"/>
              </p:cNvSpPr>
              <p:nvPr/>
            </p:nvSpPr>
            <p:spPr bwMode="auto">
              <a:xfrm rot="-5400000">
                <a:off x="1339883" y="4555410"/>
                <a:ext cx="71438" cy="71437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cxnSp>
            <p:nvCxnSpPr>
              <p:cNvPr id="234" name="AutoShape 112"/>
              <p:cNvCxnSpPr>
                <a:cxnSpLocks noChangeShapeType="1"/>
              </p:cNvCxnSpPr>
              <p:nvPr/>
            </p:nvCxnSpPr>
            <p:spPr bwMode="auto">
              <a:xfrm rot="10800000">
                <a:off x="1394620" y="4593618"/>
                <a:ext cx="338137" cy="0"/>
              </a:xfrm>
              <a:prstGeom prst="straightConnector1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5" name="Rectangle 113"/>
            <p:cNvSpPr>
              <a:spLocks noChangeArrowheads="1"/>
            </p:cNvSpPr>
            <p:nvPr/>
          </p:nvSpPr>
          <p:spPr bwMode="auto">
            <a:xfrm>
              <a:off x="1179997" y="3582309"/>
              <a:ext cx="541166" cy="130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ca-ES" altLang="es-ES" sz="900" dirty="0" err="1"/>
                <a:t>Mand</a:t>
              </a:r>
              <a:r>
                <a:rPr lang="ca-ES" altLang="es-ES" sz="900" dirty="0"/>
                <a:t>. </a:t>
              </a:r>
              <a:r>
                <a:rPr lang="ca-ES" altLang="es-ES" sz="900" dirty="0" err="1"/>
                <a:t>Invid</a:t>
              </a:r>
              <a:r>
                <a:rPr lang="ca-ES" altLang="es-ES" sz="900" dirty="0"/>
                <a:t>.</a:t>
              </a: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2102174" y="3061809"/>
            <a:ext cx="1605415" cy="973841"/>
            <a:chOff x="2102174" y="3061809"/>
            <a:chExt cx="1605415" cy="973841"/>
          </a:xfrm>
        </p:grpSpPr>
        <p:grpSp>
          <p:nvGrpSpPr>
            <p:cNvPr id="22" name="Agrupar 21"/>
            <p:cNvGrpSpPr/>
            <p:nvPr/>
          </p:nvGrpSpPr>
          <p:grpSpPr>
            <a:xfrm>
              <a:off x="2102174" y="3061809"/>
              <a:ext cx="1605415" cy="973841"/>
              <a:chOff x="2102174" y="3061809"/>
              <a:chExt cx="1605415" cy="973841"/>
            </a:xfrm>
          </p:grpSpPr>
          <p:cxnSp>
            <p:nvCxnSpPr>
              <p:cNvPr id="154" name="AutoShape 17"/>
              <p:cNvCxnSpPr>
                <a:cxnSpLocks noChangeShapeType="1"/>
              </p:cNvCxnSpPr>
              <p:nvPr/>
            </p:nvCxnSpPr>
            <p:spPr bwMode="auto">
              <a:xfrm rot="10800000">
                <a:off x="3184506" y="3495775"/>
                <a:ext cx="466255" cy="0"/>
              </a:xfrm>
              <a:prstGeom prst="straightConnector1">
                <a:avLst/>
              </a:pr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5" name="Rectangle 19"/>
              <p:cNvSpPr>
                <a:spLocks noChangeArrowheads="1"/>
              </p:cNvSpPr>
              <p:nvPr/>
            </p:nvSpPr>
            <p:spPr bwMode="auto">
              <a:xfrm rot="16200000">
                <a:off x="3649469" y="3464777"/>
                <a:ext cx="58120" cy="58121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  <p:sp>
            <p:nvSpPr>
              <p:cNvPr id="207" name="Rectangle 22"/>
              <p:cNvSpPr>
                <a:spLocks noChangeArrowheads="1"/>
              </p:cNvSpPr>
              <p:nvPr/>
            </p:nvSpPr>
            <p:spPr bwMode="auto">
              <a:xfrm>
                <a:off x="2102174" y="3061809"/>
                <a:ext cx="1024211" cy="973841"/>
              </a:xfrm>
              <a:prstGeom prst="rect">
                <a:avLst/>
              </a:prstGeom>
              <a:solidFill>
                <a:srgbClr val="DDEBF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/>
                <a:r>
                  <a:rPr altLang="es-ES" sz="900" b="1" noProof="1"/>
                  <a:t>CPU_SIU-MOUTV</a:t>
                </a:r>
              </a:p>
            </p:txBody>
          </p:sp>
          <p:sp>
            <p:nvSpPr>
              <p:cNvPr id="208" name="Rectangle 25"/>
              <p:cNvSpPr>
                <a:spLocks noChangeArrowheads="1"/>
              </p:cNvSpPr>
              <p:nvPr/>
            </p:nvSpPr>
            <p:spPr bwMode="auto">
              <a:xfrm rot="16200000">
                <a:off x="3125094" y="3464777"/>
                <a:ext cx="58120" cy="58121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</p:grpSp>
        <p:sp>
          <p:nvSpPr>
            <p:cNvPr id="229" name="AutoShape 162"/>
            <p:cNvSpPr>
              <a:spLocks noChangeArrowheads="1"/>
            </p:cNvSpPr>
            <p:nvPr/>
          </p:nvSpPr>
          <p:spPr bwMode="auto">
            <a:xfrm>
              <a:off x="2192584" y="3307206"/>
              <a:ext cx="702611" cy="262188"/>
            </a:xfrm>
            <a:prstGeom prst="roundRect">
              <a:avLst>
                <a:gd name="adj" fmla="val 16667"/>
              </a:avLst>
            </a:prstGeom>
            <a:solidFill>
              <a:srgbClr val="FFBD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54000" rIns="90000" bIns="54000" anchor="ctr"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ca-ES" altLang="es-ES" sz="1200" b="1"/>
                <a:t>SIU</a:t>
              </a:r>
            </a:p>
          </p:txBody>
        </p:sp>
        <p:sp>
          <p:nvSpPr>
            <p:cNvPr id="237" name="AutoShape 162"/>
            <p:cNvSpPr>
              <a:spLocks noChangeArrowheads="1"/>
            </p:cNvSpPr>
            <p:nvPr/>
          </p:nvSpPr>
          <p:spPr bwMode="auto">
            <a:xfrm>
              <a:off x="2199042" y="3694676"/>
              <a:ext cx="702611" cy="262188"/>
            </a:xfrm>
            <a:prstGeom prst="roundRect">
              <a:avLst>
                <a:gd name="adj" fmla="val 16667"/>
              </a:avLst>
            </a:prstGeom>
            <a:solidFill>
              <a:srgbClr val="FFBD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54000" rIns="90000" bIns="54000" anchor="ctr"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ca-ES" altLang="es-ES" sz="1200" b="1"/>
                <a:t>MOUTV</a:t>
              </a:r>
            </a:p>
          </p:txBody>
        </p:sp>
      </p:grpSp>
      <p:grpSp>
        <p:nvGrpSpPr>
          <p:cNvPr id="268" name="Agrupar 267"/>
          <p:cNvGrpSpPr/>
          <p:nvPr/>
        </p:nvGrpSpPr>
        <p:grpSpPr>
          <a:xfrm>
            <a:off x="869951" y="4035649"/>
            <a:ext cx="2645195" cy="878266"/>
            <a:chOff x="869951" y="4035649"/>
            <a:chExt cx="2645195" cy="878266"/>
          </a:xfrm>
        </p:grpSpPr>
        <p:cxnSp>
          <p:nvCxnSpPr>
            <p:cNvPr id="238" name="AutoShape 90"/>
            <p:cNvCxnSpPr>
              <a:cxnSpLocks noChangeShapeType="1"/>
            </p:cNvCxnSpPr>
            <p:nvPr/>
          </p:nvCxnSpPr>
          <p:spPr bwMode="auto">
            <a:xfrm flipH="1">
              <a:off x="2611051" y="4035649"/>
              <a:ext cx="3875" cy="211817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4" name="Agrupar 263"/>
            <p:cNvGrpSpPr/>
            <p:nvPr/>
          </p:nvGrpSpPr>
          <p:grpSpPr>
            <a:xfrm>
              <a:off x="869951" y="4247466"/>
              <a:ext cx="2645195" cy="666449"/>
              <a:chOff x="869951" y="4247466"/>
              <a:chExt cx="2645195" cy="666449"/>
            </a:xfrm>
          </p:grpSpPr>
          <p:cxnSp>
            <p:nvCxnSpPr>
              <p:cNvPr id="243" name="11 Conector angular"/>
              <p:cNvCxnSpPr>
                <a:cxnSpLocks noChangeShapeType="1"/>
              </p:cNvCxnSpPr>
              <p:nvPr/>
            </p:nvCxnSpPr>
            <p:spPr bwMode="auto">
              <a:xfrm rot="16200000" flipH="1">
                <a:off x="2813180" y="4266194"/>
                <a:ext cx="117533" cy="521792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36" name="Agrupar 235"/>
              <p:cNvGrpSpPr/>
              <p:nvPr/>
            </p:nvGrpSpPr>
            <p:grpSpPr>
              <a:xfrm>
                <a:off x="869951" y="4247466"/>
                <a:ext cx="2645195" cy="666449"/>
                <a:chOff x="869951" y="4247466"/>
                <a:chExt cx="2645195" cy="666449"/>
              </a:xfrm>
            </p:grpSpPr>
            <p:pic>
              <p:nvPicPr>
                <p:cNvPr id="239" name="Picture 2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3119" y="4578107"/>
                  <a:ext cx="764606" cy="329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0" name="Picture 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0540" y="4585857"/>
                  <a:ext cx="764606" cy="3280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1" name="Picture 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023" y="4247466"/>
                  <a:ext cx="329349" cy="2208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42" name="Rectangle 48"/>
                <p:cNvSpPr>
                  <a:spLocks noChangeArrowheads="1"/>
                </p:cNvSpPr>
                <p:nvPr/>
              </p:nvSpPr>
              <p:spPr bwMode="auto">
                <a:xfrm>
                  <a:off x="869951" y="4557859"/>
                  <a:ext cx="946858" cy="298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8000" tIns="10800" rIns="18000" bIns="10800" anchor="ctr">
                  <a:spAutoFit/>
                </a:bodyPr>
                <a:lstStyle>
                  <a:lvl1pPr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s-ES_tradnl" altLang="es-ES" sz="900" dirty="0" smtClean="0"/>
                    <a:t>Pantallas</a:t>
                  </a:r>
                </a:p>
                <a:p>
                  <a:pPr algn="ctr"/>
                  <a:r>
                    <a:rPr lang="es-ES_tradnl" altLang="es-ES" sz="900" dirty="0" smtClean="0"/>
                    <a:t>video-información</a:t>
                  </a:r>
                  <a:endParaRPr lang="es-ES_tradnl" altLang="es-ES" sz="900" dirty="0"/>
                </a:p>
              </p:txBody>
            </p:sp>
            <p:cxnSp>
              <p:nvCxnSpPr>
                <p:cNvPr id="244" name="13 Conector angular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313345" y="4280401"/>
                  <a:ext cx="109784" cy="485628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78" name="Agrupar 277"/>
          <p:cNvGrpSpPr/>
          <p:nvPr/>
        </p:nvGrpSpPr>
        <p:grpSpPr>
          <a:xfrm>
            <a:off x="4548398" y="5541616"/>
            <a:ext cx="1457087" cy="676780"/>
            <a:chOff x="4548398" y="5541616"/>
            <a:chExt cx="1457087" cy="676780"/>
          </a:xfrm>
        </p:grpSpPr>
        <p:cxnSp>
          <p:nvCxnSpPr>
            <p:cNvPr id="200" name="AutoShape 107"/>
            <p:cNvCxnSpPr>
              <a:cxnSpLocks noChangeShapeType="1"/>
            </p:cNvCxnSpPr>
            <p:nvPr/>
          </p:nvCxnSpPr>
          <p:spPr bwMode="auto">
            <a:xfrm flipH="1" flipV="1">
              <a:off x="4867415" y="5541616"/>
              <a:ext cx="0" cy="266063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01" name="Picture 10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398" y="5799929"/>
              <a:ext cx="638033" cy="4184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" name="Rectangle 47"/>
            <p:cNvSpPr>
              <a:spLocks noChangeArrowheads="1"/>
            </p:cNvSpPr>
            <p:nvPr/>
          </p:nvSpPr>
          <p:spPr bwMode="auto">
            <a:xfrm>
              <a:off x="5210913" y="5834036"/>
              <a:ext cx="794572" cy="32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" altLang="es-ES" dirty="0"/>
                <a:t>Pantalla </a:t>
              </a:r>
              <a:r>
                <a:rPr lang="es-ES" altLang="es-ES" dirty="0" smtClean="0"/>
                <a:t>táctil</a:t>
              </a:r>
              <a:endParaRPr lang="es-ES" altLang="es-ES" dirty="0"/>
            </a:p>
            <a:p>
              <a:pPr algn="ctr"/>
              <a:r>
                <a:rPr lang="es-ES" altLang="es-ES" dirty="0"/>
                <a:t>Conductor</a:t>
              </a:r>
            </a:p>
          </p:txBody>
        </p:sp>
      </p:grpSp>
      <p:grpSp>
        <p:nvGrpSpPr>
          <p:cNvPr id="275" name="Agrupar 274"/>
          <p:cNvGrpSpPr/>
          <p:nvPr/>
        </p:nvGrpSpPr>
        <p:grpSpPr>
          <a:xfrm>
            <a:off x="5515781" y="4003360"/>
            <a:ext cx="2631382" cy="561831"/>
            <a:chOff x="5515781" y="4003360"/>
            <a:chExt cx="2631382" cy="561831"/>
          </a:xfrm>
        </p:grpSpPr>
        <p:cxnSp>
          <p:nvCxnSpPr>
            <p:cNvPr id="163" name="AutoShape 47"/>
            <p:cNvCxnSpPr>
              <a:cxnSpLocks noChangeShapeType="1"/>
            </p:cNvCxnSpPr>
            <p:nvPr/>
          </p:nvCxnSpPr>
          <p:spPr bwMode="auto">
            <a:xfrm rot="10800000">
              <a:off x="5528696" y="4380497"/>
              <a:ext cx="1534379" cy="258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99663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" name="Rectangle 49"/>
            <p:cNvSpPr>
              <a:spLocks noChangeArrowheads="1"/>
            </p:cNvSpPr>
            <p:nvPr/>
          </p:nvSpPr>
          <p:spPr bwMode="auto">
            <a:xfrm>
              <a:off x="6011741" y="4421827"/>
              <a:ext cx="417175" cy="14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" altLang="es-ES"/>
                <a:t>4G TMB</a:t>
              </a:r>
            </a:p>
          </p:txBody>
        </p:sp>
        <p:pic>
          <p:nvPicPr>
            <p:cNvPr id="246" name="Picture 2" descr="https://pbs.twimg.com/profile_images/441122272057626624/bg5_hAK9_400x400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6" t="7922" r="7088" b="8577"/>
            <a:stretch>
              <a:fillRect/>
            </a:stretch>
          </p:blipFill>
          <p:spPr bwMode="auto">
            <a:xfrm>
              <a:off x="7073408" y="4003360"/>
              <a:ext cx="515334" cy="50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7" name="Rectangle 49"/>
            <p:cNvSpPr>
              <a:spLocks noChangeArrowheads="1"/>
            </p:cNvSpPr>
            <p:nvPr/>
          </p:nvSpPr>
          <p:spPr bwMode="auto">
            <a:xfrm>
              <a:off x="7585025" y="4100545"/>
              <a:ext cx="562138" cy="32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" altLang="es-ES" smtClean="0"/>
                <a:t>Sistemas</a:t>
              </a:r>
              <a:endParaRPr lang="es-ES" altLang="es-ES" dirty="0"/>
            </a:p>
            <a:p>
              <a:pPr algn="ctr"/>
              <a:r>
                <a:rPr lang="es-ES_tradnl" altLang="es-ES" dirty="0"/>
                <a:t>TMB</a:t>
              </a:r>
              <a:endParaRPr lang="es-ES" altLang="es-ES" dirty="0"/>
            </a:p>
          </p:txBody>
        </p:sp>
        <p:cxnSp>
          <p:nvCxnSpPr>
            <p:cNvPr id="252" name="AutoShape 47"/>
            <p:cNvCxnSpPr>
              <a:cxnSpLocks noChangeShapeType="1"/>
            </p:cNvCxnSpPr>
            <p:nvPr/>
          </p:nvCxnSpPr>
          <p:spPr bwMode="auto">
            <a:xfrm rot="10800000">
              <a:off x="5515781" y="4206136"/>
              <a:ext cx="1534379" cy="258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99663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4" name="Rectangle 49"/>
            <p:cNvSpPr>
              <a:spLocks noChangeArrowheads="1"/>
            </p:cNvSpPr>
            <p:nvPr/>
          </p:nvSpPr>
          <p:spPr bwMode="auto">
            <a:xfrm>
              <a:off x="5558704" y="4197718"/>
              <a:ext cx="1321960" cy="17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" altLang="es-ES" dirty="0" smtClean="0"/>
                <a:t>Cliente </a:t>
              </a:r>
              <a:r>
                <a:rPr lang="es-ES" altLang="es-ES" dirty="0"/>
                <a:t>WIFI </a:t>
              </a:r>
              <a:r>
                <a:rPr lang="es-ES" altLang="es-ES" dirty="0" smtClean="0"/>
                <a:t>Cocheras</a:t>
              </a:r>
              <a:endParaRPr lang="es-ES" altLang="es-ES" dirty="0"/>
            </a:p>
          </p:txBody>
        </p:sp>
      </p:grpSp>
      <p:grpSp>
        <p:nvGrpSpPr>
          <p:cNvPr id="274" name="Agrupar 273"/>
          <p:cNvGrpSpPr/>
          <p:nvPr/>
        </p:nvGrpSpPr>
        <p:grpSpPr>
          <a:xfrm>
            <a:off x="5518364" y="3495775"/>
            <a:ext cx="2585712" cy="532125"/>
            <a:chOff x="5518364" y="3495775"/>
            <a:chExt cx="2585712" cy="532125"/>
          </a:xfrm>
        </p:grpSpPr>
        <p:pic>
          <p:nvPicPr>
            <p:cNvPr id="248" name="Picture 2" descr="http://www.bcn.cat/barcelonawifi/img/docs/faqs-1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" t="7419" r="7529" b="9808"/>
            <a:stretch>
              <a:fillRect/>
            </a:stretch>
          </p:blipFill>
          <p:spPr bwMode="auto">
            <a:xfrm>
              <a:off x="7011413" y="3495775"/>
              <a:ext cx="643199" cy="47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Rectangle 49"/>
            <p:cNvSpPr>
              <a:spLocks noChangeArrowheads="1"/>
            </p:cNvSpPr>
            <p:nvPr/>
          </p:nvSpPr>
          <p:spPr bwMode="auto">
            <a:xfrm>
              <a:off x="7578409" y="3520314"/>
              <a:ext cx="525667" cy="39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_tradnl" altLang="es-ES" dirty="0"/>
                <a:t>Barcelona </a:t>
              </a:r>
            </a:p>
            <a:p>
              <a:pPr algn="ctr"/>
              <a:r>
                <a:rPr lang="es-ES_tradnl" altLang="es-ES" dirty="0"/>
                <a:t>WIFI</a:t>
              </a:r>
            </a:p>
            <a:p>
              <a:pPr algn="ctr"/>
              <a:r>
                <a:rPr lang="es-ES_tradnl" altLang="es-ES" dirty="0"/>
                <a:t>(IMI)</a:t>
              </a:r>
              <a:endParaRPr lang="es-ES" altLang="es-ES" dirty="0"/>
            </a:p>
          </p:txBody>
        </p:sp>
        <p:cxnSp>
          <p:nvCxnSpPr>
            <p:cNvPr id="253" name="AutoShape 47"/>
            <p:cNvCxnSpPr>
              <a:cxnSpLocks noChangeShapeType="1"/>
            </p:cNvCxnSpPr>
            <p:nvPr/>
          </p:nvCxnSpPr>
          <p:spPr bwMode="auto">
            <a:xfrm rot="10800000">
              <a:off x="5518364" y="3847081"/>
              <a:ext cx="1534379" cy="258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996633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5" name="Rectangle 49"/>
            <p:cNvSpPr>
              <a:spLocks noChangeArrowheads="1"/>
            </p:cNvSpPr>
            <p:nvPr/>
          </p:nvSpPr>
          <p:spPr bwMode="auto">
            <a:xfrm>
              <a:off x="6002700" y="3884536"/>
              <a:ext cx="340973" cy="14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" altLang="es-ES"/>
                <a:t>4G IMI</a:t>
              </a:r>
            </a:p>
          </p:txBody>
        </p:sp>
      </p:grpSp>
      <p:sp>
        <p:nvSpPr>
          <p:cNvPr id="258" name="155 Nube"/>
          <p:cNvSpPr/>
          <p:nvPr/>
        </p:nvSpPr>
        <p:spPr>
          <a:xfrm>
            <a:off x="5467992" y="2972876"/>
            <a:ext cx="1393599" cy="588954"/>
          </a:xfrm>
          <a:prstGeom prst="cloud">
            <a:avLst/>
          </a:prstGeom>
          <a:solidFill>
            <a:sysClr val="window" lastClr="FFFFFF">
              <a:alpha val="70000"/>
            </a:sys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kern="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Barcelona Wifi (público)</a:t>
            </a:r>
            <a:endParaRPr lang="es-ES_tradnl" sz="1200" b="1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839024" y="3841914"/>
            <a:ext cx="1270899" cy="457938"/>
            <a:chOff x="839024" y="3841914"/>
            <a:chExt cx="1270899" cy="457938"/>
          </a:xfrm>
        </p:grpSpPr>
        <p:sp>
          <p:nvSpPr>
            <p:cNvPr id="218" name="Rectangle 48"/>
            <p:cNvSpPr>
              <a:spLocks noChangeArrowheads="1"/>
            </p:cNvSpPr>
            <p:nvPr/>
          </p:nvSpPr>
          <p:spPr bwMode="auto">
            <a:xfrm>
              <a:off x="956555" y="4139542"/>
              <a:ext cx="966094" cy="16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s-ES_tradnl" altLang="es-ES" sz="900" dirty="0" smtClean="0"/>
                <a:t>Paneles Interiores</a:t>
              </a:r>
              <a:endParaRPr lang="es-ES_tradnl" altLang="es-ES" sz="900" dirty="0"/>
            </a:p>
          </p:txBody>
        </p:sp>
        <p:grpSp>
          <p:nvGrpSpPr>
            <p:cNvPr id="29" name="Agrupar 28"/>
            <p:cNvGrpSpPr/>
            <p:nvPr/>
          </p:nvGrpSpPr>
          <p:grpSpPr>
            <a:xfrm>
              <a:off x="839024" y="3841914"/>
              <a:ext cx="1270899" cy="255730"/>
              <a:chOff x="839024" y="3841914"/>
              <a:chExt cx="1270899" cy="255730"/>
            </a:xfrm>
          </p:grpSpPr>
          <p:cxnSp>
            <p:nvCxnSpPr>
              <p:cNvPr id="222" name="AutoShape 90"/>
              <p:cNvCxnSpPr>
                <a:cxnSpLocks noChangeShapeType="1"/>
              </p:cNvCxnSpPr>
              <p:nvPr/>
            </p:nvCxnSpPr>
            <p:spPr bwMode="auto">
              <a:xfrm flipH="1">
                <a:off x="1925230" y="3983987"/>
                <a:ext cx="184693" cy="0"/>
              </a:xfrm>
              <a:prstGeom prst="straightConnector1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60" name="Picture 7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024" y="3841914"/>
                <a:ext cx="1172741" cy="255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80" name="Agrupar 279"/>
          <p:cNvGrpSpPr/>
          <p:nvPr/>
        </p:nvGrpSpPr>
        <p:grpSpPr>
          <a:xfrm>
            <a:off x="5350461" y="2188710"/>
            <a:ext cx="1232152" cy="232482"/>
            <a:chOff x="5350461" y="2188710"/>
            <a:chExt cx="1232152" cy="232482"/>
          </a:xfrm>
        </p:grpSpPr>
        <p:sp>
          <p:nvSpPr>
            <p:cNvPr id="190" name="Rectangle 88"/>
            <p:cNvSpPr>
              <a:spLocks noChangeArrowheads="1"/>
            </p:cNvSpPr>
            <p:nvPr/>
          </p:nvSpPr>
          <p:spPr bwMode="auto">
            <a:xfrm>
              <a:off x="6173187" y="2249413"/>
              <a:ext cx="409426" cy="14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ca-ES" altLang="es-ES"/>
                <a:t>GPS</a:t>
              </a:r>
            </a:p>
          </p:txBody>
        </p:sp>
        <p:grpSp>
          <p:nvGrpSpPr>
            <p:cNvPr id="279" name="Agrupar 278"/>
            <p:cNvGrpSpPr/>
            <p:nvPr/>
          </p:nvGrpSpPr>
          <p:grpSpPr>
            <a:xfrm>
              <a:off x="5350461" y="2188710"/>
              <a:ext cx="767189" cy="232482"/>
              <a:chOff x="5350461" y="2188710"/>
              <a:chExt cx="767189" cy="232482"/>
            </a:xfrm>
          </p:grpSpPr>
          <p:pic>
            <p:nvPicPr>
              <p:cNvPr id="189" name="Picture 8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8339" y="2188710"/>
                <a:ext cx="289311" cy="2324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91" name="AutoShape 94"/>
              <p:cNvCxnSpPr>
                <a:cxnSpLocks noChangeShapeType="1"/>
              </p:cNvCxnSpPr>
              <p:nvPr/>
            </p:nvCxnSpPr>
            <p:spPr bwMode="auto">
              <a:xfrm flipH="1">
                <a:off x="5376292" y="2320450"/>
                <a:ext cx="47271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1" name="Rectangle 93"/>
              <p:cNvSpPr>
                <a:spLocks noChangeArrowheads="1"/>
              </p:cNvSpPr>
              <p:nvPr/>
            </p:nvSpPr>
            <p:spPr bwMode="auto">
              <a:xfrm rot="5400000" flipH="1">
                <a:off x="5350460" y="2293326"/>
                <a:ext cx="58121" cy="58120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s-ES" altLang="es-ES"/>
              </a:p>
            </p:txBody>
          </p:sp>
        </p:grpSp>
      </p:grpSp>
      <p:grpSp>
        <p:nvGrpSpPr>
          <p:cNvPr id="273" name="Agrupar 272"/>
          <p:cNvGrpSpPr/>
          <p:nvPr/>
        </p:nvGrpSpPr>
        <p:grpSpPr>
          <a:xfrm>
            <a:off x="3769586" y="1882608"/>
            <a:ext cx="1698406" cy="3657715"/>
            <a:chOff x="3769586" y="1882608"/>
            <a:chExt cx="1698406" cy="3657715"/>
          </a:xfrm>
        </p:grpSpPr>
        <p:cxnSp>
          <p:nvCxnSpPr>
            <p:cNvPr id="151" name="AutoShape 9"/>
            <p:cNvCxnSpPr>
              <a:cxnSpLocks noChangeShapeType="1"/>
            </p:cNvCxnSpPr>
            <p:nvPr/>
          </p:nvCxnSpPr>
          <p:spPr bwMode="auto">
            <a:xfrm rot="10800000">
              <a:off x="3828997" y="4468324"/>
              <a:ext cx="468838" cy="0"/>
            </a:xfrm>
            <a:prstGeom prst="straightConnector1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Rectangle 10"/>
            <p:cNvSpPr>
              <a:spLocks noChangeArrowheads="1"/>
            </p:cNvSpPr>
            <p:nvPr/>
          </p:nvSpPr>
          <p:spPr bwMode="auto">
            <a:xfrm rot="16200000">
              <a:off x="3769585" y="4437326"/>
              <a:ext cx="58121" cy="58120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/>
            </a:p>
          </p:txBody>
        </p:sp>
        <p:sp>
          <p:nvSpPr>
            <p:cNvPr id="153" name="Rectangle 11"/>
            <p:cNvSpPr>
              <a:spLocks noChangeArrowheads="1"/>
            </p:cNvSpPr>
            <p:nvPr/>
          </p:nvSpPr>
          <p:spPr bwMode="auto">
            <a:xfrm rot="16200000">
              <a:off x="4296543" y="4437326"/>
              <a:ext cx="58121" cy="58120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/>
            </a:p>
          </p:txBody>
        </p:sp>
        <p:grpSp>
          <p:nvGrpSpPr>
            <p:cNvPr id="270" name="Agrupar 269"/>
            <p:cNvGrpSpPr/>
            <p:nvPr/>
          </p:nvGrpSpPr>
          <p:grpSpPr>
            <a:xfrm>
              <a:off x="4349496" y="1882608"/>
              <a:ext cx="1118496" cy="3657715"/>
              <a:chOff x="4349496" y="1882608"/>
              <a:chExt cx="1118496" cy="3657715"/>
            </a:xfrm>
          </p:grpSpPr>
          <p:sp>
            <p:nvSpPr>
              <p:cNvPr id="149" name="Rectangle 7"/>
              <p:cNvSpPr>
                <a:spLocks noChangeArrowheads="1"/>
              </p:cNvSpPr>
              <p:nvPr/>
            </p:nvSpPr>
            <p:spPr bwMode="auto">
              <a:xfrm>
                <a:off x="4354663" y="1882608"/>
                <a:ext cx="1024211" cy="3657715"/>
              </a:xfrm>
              <a:prstGeom prst="rect">
                <a:avLst/>
              </a:prstGeom>
              <a:solidFill>
                <a:srgbClr val="DDEBF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altLang="es-ES" sz="900" b="1" noProof="1"/>
                  <a:t>CPU_COM</a:t>
                </a:r>
              </a:p>
            </p:txBody>
          </p:sp>
          <p:sp>
            <p:nvSpPr>
              <p:cNvPr id="161" name="AutoShape 44"/>
              <p:cNvSpPr>
                <a:spLocks noChangeArrowheads="1"/>
              </p:cNvSpPr>
              <p:nvPr/>
            </p:nvSpPr>
            <p:spPr bwMode="auto">
              <a:xfrm>
                <a:off x="4588437" y="3119929"/>
                <a:ext cx="702611" cy="1465928"/>
              </a:xfrm>
              <a:prstGeom prst="roundRect">
                <a:avLst>
                  <a:gd name="adj" fmla="val 16667"/>
                </a:avLst>
              </a:prstGeom>
              <a:solidFill>
                <a:srgbClr val="FFBD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54000" rIns="90000" bIns="54000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 sz="1200" b="1"/>
                  <a:t>COM</a:t>
                </a:r>
              </a:p>
            </p:txBody>
          </p:sp>
          <p:pic>
            <p:nvPicPr>
              <p:cNvPr id="162" name="Picture 45" descr="wifi%252520logo">
                <a:hlinkClick r:id="rId18" invalidUrl="http://images.google.es/imgres?imgurl=http://article.pchome.net/2004/06/13/wifi logo.jpg&amp;imgrefurl=http://article.pchome.net/2004/06/13/20860.htm&amp;h=290&amp;w=500&amp;sz=30&amp;tbnid=8qPMyKnBAjgJ:&amp;tbnh=73&amp;tbnw=126&amp;hl=es&amp;start=2&amp;prev=/images?q=WiFi&amp;hl=es&amp;lr=&amp;sa=N"/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7058" y="4122184"/>
                <a:ext cx="293185" cy="169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2" name="AutoShape 96"/>
              <p:cNvSpPr>
                <a:spLocks noChangeArrowheads="1"/>
              </p:cNvSpPr>
              <p:nvPr/>
            </p:nvSpPr>
            <p:spPr bwMode="auto">
              <a:xfrm>
                <a:off x="4600061" y="2144797"/>
                <a:ext cx="702611" cy="262188"/>
              </a:xfrm>
              <a:prstGeom prst="roundRect">
                <a:avLst>
                  <a:gd name="adj" fmla="val 16667"/>
                </a:avLst>
              </a:prstGeom>
              <a:solidFill>
                <a:srgbClr val="FFBD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54000" rIns="90000" bIns="54000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 sz="1200" b="1"/>
                  <a:t>LOC</a:t>
                </a:r>
                <a:endParaRPr lang="ca-ES" altLang="es-ES" b="1" baseline="30000"/>
              </a:p>
            </p:txBody>
          </p:sp>
          <p:sp>
            <p:nvSpPr>
              <p:cNvPr id="198" name="AutoShape 104"/>
              <p:cNvSpPr>
                <a:spLocks noChangeArrowheads="1"/>
              </p:cNvSpPr>
              <p:nvPr/>
            </p:nvSpPr>
            <p:spPr bwMode="auto">
              <a:xfrm>
                <a:off x="4588437" y="5194184"/>
                <a:ext cx="702611" cy="262188"/>
              </a:xfrm>
              <a:prstGeom prst="roundRect">
                <a:avLst>
                  <a:gd name="adj" fmla="val 16667"/>
                </a:avLst>
              </a:prstGeom>
              <a:solidFill>
                <a:srgbClr val="FFBD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54000" rIns="90000" bIns="54000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 sz="1200" b="1"/>
                  <a:t>SIC</a:t>
                </a:r>
                <a:endParaRPr lang="ca-ES" altLang="es-ES" b="1" baseline="30000"/>
              </a:p>
            </p:txBody>
          </p:sp>
          <p:sp>
            <p:nvSpPr>
              <p:cNvPr id="199" name="AutoShape 105"/>
              <p:cNvSpPr>
                <a:spLocks noChangeArrowheads="1"/>
              </p:cNvSpPr>
              <p:nvPr/>
            </p:nvSpPr>
            <p:spPr bwMode="auto">
              <a:xfrm>
                <a:off x="4593603" y="4858377"/>
                <a:ext cx="702611" cy="262188"/>
              </a:xfrm>
              <a:prstGeom prst="roundRect">
                <a:avLst>
                  <a:gd name="adj" fmla="val 16667"/>
                </a:avLst>
              </a:prstGeom>
              <a:solidFill>
                <a:srgbClr val="FFBD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54000" rIns="90000" bIns="54000" anchor="ctr"/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ca-ES" altLang="es-ES" sz="1200" b="1"/>
                  <a:t>FECOM</a:t>
                </a:r>
                <a:endParaRPr lang="ca-ES" altLang="es-ES" b="1" baseline="30000"/>
              </a:p>
            </p:txBody>
          </p:sp>
          <p:pic>
            <p:nvPicPr>
              <p:cNvPr id="249" name="Picture 4" descr="http://phandroid.s3.amazonaws.com/wp-content/uploads/2012/11/4g_lte-1.jpe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846" b="27673"/>
              <a:stretch>
                <a:fillRect/>
              </a:stretch>
            </p:blipFill>
            <p:spPr bwMode="auto">
              <a:xfrm>
                <a:off x="5167058" y="4308169"/>
                <a:ext cx="293185" cy="1420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4" descr="http://phandroid.s3.amazonaws.com/wp-content/uploads/2012/11/4g_lte-1.jpe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846" b="27673"/>
              <a:stretch>
                <a:fillRect/>
              </a:stretch>
            </p:blipFill>
            <p:spPr bwMode="auto">
              <a:xfrm>
                <a:off x="5174807" y="3765712"/>
                <a:ext cx="293185" cy="1420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45" descr="wifi%252520logo">
                <a:hlinkClick r:id="rId21" invalidUrl="http://images.google.es/imgres?imgurl=http://article.pchome.net/2004/06/13/wifi logo.jpg&amp;imgrefurl=http://article.pchome.net/2004/06/13/20860.htm&amp;h=290&amp;w=500&amp;sz=30&amp;tbnid=8qPMyKnBAjgJ:&amp;tbnh=73&amp;tbnw=126&amp;hl=es&amp;start=2&amp;prev=/images?q=WiFi&amp;hl=es&amp;lr=&amp;sa=N"/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434" y="3231003"/>
                <a:ext cx="293186" cy="169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http://diwo.bq.com/wp-content/uploads/2015/06/acelerometro.pn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0152" y="2361912"/>
                <a:ext cx="353889" cy="353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3" name="Rectangle 88"/>
              <p:cNvSpPr>
                <a:spLocks noChangeArrowheads="1"/>
              </p:cNvSpPr>
              <p:nvPr/>
            </p:nvSpPr>
            <p:spPr bwMode="auto">
              <a:xfrm>
                <a:off x="4349496" y="2661087"/>
                <a:ext cx="1000964" cy="175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000" tIns="10800" rIns="18000" bIns="10800" anchor="ctr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s-ES_tradnl" altLang="es-ES" dirty="0" smtClean="0"/>
                  <a:t>Acelerómetros</a:t>
                </a:r>
                <a:endParaRPr lang="es-ES_tradnl" altLang="es-E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53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Mantenimiento Embarcado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4</a:t>
            </a:fld>
            <a:endParaRPr lang="es-ES_tradnl" sz="1600" dirty="0"/>
          </a:p>
        </p:txBody>
      </p:sp>
      <p:pic>
        <p:nvPicPr>
          <p:cNvPr id="14" name="Picture 2" descr="Resultado de imagen de DRIVE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7157" y="265274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9430" r="14551" b="35681"/>
          <a:stretch/>
        </p:blipFill>
        <p:spPr bwMode="auto">
          <a:xfrm>
            <a:off x="261222" y="1751739"/>
            <a:ext cx="2483999" cy="18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79" y="1787739"/>
            <a:ext cx="2416163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Agrupar 4"/>
          <p:cNvGrpSpPr/>
          <p:nvPr/>
        </p:nvGrpSpPr>
        <p:grpSpPr>
          <a:xfrm>
            <a:off x="479907" y="4945883"/>
            <a:ext cx="1748876" cy="900000"/>
            <a:chOff x="479907" y="4945883"/>
            <a:chExt cx="1748876" cy="900000"/>
          </a:xfrm>
        </p:grpSpPr>
        <p:pic>
          <p:nvPicPr>
            <p:cNvPr id="21" name="Picture 3" descr="C:\Users\ut15010\AppData\Local\Microsoft\Windows\Temporary Internet Files\Content.IE5\RK8UZWRU\person-31113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07" y="4945883"/>
              <a:ext cx="54125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C:\Users\ut15010\AppData\Local\Microsoft\Windows\Temporary Internet Files\Content.IE5\TDKX0TH3\Desktop-P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48363" y="5125883"/>
              <a:ext cx="10804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C:\Users\ut15010\AppData\Local\Microsoft\Windows\Temporary Internet Files\Content.IE5\HDGB3LQ1\wifi-1290667_960_720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12" y="4199671"/>
            <a:ext cx="398961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 flipV="1">
            <a:off x="2551176" y="3864081"/>
            <a:ext cx="5247884" cy="1511984"/>
          </a:xfrm>
          <a:prstGeom prst="bentConnector3">
            <a:avLst>
              <a:gd name="adj1" fmla="val 1000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4689809" y="5055423"/>
            <a:ext cx="158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Conexión VNC</a:t>
            </a:r>
            <a:endParaRPr lang="es-ES_tradnl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2273" y="1787739"/>
            <a:ext cx="241404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Inconvenientes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5</a:t>
            </a:fld>
            <a:endParaRPr lang="es-ES_tradnl" sz="1600" dirty="0"/>
          </a:p>
        </p:txBody>
      </p:sp>
      <p:pic>
        <p:nvPicPr>
          <p:cNvPr id="14" name="Picture 2" descr="Resultado de imagen de DRIVE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7157" y="265274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9430" r="14551" b="35681"/>
          <a:stretch/>
        </p:blipFill>
        <p:spPr bwMode="auto">
          <a:xfrm>
            <a:off x="261222" y="1751739"/>
            <a:ext cx="2483999" cy="18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79" y="1787739"/>
            <a:ext cx="2416163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Agrupar 6"/>
          <p:cNvGrpSpPr/>
          <p:nvPr/>
        </p:nvGrpSpPr>
        <p:grpSpPr>
          <a:xfrm>
            <a:off x="479907" y="4945883"/>
            <a:ext cx="1748876" cy="900000"/>
            <a:chOff x="479907" y="4945883"/>
            <a:chExt cx="1748876" cy="900000"/>
          </a:xfrm>
        </p:grpSpPr>
        <p:pic>
          <p:nvPicPr>
            <p:cNvPr id="21" name="Picture 3" descr="C:\Users\ut15010\AppData\Local\Microsoft\Windows\Temporary Internet Files\Content.IE5\RK8UZWRU\person-31113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07" y="4945883"/>
              <a:ext cx="54125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C:\Users\ut15010\AppData\Local\Microsoft\Windows\Temporary Internet Files\Content.IE5\TDKX0TH3\Desktop-P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48363" y="5125883"/>
              <a:ext cx="10804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Agrupar 7"/>
          <p:cNvGrpSpPr/>
          <p:nvPr/>
        </p:nvGrpSpPr>
        <p:grpSpPr>
          <a:xfrm>
            <a:off x="2653131" y="4945883"/>
            <a:ext cx="1748876" cy="900000"/>
            <a:chOff x="2653131" y="4945883"/>
            <a:chExt cx="1748876" cy="900000"/>
          </a:xfrm>
        </p:grpSpPr>
        <p:pic>
          <p:nvPicPr>
            <p:cNvPr id="26" name="Picture 3" descr="C:\Users\ut15010\AppData\Local\Microsoft\Windows\Temporary Internet Files\Content.IE5\RK8UZWRU\person-31113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131" y="4945883"/>
              <a:ext cx="54125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C:\Users\ut15010\AppData\Local\Microsoft\Windows\Temporary Internet Files\Content.IE5\TDKX0TH3\Desktop-P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21587" y="5125883"/>
              <a:ext cx="10804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Agrupar 8"/>
          <p:cNvGrpSpPr/>
          <p:nvPr/>
        </p:nvGrpSpPr>
        <p:grpSpPr>
          <a:xfrm>
            <a:off x="4826355" y="4939606"/>
            <a:ext cx="1748876" cy="900000"/>
            <a:chOff x="4826355" y="4939606"/>
            <a:chExt cx="1748876" cy="900000"/>
          </a:xfrm>
        </p:grpSpPr>
        <p:pic>
          <p:nvPicPr>
            <p:cNvPr id="28" name="Picture 3" descr="C:\Users\ut15010\AppData\Local\Microsoft\Windows\Temporary Internet Files\Content.IE5\RK8UZWRU\person-31113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355" y="4939606"/>
              <a:ext cx="54125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7" descr="C:\Users\ut15010\AppData\Local\Microsoft\Windows\Temporary Internet Files\Content.IE5\TDKX0TH3\Desktop-P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94811" y="5119606"/>
              <a:ext cx="10804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Agrupar 11"/>
          <p:cNvGrpSpPr/>
          <p:nvPr/>
        </p:nvGrpSpPr>
        <p:grpSpPr>
          <a:xfrm>
            <a:off x="6999579" y="4939606"/>
            <a:ext cx="1748876" cy="900000"/>
            <a:chOff x="6999579" y="4939606"/>
            <a:chExt cx="1748876" cy="900000"/>
          </a:xfrm>
        </p:grpSpPr>
        <p:pic>
          <p:nvPicPr>
            <p:cNvPr id="31" name="Picture 3" descr="C:\Users\ut15010\AppData\Local\Microsoft\Windows\Temporary Internet Files\Content.IE5\RK8UZWRU\person-31113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9579" y="4939606"/>
              <a:ext cx="54125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7" descr="C:\Users\ut15010\AppData\Local\Microsoft\Windows\Temporary Internet Files\Content.IE5\TDKX0TH3\Desktop-P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68035" y="5119606"/>
              <a:ext cx="108042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Conector recto de flecha 5"/>
          <p:cNvCxnSpPr/>
          <p:nvPr/>
        </p:nvCxnSpPr>
        <p:spPr>
          <a:xfrm flipV="1">
            <a:off x="901452" y="3740536"/>
            <a:ext cx="334501" cy="933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H="1" flipV="1">
            <a:off x="1503221" y="3764997"/>
            <a:ext cx="1783936" cy="1109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2048256" y="3720774"/>
            <a:ext cx="3319352" cy="115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 flipV="1">
            <a:off x="2505456" y="3658731"/>
            <a:ext cx="4494125" cy="1242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273" y="1787739"/>
            <a:ext cx="241404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Solución Propuesta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6</a:t>
            </a:fld>
            <a:endParaRPr lang="es-ES_tradnl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79907" y="1865014"/>
            <a:ext cx="80484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r>
              <a:rPr lang="es-ES_tradnl" sz="2400" dirty="0" smtClean="0"/>
              <a:t>Implementar la aplicación en formato WEB que permita: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Concurrencia de usuarios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No interferir en el funcionamiento normal del conductor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Diseño escalable</a:t>
            </a:r>
          </a:p>
          <a:p>
            <a:pPr marL="285750" indent="-285750">
              <a:buFont typeface="Wingdings" charset="2"/>
              <a:buChar char="q"/>
            </a:pPr>
            <a:endParaRPr lang="es-ES_tradnl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281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Especificaciones de la WEB App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7</a:t>
            </a:fld>
            <a:endParaRPr lang="es-ES_tradnl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81117" y="1535830"/>
            <a:ext cx="804845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Aplicación escalable para permitir:</a:t>
            </a:r>
          </a:p>
          <a:p>
            <a:pPr marL="1428750" lvl="3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ü"/>
            </a:pPr>
            <a:r>
              <a:rPr lang="es-ES" sz="2400" dirty="0" smtClean="0"/>
              <a:t>Nuevos equipos</a:t>
            </a:r>
          </a:p>
          <a:p>
            <a:pPr marL="1428750" lvl="3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ü"/>
            </a:pPr>
            <a:r>
              <a:rPr lang="es-ES" sz="2400" dirty="0" smtClean="0"/>
              <a:t>Nuevas funcionalidades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La WEB ha de ser RESPONSIVE para adaptarse a cualquier tamaño de pantalla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s-ES_tradnl" sz="2400" dirty="0" smtClean="0"/>
              <a:t>Adaptarse en rendimiento y recursos al equipo embarcado</a:t>
            </a:r>
          </a:p>
          <a:p>
            <a:pPr marL="971550" lvl="2" indent="-342900">
              <a:lnSpc>
                <a:spcPct val="150000"/>
              </a:lnSpc>
              <a:spcAft>
                <a:spcPts val="1200"/>
              </a:spcAft>
              <a:buFont typeface="Wingdings" charset="2"/>
              <a:buChar char="Ø"/>
            </a:pPr>
            <a:endParaRPr lang="es-ES_tradnl" sz="2400" dirty="0" smtClean="0"/>
          </a:p>
          <a:p>
            <a:pPr lvl="2" indent="-285750">
              <a:lnSpc>
                <a:spcPct val="150000"/>
              </a:lnSpc>
              <a:spcAft>
                <a:spcPts val="1200"/>
              </a:spcAft>
              <a:buFont typeface="Wingdings" charset="2"/>
              <a:buChar char="q"/>
            </a:pPr>
            <a:endParaRPr lang="es-ES_tradnl" sz="2400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 smtClean="0"/>
          </a:p>
          <a:p>
            <a:pPr marL="285750" indent="-285750">
              <a:buFont typeface="Wingdings" charset="2"/>
              <a:buChar char="q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03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145678" y="999756"/>
            <a:ext cx="53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smtClean="0"/>
              <a:t>Estudios realizados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8</a:t>
            </a:fld>
            <a:endParaRPr lang="es-ES_tradnl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88" y="2068672"/>
            <a:ext cx="2340000" cy="5382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758" y="2006612"/>
            <a:ext cx="1623826" cy="662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412" y="1797812"/>
            <a:ext cx="1125345" cy="108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7" y="3630695"/>
            <a:ext cx="2520000" cy="5501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527" y="3580113"/>
            <a:ext cx="1822944" cy="648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552791" y="3673280"/>
            <a:ext cx="120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FASTCGI</a:t>
            </a:r>
            <a:endParaRPr lang="es-ES_tradnl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742" y="5150598"/>
            <a:ext cx="2520000" cy="51205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828" y="4833324"/>
            <a:ext cx="2520000" cy="11466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74904" y="1584952"/>
            <a:ext cx="8632238" cy="1505720"/>
            <a:chOff x="374904" y="1584952"/>
            <a:chExt cx="8632238" cy="1505720"/>
          </a:xfrm>
        </p:grpSpPr>
        <p:sp>
          <p:nvSpPr>
            <p:cNvPr id="22" name="Rectángulo redondeado 21"/>
            <p:cNvSpPr/>
            <p:nvPr/>
          </p:nvSpPr>
          <p:spPr>
            <a:xfrm>
              <a:off x="7223760" y="1584952"/>
              <a:ext cx="1783382" cy="1505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374904" y="1584952"/>
              <a:ext cx="8632238" cy="15057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7314270" y="1922313"/>
            <a:ext cx="160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Servidores </a:t>
            </a:r>
          </a:p>
          <a:p>
            <a:r>
              <a:rPr lang="es-ES_tradnl" sz="2400" b="1" dirty="0" smtClean="0">
                <a:solidFill>
                  <a:schemeClr val="bg1"/>
                </a:solidFill>
              </a:rPr>
              <a:t>WEB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2673" y="3221775"/>
            <a:ext cx="8632238" cy="1368000"/>
            <a:chOff x="372673" y="3221775"/>
            <a:chExt cx="8632238" cy="1368000"/>
          </a:xfrm>
        </p:grpSpPr>
        <p:sp>
          <p:nvSpPr>
            <p:cNvPr id="26" name="Rectángulo redondeado 25"/>
            <p:cNvSpPr/>
            <p:nvPr/>
          </p:nvSpPr>
          <p:spPr>
            <a:xfrm>
              <a:off x="372673" y="3221775"/>
              <a:ext cx="8632238" cy="1368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7219298" y="3221775"/>
              <a:ext cx="1783382" cy="136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7372453" y="3390725"/>
            <a:ext cx="1477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Interfaces </a:t>
            </a:r>
          </a:p>
          <a:p>
            <a:r>
              <a:rPr lang="es-ES_tradnl" sz="2000" b="1" dirty="0" smtClean="0">
                <a:solidFill>
                  <a:schemeClr val="bg1"/>
                </a:solidFill>
              </a:rPr>
              <a:t>Web Server </a:t>
            </a:r>
          </a:p>
          <a:p>
            <a:r>
              <a:rPr lang="es-ES_tradnl" sz="2000" b="1" dirty="0" smtClean="0">
                <a:solidFill>
                  <a:schemeClr val="bg1"/>
                </a:solidFill>
              </a:rPr>
              <a:t>Web APP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372673" y="4720878"/>
            <a:ext cx="8632238" cy="1369746"/>
            <a:chOff x="372673" y="4720878"/>
            <a:chExt cx="8632238" cy="1369746"/>
          </a:xfrm>
        </p:grpSpPr>
        <p:sp>
          <p:nvSpPr>
            <p:cNvPr id="29" name="Rectángulo redondeado 28"/>
            <p:cNvSpPr/>
            <p:nvPr/>
          </p:nvSpPr>
          <p:spPr>
            <a:xfrm>
              <a:off x="372673" y="4722624"/>
              <a:ext cx="8632238" cy="1368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7221529" y="4720878"/>
              <a:ext cx="1783382" cy="136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7387924" y="5052665"/>
            <a:ext cx="1551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Frameworks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2000" b="1" dirty="0" smtClean="0">
                <a:solidFill>
                  <a:schemeClr val="bg1"/>
                </a:solidFill>
              </a:rPr>
              <a:t>Web </a:t>
            </a:r>
          </a:p>
        </p:txBody>
      </p:sp>
    </p:spTree>
    <p:extLst>
      <p:ext uri="{BB962C8B-B14F-4D97-AF65-F5344CB8AC3E}">
        <p14:creationId xmlns:p14="http://schemas.microsoft.com/office/powerpoint/2010/main" val="1484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rca_UOC_blau_pap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685" r="13083" b="24087"/>
          <a:stretch/>
        </p:blipFill>
        <p:spPr bwMode="auto">
          <a:xfrm>
            <a:off x="261222" y="244449"/>
            <a:ext cx="887141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31" y="244449"/>
            <a:ext cx="1161291" cy="540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146" y="1013212"/>
            <a:ext cx="7514283" cy="511510"/>
            <a:chOff x="5151" y="1427450"/>
            <a:chExt cx="4231871" cy="4001800"/>
          </a:xfrm>
        </p:grpSpPr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 flipV="1">
              <a:off x="5151" y="1427560"/>
              <a:ext cx="270272" cy="400169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flipV="1">
              <a:off x="270954" y="1427450"/>
              <a:ext cx="3966068" cy="4000500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371600" y="999756"/>
            <a:ext cx="615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 err="1" smtClean="0"/>
              <a:t>WireFrames</a:t>
            </a:r>
            <a:endParaRPr lang="es-ES_tradnl" sz="2800" b="1" dirty="0" smtClean="0"/>
          </a:p>
        </p:txBody>
      </p:sp>
      <p:grpSp>
        <p:nvGrpSpPr>
          <p:cNvPr id="2" name="Agrupar 1"/>
          <p:cNvGrpSpPr/>
          <p:nvPr/>
        </p:nvGrpSpPr>
        <p:grpSpPr>
          <a:xfrm>
            <a:off x="1148363" y="6484013"/>
            <a:ext cx="7858779" cy="252000"/>
            <a:chOff x="1039568" y="4890609"/>
            <a:chExt cx="7858779" cy="36000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 flipV="1">
              <a:off x="1039568" y="4890609"/>
              <a:ext cx="816465" cy="36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FDBF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flipV="1">
              <a:off x="1856034" y="4890726"/>
              <a:ext cx="7042313" cy="359883"/>
            </a:xfrm>
            <a:prstGeom prst="rect">
              <a:avLst/>
            </a:prstGeom>
            <a:gradFill rotWithShape="0">
              <a:gsLst>
                <a:gs pos="0">
                  <a:srgbClr val="CFDBF5"/>
                </a:gs>
                <a:gs pos="100000">
                  <a:srgbClr val="B7C8E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s-ES" altLang="es-ES" sz="75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726800" y="6435405"/>
            <a:ext cx="37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Proyecto “</a:t>
            </a:r>
            <a:r>
              <a:rPr lang="es-ES_tradnl" sz="1600" dirty="0" err="1" smtClean="0"/>
              <a:t>Manteniment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Embarcat</a:t>
            </a:r>
            <a:r>
              <a:rPr lang="es-ES_tradnl" sz="1600" dirty="0" smtClean="0"/>
              <a:t> WEB”</a:t>
            </a:r>
            <a:endParaRPr lang="es-ES_tradnl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949742" y="6422119"/>
            <a:ext cx="2057400" cy="365125"/>
          </a:xfrm>
        </p:spPr>
        <p:txBody>
          <a:bodyPr/>
          <a:lstStyle/>
          <a:p>
            <a:fld id="{1D0BBAAE-F5F4-0247-9A0E-5A459EE44397}" type="slidenum">
              <a:rPr lang="es-ES_tradnl" sz="1600" smtClean="0"/>
              <a:t>9</a:t>
            </a:fld>
            <a:endParaRPr lang="es-ES_tradnl" sz="1600" dirty="0"/>
          </a:p>
        </p:txBody>
      </p:sp>
      <p:pic>
        <p:nvPicPr>
          <p:cNvPr id="34" name="Imagen 33" descr="Captura%20de%20pantalla%202017-05-14%20a%20las%2010.41.4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2" b="2148"/>
          <a:stretch/>
        </p:blipFill>
        <p:spPr bwMode="auto">
          <a:xfrm>
            <a:off x="310591" y="2202695"/>
            <a:ext cx="1852520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7" name="Imagen 36" descr="../../../../../Desktop/Captura%20de%20pantalla%202017-05-14%20a%20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07" y="2202695"/>
            <a:ext cx="1826749" cy="359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n 43" descr="../../../../../Desktop/Captura%20de%20pantalla%202017-05-14%20a%20la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75" b="2864"/>
          <a:stretch/>
        </p:blipFill>
        <p:spPr bwMode="auto">
          <a:xfrm>
            <a:off x="6949742" y="2157266"/>
            <a:ext cx="1837373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7" name="Imagen 46" descr="../../../../../Desktop/Captura%20de%20pantalla%202017-05-14%20a%20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70" y="2202694"/>
            <a:ext cx="1902382" cy="3599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2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611</Words>
  <Application>Microsoft Macintosh PowerPoint</Application>
  <PresentationFormat>Presentación en pantalla (4:3)</PresentationFormat>
  <Paragraphs>172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Wingdings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32</cp:revision>
  <dcterms:created xsi:type="dcterms:W3CDTF">2017-06-13T17:52:13Z</dcterms:created>
  <dcterms:modified xsi:type="dcterms:W3CDTF">2017-06-15T18:08:28Z</dcterms:modified>
</cp:coreProperties>
</file>