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8" r:id="rId4"/>
    <p:sldId id="284" r:id="rId5"/>
    <p:sldId id="257" r:id="rId6"/>
    <p:sldId id="286" r:id="rId7"/>
    <p:sldId id="262" r:id="rId8"/>
    <p:sldId id="287" r:id="rId9"/>
    <p:sldId id="288" r:id="rId10"/>
    <p:sldId id="263" r:id="rId11"/>
    <p:sldId id="290" r:id="rId12"/>
    <p:sldId id="291" r:id="rId13"/>
    <p:sldId id="292" r:id="rId14"/>
    <p:sldId id="299" r:id="rId15"/>
    <p:sldId id="293" r:id="rId16"/>
    <p:sldId id="294" r:id="rId17"/>
    <p:sldId id="295" r:id="rId18"/>
    <p:sldId id="297" r:id="rId19"/>
    <p:sldId id="296" r:id="rId20"/>
    <p:sldId id="283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A9D-92EF-4496-9D77-67E786AB166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F9F-969D-45B5-B8FD-D29B072B53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49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A9D-92EF-4496-9D77-67E786AB166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F9F-969D-45B5-B8FD-D29B072B53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50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A9D-92EF-4496-9D77-67E786AB166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F9F-969D-45B5-B8FD-D29B072B53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61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A9D-92EF-4496-9D77-67E786AB166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F9F-969D-45B5-B8FD-D29B072B53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52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A9D-92EF-4496-9D77-67E786AB166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F9F-969D-45B5-B8FD-D29B072B53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70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A9D-92EF-4496-9D77-67E786AB166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F9F-969D-45B5-B8FD-D29B072B53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31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A9D-92EF-4496-9D77-67E786AB166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F9F-969D-45B5-B8FD-D29B072B53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92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A9D-92EF-4496-9D77-67E786AB166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F9F-969D-45B5-B8FD-D29B072B53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69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A9D-92EF-4496-9D77-67E786AB166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F9F-969D-45B5-B8FD-D29B072B53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65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A9D-92EF-4496-9D77-67E786AB166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F9F-969D-45B5-B8FD-D29B072B53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18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A9D-92EF-4496-9D77-67E786AB166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4F9F-969D-45B5-B8FD-D29B072B53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88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5A9D-92EF-4496-9D77-67E786AB1663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4F9F-969D-45B5-B8FD-D29B072B53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5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Diseño de aplicación </a:t>
            </a:r>
            <a:r>
              <a:rPr lang="es-ES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para el seguimiento de una promoción de viviendas.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19" y="2476619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60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/>
            </a:r>
            <a:br>
              <a:rPr lang="es-ES" sz="2400" b="1" i="1" dirty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>Descripción del funcionamiento de la aplicación. Documentación proyecto</a:t>
            </a:r>
            <a:r>
              <a:rPr lang="es-ES" sz="2400" b="1" i="1" dirty="0" smtClean="0">
                <a:latin typeface="Georgia" panose="02040502050405020303" pitchFamily="18" charset="0"/>
              </a:rPr>
              <a:t>.</a:t>
            </a: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Acceso a datos de la promoción. </a:t>
            </a: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“edificio.html”</a:t>
            </a: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525851"/>
            <a:ext cx="5540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9296" y="2132856"/>
            <a:ext cx="18616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Consultar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Disponibilidad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viviendas, plazas 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y trasteros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49" y="1772816"/>
            <a:ext cx="1368543" cy="206992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08" y="1763453"/>
            <a:ext cx="1378088" cy="207146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63453"/>
            <a:ext cx="1335052" cy="206210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84" y="3959261"/>
            <a:ext cx="4032448" cy="2588077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601696" y="4653136"/>
            <a:ext cx="18616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Consultar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precios de las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viviendas, plazas 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y trasteros</a:t>
            </a:r>
            <a:endParaRPr lang="es-E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5157192"/>
            <a:ext cx="5540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43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/>
            </a:r>
            <a:br>
              <a:rPr lang="es-ES" sz="2400" b="1" i="1" dirty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>Descripción del funcionamiento de la aplicación. Documentación proyecto</a:t>
            </a:r>
            <a:r>
              <a:rPr lang="es-ES" sz="2400" b="1" i="1" dirty="0" smtClean="0">
                <a:latin typeface="Georgia" panose="02040502050405020303" pitchFamily="18" charset="0"/>
              </a:rPr>
              <a:t>.</a:t>
            </a: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5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 Vistas 3D y Visita virtual. </a:t>
            </a: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“edificio.html”</a:t>
            </a: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33" y="2622292"/>
            <a:ext cx="5540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58" y="5157192"/>
            <a:ext cx="5540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6" y="1988840"/>
            <a:ext cx="3400637" cy="167189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7808"/>
            <a:ext cx="3620759" cy="246679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7" y="4511077"/>
            <a:ext cx="3557492" cy="170656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62564"/>
            <a:ext cx="3620760" cy="24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/>
            </a:r>
            <a:br>
              <a:rPr lang="es-ES" sz="2400" b="1" i="1" dirty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>Descripción del funcionamiento de la aplicación. </a:t>
            </a:r>
            <a:r>
              <a:rPr lang="es-ES" sz="2400" b="1" i="1" dirty="0" smtClean="0">
                <a:latin typeface="Georgia" panose="02040502050405020303" pitchFamily="18" charset="0"/>
              </a:rPr>
              <a:t>Configuración vivienda.</a:t>
            </a: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Acceso con “</a:t>
            </a:r>
            <a:r>
              <a:rPr lang="es-ES" sz="2400" b="1" i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login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” a la configuración de vivienda</a:t>
            </a: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1" y="2309971"/>
            <a:ext cx="835250" cy="6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0" y="1556792"/>
            <a:ext cx="3132706" cy="223902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4700911" y="2137809"/>
            <a:ext cx="39060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Se accede mediante “</a:t>
            </a:r>
            <a:r>
              <a:rPr lang="es-ES" b="1" dirty="0" err="1" smtClean="0">
                <a:solidFill>
                  <a:schemeClr val="accent6"/>
                </a:solidFill>
              </a:rPr>
              <a:t>login</a:t>
            </a:r>
            <a:r>
              <a:rPr lang="es-ES" b="1" dirty="0" smtClean="0">
                <a:solidFill>
                  <a:schemeClr val="accent6"/>
                </a:solidFill>
              </a:rPr>
              <a:t>” para poder</a:t>
            </a:r>
          </a:p>
          <a:p>
            <a:r>
              <a:rPr lang="es-ES" b="1" dirty="0">
                <a:solidFill>
                  <a:schemeClr val="accent6"/>
                </a:solidFill>
              </a:rPr>
              <a:t>a</a:t>
            </a:r>
            <a:r>
              <a:rPr lang="es-ES" b="1" dirty="0" smtClean="0">
                <a:solidFill>
                  <a:schemeClr val="accent6"/>
                </a:solidFill>
              </a:rPr>
              <a:t>lmacenar la selección de materiales y</a:t>
            </a:r>
          </a:p>
          <a:p>
            <a:r>
              <a:rPr lang="es-ES" b="1" dirty="0">
                <a:solidFill>
                  <a:schemeClr val="accent6"/>
                </a:solidFill>
              </a:rPr>
              <a:t>l</a:t>
            </a:r>
            <a:r>
              <a:rPr lang="es-ES" b="1" dirty="0" smtClean="0">
                <a:solidFill>
                  <a:schemeClr val="accent6"/>
                </a:solidFill>
              </a:rPr>
              <a:t>a configuración de la vivienda de cada</a:t>
            </a:r>
          </a:p>
          <a:p>
            <a:r>
              <a:rPr lang="es-ES" b="1" dirty="0">
                <a:solidFill>
                  <a:schemeClr val="accent6"/>
                </a:solidFill>
              </a:rPr>
              <a:t>u</a:t>
            </a:r>
            <a:r>
              <a:rPr lang="es-ES" b="1" dirty="0" smtClean="0">
                <a:solidFill>
                  <a:schemeClr val="accent6"/>
                </a:solidFill>
              </a:rPr>
              <a:t>suario en una base de datos.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617435" y="4509120"/>
            <a:ext cx="2722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Se selecciona una vivienda</a:t>
            </a:r>
          </a:p>
          <a:p>
            <a:r>
              <a:rPr lang="es-ES" b="1" dirty="0">
                <a:solidFill>
                  <a:schemeClr val="accent6"/>
                </a:solidFill>
              </a:rPr>
              <a:t>y</a:t>
            </a:r>
            <a:r>
              <a:rPr lang="es-ES" b="1" dirty="0" smtClean="0">
                <a:solidFill>
                  <a:schemeClr val="accent6"/>
                </a:solidFill>
              </a:rPr>
              <a:t> se configura según las</a:t>
            </a:r>
          </a:p>
          <a:p>
            <a:r>
              <a:rPr lang="es-ES" b="1" dirty="0">
                <a:solidFill>
                  <a:schemeClr val="accent6"/>
                </a:solidFill>
              </a:rPr>
              <a:t>p</a:t>
            </a:r>
            <a:r>
              <a:rPr lang="es-ES" b="1" dirty="0" smtClean="0">
                <a:solidFill>
                  <a:schemeClr val="accent6"/>
                </a:solidFill>
              </a:rPr>
              <a:t>referencias del usuario.</a:t>
            </a:r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07" y="4658464"/>
            <a:ext cx="835250" cy="6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41" y="3769494"/>
            <a:ext cx="3192408" cy="28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15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/>
            </a:r>
            <a:br>
              <a:rPr lang="es-ES" sz="2400" b="1" i="1" dirty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>Descripción del funcionamiento de la aplicación. </a:t>
            </a:r>
            <a:r>
              <a:rPr lang="es-ES" sz="2400" b="1" i="1" dirty="0" smtClean="0">
                <a:latin typeface="Georgia" panose="02040502050405020303" pitchFamily="18" charset="0"/>
              </a:rPr>
              <a:t>Configuración vivienda.</a:t>
            </a: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Selección de distribución, materiales y acabados</a:t>
            </a: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03696"/>
            <a:ext cx="1296144" cy="9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492961" y="1772816"/>
            <a:ext cx="17071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chemeClr val="accent6"/>
                </a:solidFill>
              </a:rPr>
              <a:t>El usuario realiza</a:t>
            </a:r>
          </a:p>
          <a:p>
            <a:r>
              <a:rPr lang="es-ES" sz="1600" b="1" dirty="0">
                <a:solidFill>
                  <a:schemeClr val="accent6"/>
                </a:solidFill>
              </a:rPr>
              <a:t>l</a:t>
            </a:r>
            <a:r>
              <a:rPr lang="es-ES" sz="1600" b="1" dirty="0" smtClean="0">
                <a:solidFill>
                  <a:schemeClr val="accent6"/>
                </a:solidFill>
              </a:rPr>
              <a:t>a personalización</a:t>
            </a:r>
          </a:p>
          <a:p>
            <a:r>
              <a:rPr lang="es-ES" sz="1600" b="1" dirty="0">
                <a:solidFill>
                  <a:schemeClr val="accent6"/>
                </a:solidFill>
              </a:rPr>
              <a:t>d</a:t>
            </a:r>
            <a:r>
              <a:rPr lang="es-ES" sz="1600" b="1" dirty="0" smtClean="0">
                <a:solidFill>
                  <a:schemeClr val="accent6"/>
                </a:solidFill>
              </a:rPr>
              <a:t>e la vivienda</a:t>
            </a:r>
            <a:endParaRPr lang="es-ES" sz="16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0848"/>
            <a:ext cx="4434184" cy="414908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492961" y="2795800"/>
            <a:ext cx="15123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chemeClr val="accent6"/>
                </a:solidFill>
              </a:rPr>
              <a:t>El usuario elige</a:t>
            </a:r>
          </a:p>
          <a:p>
            <a:r>
              <a:rPr lang="es-ES" sz="1600" b="1" dirty="0" smtClean="0">
                <a:solidFill>
                  <a:schemeClr val="accent6"/>
                </a:solidFill>
              </a:rPr>
              <a:t>La distribución,</a:t>
            </a:r>
          </a:p>
          <a:p>
            <a:r>
              <a:rPr lang="es-ES" sz="1600" b="1" dirty="0">
                <a:solidFill>
                  <a:schemeClr val="accent6"/>
                </a:solidFill>
              </a:rPr>
              <a:t>l</a:t>
            </a:r>
            <a:r>
              <a:rPr lang="es-ES" sz="1600" b="1" dirty="0" smtClean="0">
                <a:solidFill>
                  <a:schemeClr val="accent6"/>
                </a:solidFill>
              </a:rPr>
              <a:t>os materiales y</a:t>
            </a:r>
          </a:p>
          <a:p>
            <a:r>
              <a:rPr lang="es-ES" sz="1600" b="1" dirty="0" smtClean="0">
                <a:solidFill>
                  <a:schemeClr val="accent6"/>
                </a:solidFill>
              </a:rPr>
              <a:t>acabados:</a:t>
            </a:r>
            <a:endParaRPr lang="es-ES" sz="1600" dirty="0"/>
          </a:p>
        </p:txBody>
      </p:sp>
      <p:sp>
        <p:nvSpPr>
          <p:cNvPr id="15" name="14 Rectángulo"/>
          <p:cNvSpPr/>
          <p:nvPr/>
        </p:nvSpPr>
        <p:spPr>
          <a:xfrm>
            <a:off x="752443" y="4005064"/>
            <a:ext cx="291720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/>
                </a:solidFill>
              </a:rPr>
              <a:t>Distribución tabiquería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/>
                </a:solidFill>
              </a:rPr>
              <a:t>Armarios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/>
                </a:solidFill>
              </a:rPr>
              <a:t>Puertas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/>
                </a:solidFill>
              </a:rPr>
              <a:t>Suelos y paredes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/>
                </a:solidFill>
              </a:rPr>
              <a:t>Cocina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5"/>
                </a:solidFill>
              </a:rPr>
              <a:t>Baños</a:t>
            </a:r>
            <a:endParaRPr lang="es-ES" sz="2000" dirty="0">
              <a:solidFill>
                <a:schemeClr val="accent5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008123" y="1676105"/>
            <a:ext cx="1916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chemeClr val="accent6"/>
                </a:solidFill>
              </a:rPr>
              <a:t>Acabados en cocina: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11307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/>
            </a:r>
            <a:br>
              <a:rPr lang="es-ES" sz="2400" b="1" i="1" dirty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>Descripción del funcionamiento de la aplicación. </a:t>
            </a:r>
            <a:r>
              <a:rPr lang="es-ES" sz="2400" b="1" i="1" dirty="0" smtClean="0">
                <a:latin typeface="Georgia" panose="02040502050405020303" pitchFamily="18" charset="0"/>
              </a:rPr>
              <a:t>Configuración vivienda.</a:t>
            </a: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8. 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Selección de distribución, materiales y acabados</a:t>
            </a: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98978"/>
            <a:ext cx="835250" cy="6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472323" y="4725144"/>
            <a:ext cx="248266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chemeClr val="accent6"/>
                </a:solidFill>
              </a:rPr>
              <a:t>Se selecciona una </a:t>
            </a:r>
          </a:p>
          <a:p>
            <a:r>
              <a:rPr lang="es-ES" sz="1600" b="1" dirty="0">
                <a:solidFill>
                  <a:schemeClr val="accent6"/>
                </a:solidFill>
              </a:rPr>
              <a:t>d</a:t>
            </a:r>
            <a:r>
              <a:rPr lang="es-ES" sz="1600" b="1" dirty="0" smtClean="0">
                <a:solidFill>
                  <a:schemeClr val="accent6"/>
                </a:solidFill>
              </a:rPr>
              <a:t>istribución y los</a:t>
            </a:r>
          </a:p>
          <a:p>
            <a:r>
              <a:rPr lang="es-ES" sz="1600" b="1" dirty="0">
                <a:solidFill>
                  <a:schemeClr val="accent6"/>
                </a:solidFill>
              </a:rPr>
              <a:t>a</a:t>
            </a:r>
            <a:r>
              <a:rPr lang="es-ES" sz="1600" b="1" dirty="0" smtClean="0">
                <a:solidFill>
                  <a:schemeClr val="accent6"/>
                </a:solidFill>
              </a:rPr>
              <a:t>cabados en armarios,</a:t>
            </a:r>
          </a:p>
          <a:p>
            <a:r>
              <a:rPr lang="es-ES" sz="1600" b="1" dirty="0" smtClean="0">
                <a:solidFill>
                  <a:schemeClr val="accent6"/>
                </a:solidFill>
              </a:rPr>
              <a:t>suelos, cocinas, baños, etc.</a:t>
            </a:r>
          </a:p>
          <a:p>
            <a:r>
              <a:rPr lang="es-ES" sz="1600" b="1" dirty="0">
                <a:solidFill>
                  <a:schemeClr val="accent5"/>
                </a:solidFill>
              </a:rPr>
              <a:t>S</a:t>
            </a:r>
            <a:r>
              <a:rPr lang="es-ES" sz="1600" b="1" dirty="0" smtClean="0">
                <a:solidFill>
                  <a:schemeClr val="accent5"/>
                </a:solidFill>
              </a:rPr>
              <a:t>e obtiene el PRECIO de</a:t>
            </a:r>
          </a:p>
          <a:p>
            <a:r>
              <a:rPr lang="es-ES" sz="1600" b="1" dirty="0" smtClean="0">
                <a:solidFill>
                  <a:schemeClr val="accent5"/>
                </a:solidFill>
              </a:rPr>
              <a:t>la vivienda actualizado</a:t>
            </a:r>
          </a:p>
          <a:p>
            <a:r>
              <a:rPr lang="es-ES" sz="1600" b="1" dirty="0">
                <a:solidFill>
                  <a:schemeClr val="accent5"/>
                </a:solidFill>
              </a:rPr>
              <a:t>y</a:t>
            </a:r>
            <a:r>
              <a:rPr lang="es-ES" sz="1600" b="1" dirty="0" smtClean="0">
                <a:solidFill>
                  <a:schemeClr val="accent5"/>
                </a:solidFill>
              </a:rPr>
              <a:t> se </a:t>
            </a:r>
            <a:r>
              <a:rPr lang="es-ES" sz="1600" b="1" dirty="0" smtClean="0">
                <a:solidFill>
                  <a:schemeClr val="accent5"/>
                </a:solidFill>
              </a:rPr>
              <a:t>GUARDA y ENVÍA.</a:t>
            </a:r>
            <a:endParaRPr lang="es-ES" sz="1600" dirty="0">
              <a:solidFill>
                <a:schemeClr val="accent5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2" y="1772816"/>
            <a:ext cx="1758019" cy="268210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51" y="1772816"/>
            <a:ext cx="1730554" cy="392456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35" y="1772816"/>
            <a:ext cx="1739905" cy="392456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96" y="1772816"/>
            <a:ext cx="1468061" cy="392456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40" y="2898978"/>
            <a:ext cx="835250" cy="6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45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/>
            </a:r>
            <a:br>
              <a:rPr lang="es-ES" sz="2400" b="1" i="1" dirty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>Descripción del funcionamiento de la aplicación. </a:t>
            </a:r>
            <a:r>
              <a:rPr lang="es-ES" sz="2400" b="1" i="1" dirty="0" smtClean="0">
                <a:latin typeface="Georgia" panose="02040502050405020303" pitchFamily="18" charset="0"/>
              </a:rPr>
              <a:t>Seguimiento de la obra.</a:t>
            </a: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9. 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Acceso con “</a:t>
            </a:r>
            <a:r>
              <a:rPr lang="es-ES" sz="2400" b="1" i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login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” al seguimiento de la obra</a:t>
            </a: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57" y="2529378"/>
            <a:ext cx="835250" cy="6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700911" y="2137809"/>
            <a:ext cx="42083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Una vez adquirida una vivienda de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La promoción el cliente recibe un nuevo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“</a:t>
            </a:r>
            <a:r>
              <a:rPr lang="es-ES" b="1" dirty="0" err="1" smtClean="0">
                <a:solidFill>
                  <a:schemeClr val="accent6"/>
                </a:solidFill>
              </a:rPr>
              <a:t>login</a:t>
            </a:r>
            <a:r>
              <a:rPr lang="es-ES" b="1" dirty="0" smtClean="0">
                <a:solidFill>
                  <a:schemeClr val="accent6"/>
                </a:solidFill>
              </a:rPr>
              <a:t>” de usuario para poder </a:t>
            </a:r>
            <a:r>
              <a:rPr lang="es-ES" b="1" dirty="0">
                <a:solidFill>
                  <a:schemeClr val="accent6"/>
                </a:solidFill>
              </a:rPr>
              <a:t>a</a:t>
            </a:r>
            <a:r>
              <a:rPr lang="es-ES" b="1" dirty="0" smtClean="0">
                <a:solidFill>
                  <a:schemeClr val="accent6"/>
                </a:solidFill>
              </a:rPr>
              <a:t>cceder a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la documentación de ejecución de la obra.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423196" y="4509120"/>
            <a:ext cx="34674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En este apartado el cliente puede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Consultar y descargar documentos</a:t>
            </a:r>
          </a:p>
          <a:p>
            <a:r>
              <a:rPr lang="es-ES" b="1" dirty="0">
                <a:solidFill>
                  <a:schemeClr val="accent6"/>
                </a:solidFill>
              </a:rPr>
              <a:t>d</a:t>
            </a:r>
            <a:r>
              <a:rPr lang="es-ES" b="1" dirty="0" smtClean="0">
                <a:solidFill>
                  <a:schemeClr val="accent6"/>
                </a:solidFill>
              </a:rPr>
              <a:t>e la fase de ejecución de la obra;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Licencias, actas, ensayos, etc.</a:t>
            </a:r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07" y="4658464"/>
            <a:ext cx="835250" cy="6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4528"/>
            <a:ext cx="3263404" cy="227434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44" y="3770283"/>
            <a:ext cx="4068218" cy="23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7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/>
            </a:r>
            <a:br>
              <a:rPr lang="es-ES" sz="2400" b="1" i="1" dirty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>Descripción del funcionamiento de la aplicación. </a:t>
            </a:r>
            <a:r>
              <a:rPr lang="es-ES" sz="2400" b="1" i="1" dirty="0" smtClean="0">
                <a:latin typeface="Georgia" panose="02040502050405020303" pitchFamily="18" charset="0"/>
              </a:rPr>
              <a:t>Seguimiento de la obra.</a:t>
            </a: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10. 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Visualizar documentación de obra. “obra.html”</a:t>
            </a: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5348">
            <a:off x="3847598" y="2674593"/>
            <a:ext cx="835250" cy="6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84" y="3933056"/>
            <a:ext cx="835250" cy="6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3" y="2915697"/>
            <a:ext cx="3218191" cy="190228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20" y="1628522"/>
            <a:ext cx="2157776" cy="144326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70" y="3212976"/>
            <a:ext cx="2418991" cy="160500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6" y="4941168"/>
            <a:ext cx="2332004" cy="157428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294">
            <a:off x="3912084" y="5128523"/>
            <a:ext cx="835250" cy="6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7156388" y="2124999"/>
            <a:ext cx="1769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Fotos de la obra.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7117934" y="3789040"/>
            <a:ext cx="1784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Visita virtual con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Cámaras 3D.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7156388" y="5373216"/>
            <a:ext cx="1831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Planificación y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Progreso de los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Trabajos de obra.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636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/>
            </a:r>
            <a:br>
              <a:rPr lang="es-ES" sz="2400" b="1" i="1" dirty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>Descripción del funcionamiento de la aplicación. </a:t>
            </a:r>
            <a:r>
              <a:rPr lang="es-ES" sz="2400" b="1" i="1" dirty="0" smtClean="0">
                <a:latin typeface="Georgia" panose="02040502050405020303" pitchFamily="18" charset="0"/>
              </a:rPr>
              <a:t>Listados de materiales, técnicos e instaladores .</a:t>
            </a: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11. 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Ver listados y acceder a los links. “listas.html”</a:t>
            </a: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5348">
            <a:off x="3847598" y="2674593"/>
            <a:ext cx="835250" cy="6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84" y="3933056"/>
            <a:ext cx="835250" cy="6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294">
            <a:off x="3912084" y="5128523"/>
            <a:ext cx="835250" cy="6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8" y="3027600"/>
            <a:ext cx="3072113" cy="192894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62" y="5085184"/>
            <a:ext cx="3318998" cy="15259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62" y="1556792"/>
            <a:ext cx="3318998" cy="15631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62" y="3275612"/>
            <a:ext cx="3318998" cy="1556638"/>
          </a:xfrm>
          <a:prstGeom prst="rect">
            <a:avLst/>
          </a:prstGeom>
        </p:spPr>
      </p:pic>
      <p:cxnSp>
        <p:nvCxnSpPr>
          <p:cNvPr id="14" name="13 Conector recto"/>
          <p:cNvCxnSpPr/>
          <p:nvPr/>
        </p:nvCxnSpPr>
        <p:spPr>
          <a:xfrm>
            <a:off x="4848928" y="2132856"/>
            <a:ext cx="73118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874727" y="4296203"/>
            <a:ext cx="73118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848928" y="6521701"/>
            <a:ext cx="73118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54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/>
            </a:r>
            <a:br>
              <a:rPr lang="es-ES" sz="2400" b="1" i="1" dirty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>Descripción del funcionamiento de la aplicación. </a:t>
            </a:r>
            <a:r>
              <a:rPr lang="es-ES" sz="2400" b="1" i="1" dirty="0" smtClean="0">
                <a:latin typeface="Georgia" panose="02040502050405020303" pitchFamily="18" charset="0"/>
              </a:rPr>
              <a:t>Listados de materiales, técnicos e instaladores .</a:t>
            </a: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12. 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Ejemplo, lista de materiales. “listas.html”</a:t>
            </a: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725977" cy="3638820"/>
          </a:xfrm>
          <a:prstGeom prst="rect">
            <a:avLst/>
          </a:prstGeom>
        </p:spPr>
      </p:pic>
      <p:cxnSp>
        <p:nvCxnSpPr>
          <p:cNvPr id="4" name="3 Conector recto de flecha"/>
          <p:cNvCxnSpPr/>
          <p:nvPr/>
        </p:nvCxnSpPr>
        <p:spPr>
          <a:xfrm>
            <a:off x="3211569" y="15567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2051720" y="54476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4427984" y="54476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6732240" y="54476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267744" y="1516722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menú</a:t>
            </a:r>
            <a:endParaRPr lang="es-ES" sz="2000" b="1" dirty="0">
              <a:solidFill>
                <a:schemeClr val="accent6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88750" y="5883583"/>
            <a:ext cx="2277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Selección de listado</a:t>
            </a:r>
            <a:endParaRPr lang="es-ES" sz="2000" b="1" dirty="0">
              <a:solidFill>
                <a:schemeClr val="accent6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318848" y="5883583"/>
            <a:ext cx="2455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Selección de material</a:t>
            </a:r>
            <a:endParaRPr lang="es-ES" sz="2000" b="1" dirty="0">
              <a:solidFill>
                <a:schemeClr val="accent6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878194" y="5883583"/>
            <a:ext cx="2539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Descripción y enlace a</a:t>
            </a:r>
          </a:p>
          <a:p>
            <a:r>
              <a:rPr lang="es-ES" sz="2000" b="1" dirty="0" smtClean="0">
                <a:solidFill>
                  <a:schemeClr val="accent6"/>
                </a:solidFill>
              </a:rPr>
              <a:t>La web del fabricante</a:t>
            </a:r>
            <a:endParaRPr lang="es-E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20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/>
            </a:r>
            <a:br>
              <a:rPr lang="es-ES" sz="2400" b="1" i="1" dirty="0">
                <a:latin typeface="Georgia" panose="02040502050405020303" pitchFamily="18" charset="0"/>
              </a:rPr>
            </a:br>
            <a:r>
              <a:rPr lang="es-ES" sz="2400" b="1" i="1" dirty="0">
                <a:latin typeface="Georgia" panose="02040502050405020303" pitchFamily="18" charset="0"/>
              </a:rPr>
              <a:t>Descripción del funcionamiento de la aplicación. </a:t>
            </a:r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 smtClean="0">
                <a:latin typeface="Georgia" panose="02040502050405020303" pitchFamily="18" charset="0"/>
              </a:rPr>
              <a:t>Otras funcionalidades.</a:t>
            </a: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Localización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, registro, 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foro y consultas</a:t>
            </a: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201746" y="1556792"/>
            <a:ext cx="208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Registro de usuario: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29805"/>
            <a:ext cx="2088232" cy="16670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50" y="4240980"/>
            <a:ext cx="1345450" cy="240099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5201746" y="3866450"/>
            <a:ext cx="67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Foro: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69" y="4238762"/>
            <a:ext cx="1367179" cy="242088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6948264" y="3849359"/>
            <a:ext cx="117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Consultas</a:t>
            </a:r>
            <a:r>
              <a:rPr lang="es-ES" b="1" dirty="0" smtClean="0">
                <a:solidFill>
                  <a:schemeClr val="accent6"/>
                </a:solidFill>
              </a:rPr>
              <a:t>: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539552" y="1587154"/>
            <a:ext cx="1392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Localización</a:t>
            </a:r>
            <a:r>
              <a:rPr lang="es-ES" b="1" dirty="0" smtClean="0">
                <a:solidFill>
                  <a:schemeClr val="accent6"/>
                </a:solidFill>
              </a:rPr>
              <a:t>: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539552" y="3871175"/>
            <a:ext cx="1491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Google </a:t>
            </a:r>
            <a:r>
              <a:rPr lang="es-ES" b="1" dirty="0" err="1" smtClean="0">
                <a:solidFill>
                  <a:schemeClr val="accent6"/>
                </a:solidFill>
              </a:rPr>
              <a:t>maps</a:t>
            </a:r>
            <a:r>
              <a:rPr lang="es-ES" b="1" dirty="0" smtClean="0">
                <a:solidFill>
                  <a:schemeClr val="accent6"/>
                </a:solidFill>
              </a:rPr>
              <a:t>: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5" y="2037917"/>
            <a:ext cx="3678972" cy="187093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3" y="4394732"/>
            <a:ext cx="3678974" cy="18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54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El mercado inmobiliario ha cambiado, notablemente, en los últimos años y para mejorar las ventas algunas de las promotoras han optado por permitir la personalización de las viviendas de nueva adquisición.</a:t>
            </a:r>
          </a:p>
          <a:p>
            <a:pPr marL="0" indent="0">
              <a:buNone/>
            </a:pPr>
            <a:endParaRPr lang="es-ES" sz="2400" b="1" i="1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s-ES" sz="2400" b="1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Permitiendo:</a:t>
            </a:r>
            <a:endParaRPr lang="es-ES" sz="2400" b="1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r>
              <a:rPr lang="es-ES" sz="2400" b="1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Modificaciones de tabiquería</a:t>
            </a:r>
            <a:endParaRPr lang="es-ES" sz="2400" b="1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>	</a:t>
            </a:r>
            <a:r>
              <a:rPr lang="es-ES" sz="2400" dirty="0" smtClean="0">
                <a:latin typeface="Georgia" panose="02040502050405020303" pitchFamily="18" charset="0"/>
              </a:rPr>
              <a:t>El usuario puede cambiar la distribución de la vivienda.</a:t>
            </a:r>
            <a:endParaRPr lang="es-E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s-ES" sz="2400" dirty="0">
              <a:latin typeface="Georgia" panose="02040502050405020303" pitchFamily="18" charset="0"/>
            </a:endParaRPr>
          </a:p>
          <a:p>
            <a:r>
              <a:rPr lang="es-ES" sz="2400" b="1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Selección de materiales y acabados</a:t>
            </a:r>
            <a:endParaRPr lang="es-ES" sz="2400" b="1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>	</a:t>
            </a:r>
            <a:r>
              <a:rPr lang="es-ES" sz="2400" dirty="0">
                <a:latin typeface="Georgia" panose="02040502050405020303" pitchFamily="18" charset="0"/>
              </a:rPr>
              <a:t>El usuario </a:t>
            </a:r>
            <a:r>
              <a:rPr lang="es-ES" sz="2400" dirty="0" smtClean="0">
                <a:latin typeface="Georgia" panose="02040502050405020303" pitchFamily="18" charset="0"/>
              </a:rPr>
              <a:t>elige los materiales y acabados de suelos, paredes y puertas del interior de su vivienda.</a:t>
            </a:r>
            <a:endParaRPr lang="es-ES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400" dirty="0">
              <a:latin typeface="Georgia" panose="02040502050405020303" pitchFamily="18" charset="0"/>
            </a:endParaRPr>
          </a:p>
          <a:p>
            <a:r>
              <a:rPr lang="es-ES" sz="2400" b="1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Personalización de armarios, cocina y baños</a:t>
            </a:r>
            <a:endParaRPr lang="es-ES" sz="2400" b="1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es-ES" sz="2400" b="1" i="1" dirty="0">
                <a:solidFill>
                  <a:schemeClr val="accent5"/>
                </a:solidFill>
                <a:latin typeface="Georgia" panose="02040502050405020303" pitchFamily="18" charset="0"/>
              </a:rPr>
              <a:t>	</a:t>
            </a:r>
            <a:r>
              <a:rPr lang="es-ES" sz="2400" dirty="0" smtClean="0">
                <a:latin typeface="Georgia" panose="02040502050405020303" pitchFamily="18" charset="0"/>
              </a:rPr>
              <a:t>El usuario elige la configuración de los armarios, los acabados y la posición de aparatos y muebles en cocina y baños.</a:t>
            </a:r>
            <a:endParaRPr lang="es-ES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4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4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800" b="1" i="1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0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0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0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800" b="1" i="1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37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592796" y="1124744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Autora: Maddi </a:t>
            </a:r>
            <a:r>
              <a:rPr lang="es-ES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Amatriain</a:t>
            </a:r>
            <a:r>
              <a:rPr lang="es-ES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s-ES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Ormazabal</a:t>
            </a:r>
            <a:r>
              <a:rPr lang="es-ES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830453" y="620688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Junio 2017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Sin </a:t>
            </a:r>
            <a:r>
              <a:rPr lang="es-ES" sz="20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embargo, al adquirir una vivienda nueva, la compra se realiza sobre folletos y planos de venta estáticos</a:t>
            </a:r>
            <a:r>
              <a:rPr lang="es-ES" sz="20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. Las promotoras editan y publican dosieres de información y páginas web que muestra la información del proyecto.</a:t>
            </a:r>
            <a:endParaRPr lang="es-ES" sz="20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0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es-ES" sz="2000" b="1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El cliente visita una promotora, consulta la documentación y el precio de la vivienda y realiza la compra .</a:t>
            </a:r>
          </a:p>
          <a:p>
            <a:pPr marL="0" indent="0" algn="just">
              <a:buNone/>
            </a:pPr>
            <a:endParaRPr lang="es-ES" sz="2800" b="1" i="1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s-ES" sz="20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								</a:t>
            </a:r>
          </a:p>
          <a:p>
            <a:pPr marL="0" indent="0" algn="just">
              <a:buNone/>
            </a:pPr>
            <a:r>
              <a:rPr lang="es-ES" sz="2000" b="1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		</a:t>
            </a:r>
          </a:p>
          <a:p>
            <a:pPr marL="0" indent="0" algn="just">
              <a:buNone/>
            </a:pPr>
            <a:endParaRPr lang="es-ES" sz="2000" b="1" i="1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000" b="1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0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0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800" b="1" i="1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>
              <a:solidFill>
                <a:schemeClr val="accent5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5" y="3523042"/>
            <a:ext cx="2793844" cy="1980729"/>
          </a:xfrm>
          <a:prstGeom prst="rect">
            <a:avLst/>
          </a:prstGeom>
        </p:spPr>
      </p:pic>
      <p:sp>
        <p:nvSpPr>
          <p:cNvPr id="2" name="1 Flecha derecha"/>
          <p:cNvSpPr/>
          <p:nvPr/>
        </p:nvSpPr>
        <p:spPr>
          <a:xfrm>
            <a:off x="6372200" y="4297381"/>
            <a:ext cx="648072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59" y="3523041"/>
            <a:ext cx="2589865" cy="198072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152438" y="4097906"/>
            <a:ext cx="1567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Adquisición</a:t>
            </a:r>
          </a:p>
          <a:p>
            <a:r>
              <a:rPr lang="es-ES" sz="2800" b="1" dirty="0" smtClean="0">
                <a:solidFill>
                  <a:schemeClr val="accent6"/>
                </a:solidFill>
              </a:rPr>
              <a:t>vivienda</a:t>
            </a:r>
            <a:endParaRPr lang="es-ES" sz="2800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10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Los usuarios realizan las modificaciones sobre planos impresos y reflejan sus modificaciones sobre estos soportes físicos de forma manual.</a:t>
            </a:r>
          </a:p>
          <a:p>
            <a:pPr marL="0" indent="0" algn="just">
              <a:buNone/>
            </a:pPr>
            <a:endParaRPr lang="es-ES" sz="2400" b="1" i="1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es-ES" sz="2400" b="1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Esta personalización de la vivienda podría realizarse mediante una aplicación que permitiera realizar esos cambios, guardarlos y almacenarlos en una base de datos.</a:t>
            </a:r>
            <a:endParaRPr lang="es-ES" sz="2400" b="1" i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4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4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800" b="1" i="1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s-ES" sz="2800" b="1" i="1" dirty="0" smtClean="0">
                <a:solidFill>
                  <a:schemeClr val="accent5"/>
                </a:solidFill>
              </a:rPr>
              <a:t>     proyecto		</a:t>
            </a:r>
            <a:r>
              <a:rPr lang="es-ES" sz="2800" b="1" i="1" dirty="0">
                <a:solidFill>
                  <a:schemeClr val="accent5"/>
                </a:solidFill>
              </a:rPr>
              <a:t> </a:t>
            </a:r>
            <a:r>
              <a:rPr lang="es-ES" sz="2800" b="1" i="1" dirty="0" smtClean="0">
                <a:solidFill>
                  <a:schemeClr val="accent5"/>
                </a:solidFill>
              </a:rPr>
              <a:t>       cambios	</a:t>
            </a:r>
            <a:r>
              <a:rPr lang="es-ES" sz="2800" b="1" i="1" dirty="0">
                <a:solidFill>
                  <a:schemeClr val="accent5"/>
                </a:solidFill>
              </a:rPr>
              <a:t> </a:t>
            </a:r>
            <a:r>
              <a:rPr lang="es-ES" sz="2800" b="1" i="1" dirty="0" smtClean="0">
                <a:solidFill>
                  <a:schemeClr val="accent5"/>
                </a:solidFill>
              </a:rPr>
              <a:t>       guardado</a:t>
            </a:r>
            <a:endParaRPr lang="es-ES" sz="2800" b="1" i="1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0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0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0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ES" sz="2800" b="1" i="1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endParaRPr lang="es-ES" sz="2800" b="1" i="1" dirty="0">
              <a:solidFill>
                <a:schemeClr val="accent5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1296144" cy="1296144"/>
          </a:xfrm>
          <a:prstGeom prst="rect">
            <a:avLst/>
          </a:prstGeom>
        </p:spPr>
      </p:pic>
      <p:sp>
        <p:nvSpPr>
          <p:cNvPr id="4" name="3 Flecha derecha"/>
          <p:cNvSpPr/>
          <p:nvPr/>
        </p:nvSpPr>
        <p:spPr>
          <a:xfrm>
            <a:off x="2627784" y="4617132"/>
            <a:ext cx="1080120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07" y="4339043"/>
            <a:ext cx="1276417" cy="1276417"/>
          </a:xfrm>
          <a:prstGeom prst="rect">
            <a:avLst/>
          </a:prstGeom>
        </p:spPr>
      </p:pic>
      <p:sp>
        <p:nvSpPr>
          <p:cNvPr id="6" name="5 Flecha derecha"/>
          <p:cNvSpPr/>
          <p:nvPr/>
        </p:nvSpPr>
        <p:spPr>
          <a:xfrm>
            <a:off x="5364088" y="4617132"/>
            <a:ext cx="1080120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93096"/>
            <a:ext cx="1296143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4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>Aplicación </a:t>
            </a:r>
            <a:r>
              <a:rPr lang="es-ES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para </a:t>
            </a:r>
            <a:r>
              <a:rPr lang="es-ES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el seguimiento de una promoción de viviendas.</a:t>
            </a:r>
            <a:endParaRPr lang="es-ES" sz="2400" b="1" i="1" dirty="0">
              <a:latin typeface="Georgia" panose="02040502050405020303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000" b="1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¿Qué hace la aplicación?</a:t>
            </a:r>
          </a:p>
          <a:p>
            <a:pPr marL="0" indent="0" algn="just">
              <a:buNone/>
            </a:pPr>
            <a:r>
              <a:rPr lang="es-ES" sz="20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	</a:t>
            </a:r>
            <a:r>
              <a:rPr lang="es-ES" sz="2000" dirty="0" smtClean="0">
                <a:latin typeface="Georgia" panose="02040502050405020303" pitchFamily="18" charset="0"/>
              </a:rPr>
              <a:t>Permite ver la documentación de un proyecto de viviendas nuevas, 	elegir y configurar una vivienda, 	realizar el seguimiento de la 	obra y consultar los materiales utilizados y gremios.</a:t>
            </a:r>
          </a:p>
          <a:p>
            <a:pPr marL="0" indent="0">
              <a:buNone/>
            </a:pPr>
            <a:endParaRPr lang="es-ES" sz="2000" dirty="0" smtClean="0">
              <a:latin typeface="Georgia" panose="02040502050405020303" pitchFamily="18" charset="0"/>
            </a:endParaRPr>
          </a:p>
          <a:p>
            <a:r>
              <a:rPr lang="es-ES" sz="2000" b="1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¿Cómo funciona?</a:t>
            </a:r>
          </a:p>
          <a:p>
            <a:pPr marL="0" indent="0" algn="just">
              <a:buNone/>
            </a:pPr>
            <a:r>
              <a:rPr lang="es-ES" sz="20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	</a:t>
            </a:r>
            <a:r>
              <a:rPr lang="es-ES" sz="2000" dirty="0" smtClean="0">
                <a:latin typeface="Georgia" panose="02040502050405020303" pitchFamily="18" charset="0"/>
              </a:rPr>
              <a:t>El usuario consulta la documentación del proyecto y mediante 	introducción de un “</a:t>
            </a:r>
            <a:r>
              <a:rPr lang="es-ES" sz="2000" dirty="0" err="1" smtClean="0">
                <a:latin typeface="Georgia" panose="02040502050405020303" pitchFamily="18" charset="0"/>
              </a:rPr>
              <a:t>login</a:t>
            </a:r>
            <a:r>
              <a:rPr lang="es-ES" sz="2000" dirty="0" smtClean="0">
                <a:latin typeface="Georgia" panose="02040502050405020303" pitchFamily="18" charset="0"/>
              </a:rPr>
              <a:t>”</a:t>
            </a:r>
            <a:r>
              <a:rPr lang="es-ES" sz="2000" dirty="0">
                <a:latin typeface="Georgia" panose="02040502050405020303" pitchFamily="18" charset="0"/>
              </a:rPr>
              <a:t> </a:t>
            </a:r>
            <a:r>
              <a:rPr lang="es-ES" sz="2000" dirty="0" smtClean="0">
                <a:latin typeface="Georgia" panose="02040502050405020303" pitchFamily="18" charset="0"/>
              </a:rPr>
              <a:t>accede a la configuración de una 	vivienda o al seguimiento de la obra.</a:t>
            </a:r>
          </a:p>
          <a:p>
            <a:pPr marL="0" indent="0" algn="just">
              <a:buNone/>
            </a:pPr>
            <a:endParaRPr lang="es-ES" sz="2000" dirty="0" smtClean="0">
              <a:latin typeface="Georgia" panose="02040502050405020303" pitchFamily="18" charset="0"/>
            </a:endParaRPr>
          </a:p>
          <a:p>
            <a:r>
              <a:rPr lang="es-ES" sz="2000" b="1" i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¿Qué obtiene el usuario?</a:t>
            </a:r>
          </a:p>
          <a:p>
            <a:pPr marL="0" indent="0" algn="just">
              <a:buNone/>
            </a:pPr>
            <a:r>
              <a:rPr lang="es-ES" sz="20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	</a:t>
            </a:r>
            <a:r>
              <a:rPr lang="es-ES" sz="2000" dirty="0" smtClean="0">
                <a:latin typeface="Georgia" panose="02040502050405020303" pitchFamily="18" charset="0"/>
              </a:rPr>
              <a:t>La aplicación permite ver la documentación e información de un 	proyecto, realizar cambios en las viviendas, guardarlos y enviarlos 	a la promotora, obtiene un precio para esa vivienda modificada y 	puede realizar un seguimiento de la obra de la vivienda adquirida.</a:t>
            </a:r>
          </a:p>
          <a:p>
            <a:pPr marL="0" indent="0">
              <a:buNone/>
            </a:pPr>
            <a:endParaRPr lang="es-ES" sz="2000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914400" lvl="2" indent="0">
              <a:buNone/>
            </a:pPr>
            <a:endParaRPr lang="es-ES" sz="12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53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latin typeface="Georgia" panose="02040502050405020303" pitchFamily="18" charset="0"/>
              </a:rPr>
              <a:t>Organización contenidos de </a:t>
            </a:r>
            <a:r>
              <a:rPr lang="es-ES" sz="2400" b="1" i="1" dirty="0">
                <a:latin typeface="Georgia" panose="02040502050405020303" pitchFamily="18" charset="0"/>
              </a:rPr>
              <a:t>la </a:t>
            </a:r>
            <a:r>
              <a:rPr lang="es-ES" sz="2400" b="1" i="1" dirty="0" smtClean="0">
                <a:latin typeface="Georgia" panose="02040502050405020303" pitchFamily="18" charset="0"/>
              </a:rPr>
              <a:t>aplicación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Apartados 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principales de la aplicación</a:t>
            </a: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000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914400" lvl="2" indent="0">
              <a:buNone/>
            </a:pPr>
            <a:endParaRPr lang="es-ES" sz="12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6533" y="1565539"/>
            <a:ext cx="2403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Portada “main.html”</a:t>
            </a:r>
          </a:p>
          <a:p>
            <a:r>
              <a:rPr lang="es-ES" sz="2000" b="1" dirty="0">
                <a:solidFill>
                  <a:schemeClr val="accent6"/>
                </a:solidFill>
              </a:rPr>
              <a:t>p</a:t>
            </a:r>
            <a:r>
              <a:rPr lang="es-ES" sz="2000" b="1" dirty="0" smtClean="0">
                <a:solidFill>
                  <a:schemeClr val="accent6"/>
                </a:solidFill>
              </a:rPr>
              <a:t>ágina de inicio</a:t>
            </a:r>
            <a:endParaRPr lang="es-ES" sz="2000" b="1" dirty="0">
              <a:solidFill>
                <a:schemeClr val="accent6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700396" y="1765594"/>
            <a:ext cx="3084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1275">
            <a:off x="3954623" y="3295290"/>
            <a:ext cx="711444" cy="45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798761" y="3627949"/>
            <a:ext cx="2169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6"/>
                </a:solidFill>
              </a:rPr>
              <a:t>Apartados</a:t>
            </a:r>
            <a:endParaRPr lang="es-ES" sz="3600" b="1" dirty="0">
              <a:solidFill>
                <a:schemeClr val="accent6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6533" y="2571001"/>
            <a:ext cx="204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Acceso </a:t>
            </a:r>
            <a:r>
              <a:rPr lang="es-ES" sz="2000" b="1" dirty="0" smtClean="0">
                <a:solidFill>
                  <a:schemeClr val="accent6"/>
                </a:solidFill>
              </a:rPr>
              <a:t>a la</a:t>
            </a:r>
          </a:p>
          <a:p>
            <a:r>
              <a:rPr lang="es-ES" sz="2000" b="1" dirty="0" smtClean="0">
                <a:solidFill>
                  <a:schemeClr val="accent6"/>
                </a:solidFill>
              </a:rPr>
              <a:t>aplicación</a:t>
            </a:r>
            <a:endParaRPr lang="es-ES" sz="2000" b="1" dirty="0" smtClean="0">
              <a:solidFill>
                <a:schemeClr val="accent6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65539"/>
            <a:ext cx="1851767" cy="1620007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1565539"/>
            <a:ext cx="1100511" cy="1620007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1658">
            <a:off x="5225947" y="3296054"/>
            <a:ext cx="711444" cy="45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22 Conector recto de flecha"/>
          <p:cNvCxnSpPr/>
          <p:nvPr/>
        </p:nvCxnSpPr>
        <p:spPr>
          <a:xfrm>
            <a:off x="2700396" y="2924944"/>
            <a:ext cx="3084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2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25144"/>
            <a:ext cx="1299270" cy="129927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77" y="4760480"/>
            <a:ext cx="1299270" cy="1299270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76" y="4749955"/>
            <a:ext cx="1299269" cy="1299269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60480"/>
            <a:ext cx="1302395" cy="1302395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4893">
            <a:off x="1354746" y="4308513"/>
            <a:ext cx="711444" cy="45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7999">
            <a:off x="3209807" y="4345203"/>
            <a:ext cx="719807" cy="45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2804">
            <a:off x="5224388" y="4349384"/>
            <a:ext cx="711444" cy="45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9551">
            <a:off x="6967199" y="4349382"/>
            <a:ext cx="711444" cy="45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60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latin typeface="Georgia" panose="02040502050405020303" pitchFamily="18" charset="0"/>
              </a:rPr>
              <a:t>Descripción </a:t>
            </a:r>
            <a:r>
              <a:rPr lang="es-ES" sz="2400" b="1" i="1" dirty="0">
                <a:latin typeface="Georgia" panose="02040502050405020303" pitchFamily="18" charset="0"/>
              </a:rPr>
              <a:t>del funcionamiento de la </a:t>
            </a:r>
            <a:r>
              <a:rPr lang="es-ES" sz="2400" b="1" i="1" dirty="0" smtClean="0">
                <a:latin typeface="Georgia" panose="02040502050405020303" pitchFamily="18" charset="0"/>
              </a:rPr>
              <a:t>aplicación</a:t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 smtClean="0">
                <a:latin typeface="Georgia" panose="02040502050405020303" pitchFamily="18" charset="0"/>
              </a:rPr>
              <a:t>Inicio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Página 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de inicio: “main.html”</a:t>
            </a: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000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marL="914400" lvl="2" indent="0">
              <a:buNone/>
            </a:pPr>
            <a:endParaRPr lang="es-ES" sz="1200" b="1" i="1" dirty="0" smtClean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6533" y="1565539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menú</a:t>
            </a:r>
            <a:endParaRPr lang="es-ES" sz="2000" b="1" dirty="0">
              <a:solidFill>
                <a:schemeClr val="accent6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1095150" y="1765594"/>
            <a:ext cx="3084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09" y="2701806"/>
            <a:ext cx="5540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27382" y="2412637"/>
            <a:ext cx="1566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presentación</a:t>
            </a:r>
            <a:endParaRPr lang="es-ES" sz="2000" b="1" dirty="0">
              <a:solidFill>
                <a:schemeClr val="accent6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8365" y="2708920"/>
            <a:ext cx="1255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contenido</a:t>
            </a:r>
            <a:endParaRPr lang="es-ES" sz="2000" b="1" dirty="0">
              <a:solidFill>
                <a:schemeClr val="accent6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7065" y="3033780"/>
            <a:ext cx="1824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de la aplicación</a:t>
            </a:r>
            <a:endParaRPr lang="es-ES" sz="2000" b="1" dirty="0">
              <a:solidFill>
                <a:schemeClr val="accent6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9478" y="4365104"/>
            <a:ext cx="1001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registro</a:t>
            </a:r>
            <a:endParaRPr lang="es-ES" sz="2000" b="1" dirty="0">
              <a:solidFill>
                <a:schemeClr val="accent6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00368" y="4667604"/>
            <a:ext cx="1363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y consultas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84" y="4460435"/>
            <a:ext cx="5540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28364" y="5573085"/>
            <a:ext cx="1723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Redes sociales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94" y="5573085"/>
            <a:ext cx="5540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02698"/>
            <a:ext cx="5220072" cy="237630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55836"/>
            <a:ext cx="5220071" cy="22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 smtClean="0">
                <a:latin typeface="Georgia" panose="02040502050405020303" pitchFamily="18" charset="0"/>
              </a:rPr>
              <a:t>Descripción del funcionamiento de la aplicación. Documentación proyecto.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2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 Acceso a documentación proyecto. “edificio.html”</a:t>
            </a: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6097" y="2568157"/>
            <a:ext cx="1919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1. Documentación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escrita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506097" y="3214488"/>
            <a:ext cx="1977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2. Documentación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gráfica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2564904"/>
            <a:ext cx="5942539" cy="3434426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534989" y="3958951"/>
            <a:ext cx="1977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3. Vistas 3D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38630" y="4345220"/>
            <a:ext cx="1977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4. </a:t>
            </a:r>
            <a:r>
              <a:rPr lang="es-ES" b="1" dirty="0" smtClean="0">
                <a:solidFill>
                  <a:schemeClr val="accent6"/>
                </a:solidFill>
              </a:rPr>
              <a:t>Visitas virtuales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779912" y="2710734"/>
            <a:ext cx="385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627784" y="2706656"/>
            <a:ext cx="385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627783" y="3869405"/>
            <a:ext cx="385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3779911" y="3860819"/>
            <a:ext cx="385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0116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400" b="1" i="1" dirty="0" smtClean="0"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latin typeface="Georgia" panose="02040502050405020303" pitchFamily="18" charset="0"/>
              </a:rPr>
            </a:br>
            <a:r>
              <a:rPr lang="es-ES" sz="2400" b="1" i="1" dirty="0" smtClean="0">
                <a:latin typeface="Georgia" panose="02040502050405020303" pitchFamily="18" charset="0"/>
              </a:rPr>
              <a:t>Descripción del funcionamiento de la aplicación</a:t>
            </a:r>
            <a:r>
              <a:rPr lang="es-ES" sz="2400" b="1" i="1" dirty="0">
                <a:latin typeface="Georgia" panose="02040502050405020303" pitchFamily="18" charset="0"/>
              </a:rPr>
              <a:t>. Documentación proyecto</a:t>
            </a:r>
            <a:r>
              <a:rPr lang="es-ES" sz="2400" b="1" i="1" dirty="0" smtClean="0">
                <a:latin typeface="Georgia" panose="02040502050405020303" pitchFamily="18" charset="0"/>
              </a:rPr>
              <a:t>.</a:t>
            </a: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Visualizar y descargar documentación. “edificio.html”</a:t>
            </a:r>
            <a: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/>
            </a:r>
            <a:br>
              <a:rPr lang="es-ES" sz="2400" b="1" i="1" dirty="0" smtClean="0">
                <a:solidFill>
                  <a:schemeClr val="accent5"/>
                </a:solidFill>
                <a:latin typeface="Georgia" panose="02040502050405020303" pitchFamily="18" charset="0"/>
              </a:rPr>
            </a:br>
            <a:endParaRPr lang="es-ES" sz="2400" b="1" i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77" y="2858265"/>
            <a:ext cx="5540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34997" y="2663356"/>
            <a:ext cx="1688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Documentación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escrita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506097" y="5033049"/>
            <a:ext cx="1700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Documentación</a:t>
            </a:r>
          </a:p>
          <a:p>
            <a:r>
              <a:rPr lang="es-ES" b="1" dirty="0" smtClean="0">
                <a:solidFill>
                  <a:schemeClr val="accent6"/>
                </a:solidFill>
              </a:rPr>
              <a:t>gráfica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928822" y="5264248"/>
            <a:ext cx="1103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visualizar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890484" y="2790474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descargar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95" y="2132857"/>
            <a:ext cx="2868969" cy="172819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66" y="2858263"/>
            <a:ext cx="5540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99" y="2232769"/>
            <a:ext cx="1690184" cy="166532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78" y="4601826"/>
            <a:ext cx="2869428" cy="168522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57" y="5237268"/>
            <a:ext cx="5540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58" y="4509120"/>
            <a:ext cx="1928665" cy="2060848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98" y="5237267"/>
            <a:ext cx="5540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277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810</TotalTime>
  <Words>457</Words>
  <Application>Microsoft Office PowerPoint</Application>
  <PresentationFormat>Presentación en pantalla (4:3)</PresentationFormat>
  <Paragraphs>163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Diseño de aplicación para el seguimiento de una promoción de viviendas.</vt:lpstr>
      <vt:lpstr>Presentación de PowerPoint</vt:lpstr>
      <vt:lpstr>Presentación de PowerPoint</vt:lpstr>
      <vt:lpstr>Presentación de PowerPoint</vt:lpstr>
      <vt:lpstr>Aplicación para el seguimiento de una promoción de viviendas.</vt:lpstr>
      <vt:lpstr> Organización contenidos de la aplicación Apartados principales de la aplicación </vt:lpstr>
      <vt:lpstr> Descripción del funcionamiento de la aplicación Inicio 1. Página de inicio: “main.html” </vt:lpstr>
      <vt:lpstr> Descripción del funcionamiento de la aplicación. Documentación proyecto. 2. Acceso a documentación proyecto. “edificio.html” </vt:lpstr>
      <vt:lpstr> Descripción del funcionamiento de la aplicación. Documentación proyecto. 3. Visualizar y descargar documentación. “edificio.html” </vt:lpstr>
      <vt:lpstr>  Descripción del funcionamiento de la aplicación. Documentación proyecto. 4. Acceso a datos de la promoción. “edificio.html”  </vt:lpstr>
      <vt:lpstr>  Descripción del funcionamiento de la aplicación. Documentación proyecto. 5. Vistas 3D y Visita virtual. “edificio.html”  </vt:lpstr>
      <vt:lpstr>  Descripción del funcionamiento de la aplicación. Configuración vivienda. 6. Acceso con “login” a la configuración de vivienda  </vt:lpstr>
      <vt:lpstr>  Descripción del funcionamiento de la aplicación. Configuración vivienda. 7. Selección de distribución, materiales y acabados  </vt:lpstr>
      <vt:lpstr>  Descripción del funcionamiento de la aplicación. Configuración vivienda. 8. Selección de distribución, materiales y acabados  </vt:lpstr>
      <vt:lpstr>  Descripción del funcionamiento de la aplicación. Seguimiento de la obra. 9. Acceso con “login” al seguimiento de la obra  </vt:lpstr>
      <vt:lpstr>  Descripción del funcionamiento de la aplicación. Seguimiento de la obra. 10. Visualizar documentación de obra. “obra.html”  </vt:lpstr>
      <vt:lpstr>  Descripción del funcionamiento de la aplicación. Listados de materiales, técnicos e instaladores . 11. Ver listados y acceder a los links. “listas.html”  </vt:lpstr>
      <vt:lpstr>  Descripción del funcionamiento de la aplicación. Listados de materiales, técnicos e instaladores . 12. Ejemplo, lista de materiales. “listas.html”  </vt:lpstr>
      <vt:lpstr>  Descripción del funcionamiento de la aplicación.  Otras funcionalidades. Localización, registro, foro y consultas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Web-App “renovare”</dc:title>
  <dc:creator>vaio</dc:creator>
  <cp:lastModifiedBy>vaio</cp:lastModifiedBy>
  <cp:revision>88</cp:revision>
  <dcterms:created xsi:type="dcterms:W3CDTF">2017-01-12T09:08:37Z</dcterms:created>
  <dcterms:modified xsi:type="dcterms:W3CDTF">2017-06-12T06:48:52Z</dcterms:modified>
</cp:coreProperties>
</file>