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3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6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3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8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9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5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252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2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58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7690-DB16-4B38-828A-83B36DCECAB2}" type="datetimeFigureOut">
              <a:rPr lang="ca-ES" smtClean="0"/>
              <a:t>17/6/2017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7EB2770-4A3D-4581-BF92-B1C46D9A08BA}" type="slidenum">
              <a:rPr lang="ca-ES" smtClean="0"/>
              <a:t>‹Nº›</a:t>
            </a:fld>
            <a:endParaRPr lang="ca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6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t/url?sa=i&amp;rct=j&amp;q=j2ee&amp;source=images&amp;cd=&amp;cad=rja&amp;uact=8&amp;ved=0ahUKEwi3zJikxsTUAhVRZFAKHehcCVwQjRwIBw&amp;url=http%3A%2F%2Ftodosobreprogramacion.blogspot.com%2F2013%2F02%2Fque-es-j2ee.html&amp;psig=AFQjCNHNNr9tAingL6xqZ7ZymwZX80q9Eg&amp;ust=149777753773082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a-ES" dirty="0"/>
              <a:t>bCatalog</a:t>
            </a:r>
            <a:br>
              <a:rPr lang="ca-ES" dirty="0"/>
            </a:br>
            <a:r>
              <a:rPr lang="ca-ES" dirty="0" err="1"/>
              <a:t>pfc</a:t>
            </a:r>
            <a:r>
              <a:rPr lang="ca-ES" dirty="0"/>
              <a:t> - j2ee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a-ES" dirty="0"/>
              <a:t>Anna Casacuberta Puig 			Enginyeria Informàtica</a:t>
            </a:r>
          </a:p>
          <a:p>
            <a:pPr algn="r"/>
            <a:r>
              <a:rPr lang="ca-ES" dirty="0"/>
              <a:t>Semestre Febrer 2017</a:t>
            </a:r>
          </a:p>
        </p:txBody>
      </p:sp>
    </p:spTree>
    <p:extLst>
      <p:ext uri="{BB962C8B-B14F-4D97-AF65-F5344CB8AC3E}">
        <p14:creationId xmlns:p14="http://schemas.microsoft.com/office/powerpoint/2010/main" val="179170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Sistemes gestors de bases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/>
              <a:t>Característiques SGBD</a:t>
            </a:r>
          </a:p>
          <a:p>
            <a:pPr lvl="0"/>
            <a:r>
              <a:rPr lang="ca-ES" dirty="0"/>
              <a:t>Permet controlar l’accés a les dades.</a:t>
            </a:r>
          </a:p>
          <a:p>
            <a:pPr lvl="0"/>
            <a:r>
              <a:rPr lang="ca-ES" dirty="0"/>
              <a:t>Assegurar-ne la seva integritat.</a:t>
            </a:r>
          </a:p>
          <a:p>
            <a:pPr lvl="0"/>
            <a:r>
              <a:rPr lang="ca-ES" dirty="0"/>
              <a:t>Gestionar-ne el seu accés concurrent.</a:t>
            </a:r>
          </a:p>
          <a:p>
            <a:pPr lvl="0"/>
            <a:r>
              <a:rPr lang="ca-ES" dirty="0"/>
              <a:t>Recuperar les dades davant de qualsevol fallada del sistema.</a:t>
            </a:r>
          </a:p>
          <a:p>
            <a:r>
              <a:rPr lang="ca-ES" dirty="0"/>
              <a:t>Realitzar còpies de seguretat.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Introducció</a:t>
            </a:r>
          </a:p>
        </p:txBody>
      </p:sp>
    </p:spTree>
    <p:extLst>
      <p:ext uri="{BB962C8B-B14F-4D97-AF65-F5344CB8AC3E}">
        <p14:creationId xmlns:p14="http://schemas.microsoft.com/office/powerpoint/2010/main" val="247076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Sistemes gestors de bases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3711299"/>
          </a:xfrm>
        </p:spPr>
        <p:txBody>
          <a:bodyPr numCol="2">
            <a:normAutofit fontScale="77500" lnSpcReduction="20000"/>
          </a:bodyPr>
          <a:lstStyle/>
          <a:p>
            <a:r>
              <a:rPr lang="ca-ES" dirty="0"/>
              <a:t>Des dels primers dies dels ordinadors.</a:t>
            </a:r>
          </a:p>
          <a:p>
            <a:r>
              <a:rPr lang="ca-ES" dirty="0"/>
              <a:t>Estaven enfocats a les bases de dades específiques.</a:t>
            </a:r>
          </a:p>
          <a:p>
            <a:r>
              <a:rPr lang="ca-ES" dirty="0"/>
              <a:t>Sistemes de navegació 1960</a:t>
            </a:r>
          </a:p>
          <a:p>
            <a:pPr lvl="1"/>
            <a:r>
              <a:rPr lang="ca-ES" dirty="0" err="1"/>
              <a:t>Database</a:t>
            </a:r>
            <a:r>
              <a:rPr lang="ca-ES" dirty="0"/>
              <a:t> </a:t>
            </a:r>
            <a:r>
              <a:rPr lang="ca-ES" dirty="0" err="1"/>
              <a:t>Task</a:t>
            </a:r>
            <a:r>
              <a:rPr lang="ca-ES" dirty="0"/>
              <a:t> Group</a:t>
            </a:r>
          </a:p>
          <a:p>
            <a:pPr lvl="1"/>
            <a:r>
              <a:rPr lang="ca-ES" dirty="0"/>
              <a:t>Estàndard “l’aproximació CODASYL”</a:t>
            </a:r>
          </a:p>
          <a:p>
            <a:r>
              <a:rPr lang="ca-ES" dirty="0"/>
              <a:t>Sistemes relacionals 1970</a:t>
            </a:r>
          </a:p>
          <a:p>
            <a:pPr lvl="1"/>
            <a:r>
              <a:rPr lang="ca-ES" dirty="0"/>
              <a:t>“</a:t>
            </a:r>
            <a:r>
              <a:rPr lang="ca-ES" i="1" dirty="0"/>
              <a:t>A </a:t>
            </a:r>
            <a:r>
              <a:rPr lang="ca-ES" i="1" dirty="0" err="1"/>
              <a:t>Relational</a:t>
            </a:r>
            <a:r>
              <a:rPr lang="ca-ES" i="1" dirty="0"/>
              <a:t> Model of Data for </a:t>
            </a:r>
            <a:r>
              <a:rPr lang="ca-ES" i="1" dirty="0" err="1"/>
              <a:t>Large</a:t>
            </a:r>
            <a:r>
              <a:rPr lang="ca-ES" i="1" dirty="0"/>
              <a:t> Shared Data Banks</a:t>
            </a:r>
            <a:r>
              <a:rPr lang="ca-ES" dirty="0"/>
              <a:t>”</a:t>
            </a:r>
          </a:p>
          <a:p>
            <a:pPr lvl="1"/>
            <a:r>
              <a:rPr lang="ca-ES" dirty="0"/>
              <a:t>Enlloc de guardar els registres de forma arbitraria en una llista s’utilitzava una taula de registre de mida fixa.</a:t>
            </a:r>
          </a:p>
          <a:p>
            <a:r>
              <a:rPr lang="ca-ES" dirty="0"/>
              <a:t>Sistemes SQL a finals de la dècada de 1970.</a:t>
            </a:r>
          </a:p>
          <a:p>
            <a:pPr lvl="1"/>
            <a:r>
              <a:rPr lang="ca-ES" dirty="0"/>
              <a:t>Es comença a treballar en un prototip anomenat System R.</a:t>
            </a:r>
          </a:p>
          <a:p>
            <a:pPr lvl="1"/>
            <a:r>
              <a:rPr lang="ca-ES" dirty="0"/>
              <a:t>Sistemes multi taula.</a:t>
            </a:r>
          </a:p>
          <a:p>
            <a:pPr lvl="1"/>
            <a:r>
              <a:rPr lang="ca-ES" dirty="0"/>
              <a:t>S'estandarditza el llenguatge SQL.</a:t>
            </a:r>
          </a:p>
          <a:p>
            <a:r>
              <a:rPr lang="ca-ES" dirty="0"/>
              <a:t>Sistemes orientats a objectes 1980</a:t>
            </a:r>
          </a:p>
          <a:p>
            <a:pPr lvl="1"/>
            <a:r>
              <a:rPr lang="ca-ES" dirty="0"/>
              <a:t>Es comencen a tractar les dades com a objectes.</a:t>
            </a:r>
          </a:p>
          <a:p>
            <a:r>
              <a:rPr lang="ca-ES" dirty="0"/>
              <a:t>Sistemes </a:t>
            </a:r>
            <a:r>
              <a:rPr lang="ca-ES" dirty="0" err="1"/>
              <a:t>NoSQL</a:t>
            </a:r>
            <a:r>
              <a:rPr lang="ca-ES" dirty="0"/>
              <a:t> 2000</a:t>
            </a:r>
          </a:p>
          <a:p>
            <a:pPr lvl="1"/>
            <a:r>
              <a:rPr lang="ca-ES" dirty="0"/>
              <a:t>S’introdueix la línia no relacional.</a:t>
            </a:r>
          </a:p>
          <a:p>
            <a:r>
              <a:rPr lang="ca-ES" dirty="0"/>
              <a:t>Sistemes XML 2010</a:t>
            </a:r>
          </a:p>
          <a:p>
            <a:pPr lvl="1"/>
            <a:r>
              <a:rPr lang="ca-ES" dirty="0"/>
              <a:t>Bases de dades XML.</a:t>
            </a:r>
          </a:p>
          <a:p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Història i evolució</a:t>
            </a:r>
          </a:p>
        </p:txBody>
      </p:sp>
    </p:spTree>
    <p:extLst>
      <p:ext uri="{BB962C8B-B14F-4D97-AF65-F5344CB8AC3E}">
        <p14:creationId xmlns:p14="http://schemas.microsoft.com/office/powerpoint/2010/main" val="116453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Sistemes gestors de bases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Estructura jeràrquica.</a:t>
            </a:r>
          </a:p>
          <a:p>
            <a:r>
              <a:rPr lang="ca-ES" dirty="0"/>
              <a:t>Estructura en xarxa.</a:t>
            </a:r>
          </a:p>
          <a:p>
            <a:r>
              <a:rPr lang="ca-ES" dirty="0"/>
              <a:t>Estructura relacional.</a:t>
            </a:r>
          </a:p>
          <a:p>
            <a:r>
              <a:rPr lang="ca-ES" dirty="0"/>
              <a:t>Estructura multidimensional.</a:t>
            </a:r>
          </a:p>
          <a:p>
            <a:r>
              <a:rPr lang="ca-ES" dirty="0"/>
              <a:t>Estructura orientada a objectes.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Estructura dels esquemes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465" y="2207761"/>
            <a:ext cx="4761389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3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ca-ES" dirty="0"/>
              <a:t>La persistència de dades fa referència a la qualitat de fer sobreviure les dades. És l’acció de preservar la informació d’un objecte de forma permanent i a la vegada, poder-la recuperar per a utilitzar-la de nou.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/>
              <a:t>Objectius d’una capa de persistència</a:t>
            </a:r>
          </a:p>
          <a:p>
            <a:r>
              <a:rPr lang="ca-ES" dirty="0"/>
              <a:t>Diversificació i encapsulació dels mecanismes.</a:t>
            </a:r>
          </a:p>
          <a:p>
            <a:r>
              <a:rPr lang="ca-ES" dirty="0"/>
              <a:t>Accions sobre múltiples objectes.</a:t>
            </a:r>
          </a:p>
          <a:p>
            <a:r>
              <a:rPr lang="ca-ES" dirty="0"/>
              <a:t>Transaccions.</a:t>
            </a:r>
          </a:p>
          <a:p>
            <a:r>
              <a:rPr lang="ca-ES" dirty="0"/>
              <a:t>Identificadors.</a:t>
            </a:r>
          </a:p>
          <a:p>
            <a:r>
              <a:rPr lang="ca-ES" dirty="0"/>
              <a:t>Cursors.</a:t>
            </a:r>
          </a:p>
          <a:p>
            <a:r>
              <a:rPr lang="ca-ES" dirty="0"/>
              <a:t>Proxies.</a:t>
            </a:r>
          </a:p>
          <a:p>
            <a:r>
              <a:rPr lang="ca-ES" dirty="0"/>
              <a:t>Registres.</a:t>
            </a:r>
          </a:p>
          <a:p>
            <a:r>
              <a:rPr lang="ca-ES" dirty="0"/>
              <a:t>Múltiples arquitectures.</a:t>
            </a:r>
          </a:p>
          <a:p>
            <a:r>
              <a:rPr lang="ca-ES" dirty="0"/>
              <a:t>Múltiples proveïdors de bases de dades.</a:t>
            </a:r>
          </a:p>
          <a:p>
            <a:r>
              <a:rPr lang="ca-ES" dirty="0"/>
              <a:t>Múltiples connexions.</a:t>
            </a:r>
          </a:p>
          <a:p>
            <a:r>
              <a:rPr lang="ca-ES" dirty="0"/>
              <a:t>Controladors natius.</a:t>
            </a:r>
          </a:p>
          <a:p>
            <a:r>
              <a:rPr lang="ca-ES" dirty="0"/>
              <a:t>Consultes SQL.</a:t>
            </a:r>
          </a:p>
        </p:txBody>
      </p:sp>
    </p:spTree>
    <p:extLst>
      <p:ext uri="{BB962C8B-B14F-4D97-AF65-F5344CB8AC3E}">
        <p14:creationId xmlns:p14="http://schemas.microsoft.com/office/powerpoint/2010/main" val="49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/>
          </a:bodyPr>
          <a:lstStyle/>
          <a:p>
            <a:pPr marL="0" indent="0" algn="ctr">
              <a:buNone/>
            </a:pPr>
            <a:r>
              <a:rPr lang="ca-ES" i="1" dirty="0"/>
              <a:t>“Un framework és un esquema o esquelet per al desenvolupament i implementació d’una aplicació”</a:t>
            </a:r>
          </a:p>
          <a:p>
            <a:pPr marL="0" indent="0" algn="just">
              <a:buNone/>
            </a:pPr>
            <a:r>
              <a:rPr lang="ca-ES" dirty="0"/>
              <a:t>Avantatges d’utilització</a:t>
            </a:r>
          </a:p>
          <a:p>
            <a:pPr algn="just"/>
            <a:r>
              <a:rPr lang="ca-ES" dirty="0"/>
              <a:t>Ja es proporciona l’esquelet.</a:t>
            </a:r>
          </a:p>
          <a:p>
            <a:pPr algn="just"/>
            <a:r>
              <a:rPr lang="ca-ES" dirty="0"/>
              <a:t>Facilita la col·laboració entre programadors.</a:t>
            </a:r>
          </a:p>
          <a:p>
            <a:pPr algn="just"/>
            <a:r>
              <a:rPr lang="ca-ES" dirty="0"/>
              <a:t>Reutilització de codi.</a:t>
            </a:r>
          </a:p>
          <a:p>
            <a:pPr algn="just"/>
            <a:r>
              <a:rPr lang="ca-ES" dirty="0"/>
              <a:t>Promoure les bones pràctiques.</a:t>
            </a:r>
          </a:p>
          <a:p>
            <a:pPr algn="just"/>
            <a:r>
              <a:rPr lang="ca-ES" dirty="0"/>
              <a:t>Facilitat per trobar eines, utilitats o llibreries.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Definició de framework</a:t>
            </a:r>
          </a:p>
        </p:txBody>
      </p:sp>
    </p:spTree>
    <p:extLst>
      <p:ext uri="{BB962C8B-B14F-4D97-AF65-F5344CB8AC3E}">
        <p14:creationId xmlns:p14="http://schemas.microsoft.com/office/powerpoint/2010/main" val="425456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numCol="1">
            <a:normAutofit fontScale="92500" lnSpcReduction="20000"/>
          </a:bodyPr>
          <a:lstStyle/>
          <a:p>
            <a:pPr algn="just"/>
            <a:r>
              <a:rPr lang="ca-ES" dirty="0"/>
              <a:t>Ús del llenguatge Java.</a:t>
            </a:r>
          </a:p>
          <a:p>
            <a:pPr algn="just"/>
            <a:r>
              <a:rPr lang="ca-ES" dirty="0"/>
              <a:t>Tecnologia potent i madura.</a:t>
            </a:r>
          </a:p>
          <a:p>
            <a:pPr algn="just"/>
            <a:r>
              <a:rPr lang="ca-ES" dirty="0"/>
              <a:t>Pàgines dinàmiques, lògica de negoci,...</a:t>
            </a:r>
          </a:p>
          <a:p>
            <a:pPr algn="just"/>
            <a:r>
              <a:rPr lang="ca-ES" dirty="0"/>
              <a:t>Integrable amb altres tecnologies.</a:t>
            </a:r>
          </a:p>
          <a:p>
            <a:pPr algn="just"/>
            <a:r>
              <a:rPr lang="ca-ES" dirty="0"/>
              <a:t>Ampli suport a la xarxa.</a:t>
            </a:r>
          </a:p>
          <a:p>
            <a:pPr algn="just"/>
            <a:r>
              <a:rPr lang="ca-ES" dirty="0"/>
              <a:t>De codi obert.</a:t>
            </a:r>
          </a:p>
          <a:p>
            <a:pPr algn="just"/>
            <a:r>
              <a:rPr lang="ca-ES" dirty="0"/>
              <a:t>Facilitat de connexió amb diferents bases de dades.</a:t>
            </a:r>
          </a:p>
          <a:p>
            <a:pPr algn="just"/>
            <a:r>
              <a:rPr lang="ca-ES" dirty="0"/>
              <a:t>Desenvolupament d’aplicacions multicapa.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Arquitectura J2EE</a:t>
            </a:r>
          </a:p>
        </p:txBody>
      </p:sp>
      <p:pic>
        <p:nvPicPr>
          <p:cNvPr id="1026" name="Picture 2" descr="Resultat d'imatges de j2e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26" y="2361483"/>
            <a:ext cx="3996328" cy="27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9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numCol="1">
            <a:normAutofit/>
          </a:bodyPr>
          <a:lstStyle/>
          <a:p>
            <a:pPr algn="just"/>
            <a:r>
              <a:rPr lang="ca-ES" dirty="0"/>
              <a:t>Accés directe a base de dades.</a:t>
            </a:r>
          </a:p>
          <a:p>
            <a:pPr algn="just"/>
            <a:r>
              <a:rPr lang="ca-ES" dirty="0" err="1"/>
              <a:t>Mapejadors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Generadors de codi.</a:t>
            </a:r>
          </a:p>
          <a:p>
            <a:pPr algn="just"/>
            <a:r>
              <a:rPr lang="ca-ES" dirty="0"/>
              <a:t>Orientació a aspectes.</a:t>
            </a:r>
          </a:p>
          <a:p>
            <a:pPr algn="just"/>
            <a:r>
              <a:rPr lang="ca-ES" dirty="0"/>
              <a:t>Llenguatges orientats a objectes.</a:t>
            </a:r>
          </a:p>
          <a:p>
            <a:pPr algn="just"/>
            <a:r>
              <a:rPr lang="ca-ES" dirty="0"/>
              <a:t>Esquemes de prevalença.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Mecanismes de persistència</a:t>
            </a:r>
          </a:p>
        </p:txBody>
      </p:sp>
    </p:spTree>
    <p:extLst>
      <p:ext uri="{BB962C8B-B14F-4D97-AF65-F5344CB8AC3E}">
        <p14:creationId xmlns:p14="http://schemas.microsoft.com/office/powerpoint/2010/main" val="96922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30" y="2015732"/>
            <a:ext cx="5401524" cy="27800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ca-ES" dirty="0"/>
              <a:t>Avantatges</a:t>
            </a:r>
          </a:p>
          <a:p>
            <a:pPr algn="just"/>
            <a:r>
              <a:rPr lang="ca-ES" dirty="0"/>
              <a:t>Facilitat i velocitat d’ús.</a:t>
            </a:r>
          </a:p>
          <a:p>
            <a:pPr algn="just"/>
            <a:r>
              <a:rPr lang="ca-ES" dirty="0"/>
              <a:t>Abstracció de la DB utilitzada.</a:t>
            </a:r>
          </a:p>
          <a:p>
            <a:pPr algn="just"/>
            <a:r>
              <a:rPr lang="ca-ES" dirty="0"/>
              <a:t>Seguretat contra els atacs.</a:t>
            </a:r>
          </a:p>
          <a:p>
            <a:pPr marL="0" indent="0" algn="just">
              <a:buNone/>
            </a:pPr>
            <a:r>
              <a:rPr lang="ca-ES" dirty="0"/>
              <a:t>Inconvenients</a:t>
            </a:r>
          </a:p>
          <a:p>
            <a:pPr algn="just"/>
            <a:r>
              <a:rPr lang="ca-ES" dirty="0"/>
              <a:t>Pot empitjorar el rendiment.</a:t>
            </a:r>
          </a:p>
          <a:p>
            <a:pPr algn="just"/>
            <a:r>
              <a:rPr lang="ca-ES" dirty="0"/>
              <a:t>Aprenentatge d’un nou llenguatge de l’ORM.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Mapejador d’objectes relacional ORM</a:t>
            </a:r>
          </a:p>
        </p:txBody>
      </p:sp>
    </p:spTree>
    <p:extLst>
      <p:ext uri="{BB962C8B-B14F-4D97-AF65-F5344CB8AC3E}">
        <p14:creationId xmlns:p14="http://schemas.microsoft.com/office/powerpoint/2010/main" val="828141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numCol="2">
            <a:normAutofit/>
          </a:bodyPr>
          <a:lstStyle/>
          <a:p>
            <a:pPr marL="0" indent="0" algn="just">
              <a:buNone/>
            </a:pPr>
            <a:r>
              <a:rPr lang="ca-ES" dirty="0"/>
              <a:t>Característiques ORM</a:t>
            </a:r>
          </a:p>
          <a:p>
            <a:pPr algn="just"/>
            <a:r>
              <a:rPr lang="ca-ES" dirty="0"/>
              <a:t>Patró CRUD.</a:t>
            </a:r>
          </a:p>
          <a:p>
            <a:pPr lvl="1" algn="just"/>
            <a:r>
              <a:rPr lang="ca-ES" dirty="0"/>
              <a:t>Crear – Llegir – Actualitzar – Eliminar.</a:t>
            </a:r>
          </a:p>
          <a:p>
            <a:pPr algn="just"/>
            <a:r>
              <a:rPr lang="ca-ES" dirty="0"/>
              <a:t>Càrrega de les relacions.</a:t>
            </a:r>
          </a:p>
          <a:p>
            <a:pPr lvl="1" algn="just"/>
            <a:r>
              <a:rPr lang="ca-ES" dirty="0"/>
              <a:t>Càrrega sota demanda, </a:t>
            </a:r>
            <a:r>
              <a:rPr lang="ca-ES" dirty="0" err="1"/>
              <a:t>lazy</a:t>
            </a:r>
            <a:r>
              <a:rPr lang="ca-ES" dirty="0"/>
              <a:t> </a:t>
            </a:r>
            <a:r>
              <a:rPr lang="ca-ES" dirty="0" err="1"/>
              <a:t>loading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Concurrència.</a:t>
            </a:r>
          </a:p>
          <a:p>
            <a:pPr lvl="1" algn="just"/>
            <a:r>
              <a:rPr lang="ca-ES" dirty="0"/>
              <a:t>Bloqueig pessimista / optimista.</a:t>
            </a:r>
          </a:p>
          <a:p>
            <a:pPr algn="just"/>
            <a:r>
              <a:rPr lang="ca-ES" dirty="0"/>
              <a:t>Memòria caché.</a:t>
            </a:r>
          </a:p>
          <a:p>
            <a:pPr lvl="1" algn="just"/>
            <a:r>
              <a:rPr lang="ca-ES" dirty="0"/>
              <a:t>El 80% dels accessos de lectura afecten al 20 % de les dades.</a:t>
            </a:r>
          </a:p>
          <a:p>
            <a:pPr lvl="1" algn="just"/>
            <a:r>
              <a:rPr lang="ca-ES" dirty="0"/>
              <a:t>Memòria d’accés temporal.</a:t>
            </a:r>
          </a:p>
          <a:p>
            <a:pPr marL="457200" lvl="1" indent="0" algn="just">
              <a:buNone/>
            </a:pP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Mapejador d’objectes relacional ORM</a:t>
            </a:r>
          </a:p>
        </p:txBody>
      </p:sp>
    </p:spTree>
    <p:extLst>
      <p:ext uri="{BB962C8B-B14F-4D97-AF65-F5344CB8AC3E}">
        <p14:creationId xmlns:p14="http://schemas.microsoft.com/office/powerpoint/2010/main" val="177447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Frameworks de 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numCol="2">
            <a:normAutofit/>
          </a:bodyPr>
          <a:lstStyle/>
          <a:p>
            <a:pPr algn="just"/>
            <a:r>
              <a:rPr lang="ca-ES" dirty="0"/>
              <a:t>Desenvolupada per a la plataforma J2EE.</a:t>
            </a:r>
          </a:p>
          <a:p>
            <a:pPr algn="just"/>
            <a:r>
              <a:rPr lang="ca-ES" dirty="0"/>
              <a:t>Permet treballar amb dades relacionals.</a:t>
            </a:r>
          </a:p>
          <a:p>
            <a:pPr algn="just"/>
            <a:r>
              <a:rPr lang="ca-ES" dirty="0"/>
              <a:t>Mapeig objecte – relacional és entre les entitats Java i les taules de la base de dades.</a:t>
            </a:r>
          </a:p>
          <a:p>
            <a:pPr algn="just"/>
            <a:r>
              <a:rPr lang="ca-ES" dirty="0"/>
              <a:t>Es realitza mitjançant anotacions pròpies.</a:t>
            </a:r>
          </a:p>
          <a:p>
            <a:pPr algn="just"/>
            <a:r>
              <a:rPr lang="ca-ES" dirty="0"/>
              <a:t>Control de transaccions.</a:t>
            </a:r>
          </a:p>
          <a:p>
            <a:pPr algn="just"/>
            <a:r>
              <a:rPr lang="ca-ES" dirty="0"/>
              <a:t>Ús de caché.</a:t>
            </a:r>
          </a:p>
          <a:p>
            <a:pPr algn="just"/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Java </a:t>
            </a:r>
            <a:r>
              <a:rPr lang="ca-ES" sz="2400" dirty="0" err="1"/>
              <a:t>Persistence</a:t>
            </a:r>
            <a:r>
              <a:rPr lang="ca-ES" sz="2400" dirty="0"/>
              <a:t> API - JPA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43" y="2728643"/>
            <a:ext cx="4709911" cy="27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2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Índex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75468"/>
          </a:xfrm>
        </p:spPr>
        <p:txBody>
          <a:bodyPr numCol="2">
            <a:normAutofit/>
          </a:bodyPr>
          <a:lstStyle/>
          <a:p>
            <a:r>
              <a:rPr lang="ca-ES" dirty="0"/>
              <a:t>Descripció del projecte</a:t>
            </a:r>
          </a:p>
          <a:p>
            <a:r>
              <a:rPr lang="ca-ES" dirty="0"/>
              <a:t>Planificació amb fites i temporització</a:t>
            </a:r>
          </a:p>
          <a:p>
            <a:r>
              <a:rPr lang="ca-ES" dirty="0"/>
              <a:t>Sistemes gestors de bases de dades</a:t>
            </a:r>
          </a:p>
          <a:p>
            <a:r>
              <a:rPr lang="ca-ES" dirty="0"/>
              <a:t>Persistència de dades</a:t>
            </a:r>
          </a:p>
          <a:p>
            <a:r>
              <a:rPr lang="ca-ES" dirty="0"/>
              <a:t>Frameworks de persistència de dades</a:t>
            </a:r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Avaluació comparativa</a:t>
            </a:r>
          </a:p>
          <a:p>
            <a:r>
              <a:rPr lang="ca-ES" dirty="0"/>
              <a:t>Anàlisi i disseny del framework de persistència</a:t>
            </a:r>
          </a:p>
          <a:p>
            <a:r>
              <a:rPr lang="ca-ES" dirty="0"/>
              <a:t>Anàlisi i disseny de l’aplicació bCatalog</a:t>
            </a:r>
          </a:p>
          <a:p>
            <a:r>
              <a:rPr lang="ca-ES" dirty="0"/>
              <a:t>Manual d’ús</a:t>
            </a:r>
          </a:p>
        </p:txBody>
      </p:sp>
    </p:spTree>
    <p:extLst>
      <p:ext uri="{BB962C8B-B14F-4D97-AF65-F5344CB8AC3E}">
        <p14:creationId xmlns:p14="http://schemas.microsoft.com/office/powerpoint/2010/main" val="2739966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Frameworks de 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numCol="1">
            <a:normAutofit fontScale="92500" lnSpcReduction="20000"/>
          </a:bodyPr>
          <a:lstStyle/>
          <a:p>
            <a:pPr algn="just"/>
            <a:r>
              <a:rPr lang="ca-ES" dirty="0"/>
              <a:t>Es basa en el mapeig de </a:t>
            </a:r>
            <a:r>
              <a:rPr lang="ca-ES" dirty="0" err="1"/>
              <a:t>POJOs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Permet utilitzar els objectes Java aplicant reflexió.</a:t>
            </a:r>
          </a:p>
          <a:p>
            <a:pPr algn="just"/>
            <a:r>
              <a:rPr lang="ca-ES" dirty="0"/>
              <a:t>Llicència LGPL.</a:t>
            </a:r>
          </a:p>
          <a:p>
            <a:pPr algn="just"/>
            <a:r>
              <a:rPr lang="ca-ES" dirty="0"/>
              <a:t>Llenguatge propi.</a:t>
            </a:r>
          </a:p>
          <a:p>
            <a:pPr algn="just"/>
            <a:r>
              <a:rPr lang="ca-ES" dirty="0"/>
              <a:t>Implementa l'estàndard JPA.</a:t>
            </a:r>
          </a:p>
          <a:p>
            <a:pPr algn="just"/>
            <a:r>
              <a:rPr lang="ca-ES" dirty="0"/>
              <a:t>Ús de </a:t>
            </a:r>
            <a:r>
              <a:rPr lang="ca-ES" dirty="0" err="1"/>
              <a:t>cachés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Suporta transaccions.</a:t>
            </a:r>
          </a:p>
          <a:p>
            <a:pPr algn="just"/>
            <a:r>
              <a:rPr lang="ca-ES" dirty="0" err="1"/>
              <a:t>Lazy</a:t>
            </a:r>
            <a:r>
              <a:rPr lang="ca-ES" dirty="0"/>
              <a:t> </a:t>
            </a:r>
            <a:r>
              <a:rPr lang="ca-ES" dirty="0" err="1"/>
              <a:t>loading</a:t>
            </a:r>
            <a:r>
              <a:rPr lang="ca-ES" dirty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err="1"/>
              <a:t>Hibernate</a:t>
            </a:r>
            <a:endParaRPr lang="ca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97" y="1930369"/>
            <a:ext cx="3237257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7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Frameworks de 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numCol="1">
            <a:normAutofit fontScale="92500" lnSpcReduction="20000"/>
          </a:bodyPr>
          <a:lstStyle/>
          <a:p>
            <a:pPr algn="just"/>
            <a:r>
              <a:rPr lang="ca-ES" dirty="0"/>
              <a:t>Llicència </a:t>
            </a:r>
            <a:r>
              <a:rPr lang="ca-ES" dirty="0" err="1"/>
              <a:t>Apache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Ús de </a:t>
            </a:r>
            <a:r>
              <a:rPr lang="ca-ES" dirty="0" err="1"/>
              <a:t>cachés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Herència d’objectes.</a:t>
            </a:r>
          </a:p>
          <a:p>
            <a:pPr algn="just"/>
            <a:r>
              <a:rPr lang="ca-ES" dirty="0"/>
              <a:t>Escalar cap a dalt o cap a baix.</a:t>
            </a:r>
          </a:p>
          <a:p>
            <a:pPr algn="just"/>
            <a:r>
              <a:rPr lang="ca-ES" dirty="0"/>
              <a:t>De codi obert.</a:t>
            </a:r>
          </a:p>
          <a:p>
            <a:pPr algn="just"/>
            <a:r>
              <a:rPr lang="ca-ES" dirty="0" err="1"/>
              <a:t>Lazy</a:t>
            </a:r>
            <a:r>
              <a:rPr lang="ca-ES" dirty="0"/>
              <a:t> </a:t>
            </a:r>
            <a:r>
              <a:rPr lang="ca-ES" dirty="0" err="1"/>
              <a:t>loading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Configuració optimista</a:t>
            </a:r>
          </a:p>
          <a:p>
            <a:pPr algn="just"/>
            <a:r>
              <a:rPr lang="ca-ES" dirty="0"/>
              <a:t>Paginació dels resultats.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err="1"/>
              <a:t>Cayenne</a:t>
            </a:r>
            <a:endParaRPr lang="ca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77" y="2015732"/>
            <a:ext cx="3903777" cy="38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0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Frameworks de 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numCol="1">
            <a:normAutofit/>
          </a:bodyPr>
          <a:lstStyle/>
          <a:p>
            <a:pPr algn="just"/>
            <a:r>
              <a:rPr lang="ca-ES" dirty="0"/>
              <a:t>Ús de </a:t>
            </a:r>
            <a:r>
              <a:rPr lang="ca-ES" dirty="0" err="1"/>
              <a:t>cachés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Configuració de sentències SQL dinàmiques.</a:t>
            </a:r>
          </a:p>
          <a:p>
            <a:pPr algn="just"/>
            <a:r>
              <a:rPr lang="ca-ES" dirty="0"/>
              <a:t>Motor de resultats a arbres d’objectes.</a:t>
            </a:r>
          </a:p>
          <a:p>
            <a:pPr algn="just"/>
            <a:r>
              <a:rPr lang="ca-ES" dirty="0"/>
              <a:t>Integració amb </a:t>
            </a:r>
            <a:r>
              <a:rPr lang="ca-ES" dirty="0" err="1"/>
              <a:t>Spring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Eines per a </a:t>
            </a:r>
            <a:r>
              <a:rPr lang="ca-ES" dirty="0" err="1"/>
              <a:t>Eclipse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Mòdul de migracions.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err="1"/>
              <a:t>MyBatis</a:t>
            </a:r>
            <a:endParaRPr lang="ca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67" y="2015732"/>
            <a:ext cx="3435087" cy="35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Frameworks de persistència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numCol="1">
            <a:normAutofit/>
          </a:bodyPr>
          <a:lstStyle/>
          <a:p>
            <a:pPr algn="just"/>
            <a:r>
              <a:rPr lang="ca-ES" dirty="0"/>
              <a:t>Configuració anotacions o XML.</a:t>
            </a:r>
          </a:p>
          <a:p>
            <a:pPr algn="just"/>
            <a:r>
              <a:rPr lang="ca-ES" dirty="0"/>
              <a:t>Concurrència pessimista.</a:t>
            </a:r>
          </a:p>
          <a:p>
            <a:pPr algn="just"/>
            <a:r>
              <a:rPr lang="ca-ES" dirty="0"/>
              <a:t>Ús de </a:t>
            </a:r>
            <a:r>
              <a:rPr lang="ca-ES" dirty="0" err="1"/>
              <a:t>cachés</a:t>
            </a:r>
            <a:r>
              <a:rPr lang="ca-ES" dirty="0"/>
              <a:t>.</a:t>
            </a:r>
          </a:p>
          <a:p>
            <a:pPr algn="just"/>
            <a:r>
              <a:rPr lang="ca-ES" dirty="0"/>
              <a:t>Flexibilitat arquitectònica.</a:t>
            </a:r>
          </a:p>
          <a:p>
            <a:pPr algn="just"/>
            <a:r>
              <a:rPr lang="ca-ES" dirty="0"/>
              <a:t>Eines integració </a:t>
            </a:r>
            <a:r>
              <a:rPr lang="ca-ES" dirty="0" err="1"/>
              <a:t>Eclipse</a:t>
            </a:r>
            <a:r>
              <a:rPr lang="ca-ES" dirty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err="1"/>
              <a:t>TopLink</a:t>
            </a:r>
            <a:endParaRPr lang="ca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2" y="2015733"/>
            <a:ext cx="4292595" cy="37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2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Frameworks de persistència de dades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1450975" y="2777014"/>
          <a:ext cx="9604375" cy="1807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360">
                  <a:extLst>
                    <a:ext uri="{9D8B030D-6E8A-4147-A177-3AD203B41FA5}">
                      <a16:colId xmlns:a16="http://schemas.microsoft.com/office/drawing/2014/main" val="865495062"/>
                    </a:ext>
                  </a:extLst>
                </a:gridCol>
                <a:gridCol w="1198626">
                  <a:extLst>
                    <a:ext uri="{9D8B030D-6E8A-4147-A177-3AD203B41FA5}">
                      <a16:colId xmlns:a16="http://schemas.microsoft.com/office/drawing/2014/main" val="125570564"/>
                    </a:ext>
                  </a:extLst>
                </a:gridCol>
                <a:gridCol w="2337705">
                  <a:extLst>
                    <a:ext uri="{9D8B030D-6E8A-4147-A177-3AD203B41FA5}">
                      <a16:colId xmlns:a16="http://schemas.microsoft.com/office/drawing/2014/main" val="879014282"/>
                    </a:ext>
                  </a:extLst>
                </a:gridCol>
                <a:gridCol w="1340771">
                  <a:extLst>
                    <a:ext uri="{9D8B030D-6E8A-4147-A177-3AD203B41FA5}">
                      <a16:colId xmlns:a16="http://schemas.microsoft.com/office/drawing/2014/main" val="709595955"/>
                    </a:ext>
                  </a:extLst>
                </a:gridCol>
                <a:gridCol w="1146762">
                  <a:extLst>
                    <a:ext uri="{9D8B030D-6E8A-4147-A177-3AD203B41FA5}">
                      <a16:colId xmlns:a16="http://schemas.microsoft.com/office/drawing/2014/main" val="1756280674"/>
                    </a:ext>
                  </a:extLst>
                </a:gridCol>
                <a:gridCol w="2351151">
                  <a:extLst>
                    <a:ext uri="{9D8B030D-6E8A-4147-A177-3AD203B41FA5}">
                      <a16:colId xmlns:a16="http://schemas.microsoft.com/office/drawing/2014/main" val="4001794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JPA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Hibernate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Cayenne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MyBatis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TopLink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96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Base de dades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DB relacionals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DB relacionals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DB relacionals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DB relacionals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DB relacionals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399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Llenguatge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SQL, JPQL,...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HQL, SQL, Criteria,...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SQL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SQL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SQL, JPQL,...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150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OOP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730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Anotacions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No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96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Complexitat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Baixa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Mitjana / Alta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Mitjana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Baixa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Mitjana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338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Configuració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1 sol fitxer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1 per configuració i 1 per mapejos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1 sol fitxer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Fitxers XML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1 per configuració i 1 per mapejos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792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Caché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088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Transaccions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Si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80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Concurrència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Pessimista / Optimista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Optimista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Pessimista / Optimista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393242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Avaluació comparativa</a:t>
            </a:r>
          </a:p>
        </p:txBody>
      </p:sp>
    </p:spTree>
    <p:extLst>
      <p:ext uri="{BB962C8B-B14F-4D97-AF65-F5344CB8AC3E}">
        <p14:creationId xmlns:p14="http://schemas.microsoft.com/office/powerpoint/2010/main" val="1615705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Anàlisi i disseny del framework de persistència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Característiques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/>
              <a:t>Patró </a:t>
            </a:r>
            <a:r>
              <a:rPr lang="ca-ES" dirty="0" err="1"/>
              <a:t>Singleton</a:t>
            </a:r>
            <a:r>
              <a:rPr lang="ca-ES" dirty="0"/>
              <a:t> per a la gestió de la connexió.</a:t>
            </a:r>
          </a:p>
          <a:p>
            <a:r>
              <a:rPr lang="ca-ES" dirty="0"/>
              <a:t>Principis DRY, SRP, ISP, OCP, </a:t>
            </a:r>
            <a:r>
              <a:rPr lang="ca-ES" dirty="0" err="1"/>
              <a:t>IoC</a:t>
            </a:r>
            <a:r>
              <a:rPr lang="ca-ES" dirty="0"/>
              <a:t>.</a:t>
            </a:r>
          </a:p>
          <a:p>
            <a:r>
              <a:rPr lang="ca-ES" dirty="0"/>
              <a:t>Patró </a:t>
            </a:r>
            <a:r>
              <a:rPr lang="ca-ES" dirty="0" err="1"/>
              <a:t>Factory</a:t>
            </a:r>
            <a:r>
              <a:rPr lang="ca-ES" dirty="0"/>
              <a:t> per a la creació d’objectes.</a:t>
            </a:r>
          </a:p>
          <a:p>
            <a:r>
              <a:rPr lang="ca-ES" dirty="0"/>
              <a:t>Estructuració del codi en paquets.</a:t>
            </a:r>
          </a:p>
          <a:p>
            <a:pPr lvl="1"/>
            <a:r>
              <a:rPr lang="ca-ES" dirty="0" err="1"/>
              <a:t>configuration</a:t>
            </a:r>
            <a:r>
              <a:rPr lang="ca-ES" dirty="0"/>
              <a:t>, </a:t>
            </a:r>
            <a:r>
              <a:rPr lang="ca-ES" dirty="0" err="1"/>
              <a:t>core</a:t>
            </a:r>
            <a:r>
              <a:rPr lang="ca-ES" dirty="0"/>
              <a:t> i </a:t>
            </a:r>
            <a:r>
              <a:rPr lang="ca-ES" dirty="0" err="1"/>
              <a:t>utils</a:t>
            </a:r>
            <a:r>
              <a:rPr lang="ca-ES" dirty="0"/>
              <a:t>.</a:t>
            </a:r>
          </a:p>
          <a:p>
            <a:r>
              <a:rPr lang="ca-ES" dirty="0"/>
              <a:t>Actors del sistema.</a:t>
            </a:r>
          </a:p>
          <a:p>
            <a:pPr lvl="1"/>
            <a:r>
              <a:rPr lang="ca-ES" dirty="0"/>
              <a:t>Usuari.</a:t>
            </a:r>
          </a:p>
          <a:p>
            <a:pPr lvl="1"/>
            <a:r>
              <a:rPr lang="ca-ES" dirty="0"/>
              <a:t>Administrador.</a:t>
            </a:r>
          </a:p>
        </p:txBody>
      </p:sp>
    </p:spTree>
    <p:extLst>
      <p:ext uri="{BB962C8B-B14F-4D97-AF65-F5344CB8AC3E}">
        <p14:creationId xmlns:p14="http://schemas.microsoft.com/office/powerpoint/2010/main" val="3145333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Anàlisi i disseny del framework de persistència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Diagrama de classes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495" y="2016125"/>
            <a:ext cx="618933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Anàlisi i disseny del framework de persistència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Diagrama de casos d’ús</a:t>
            </a: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1216" y="2016125"/>
            <a:ext cx="4958999" cy="39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12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Anàlisi i disseny de l’aplicació </a:t>
            </a:r>
            <a:r>
              <a:rPr lang="ca-ES" dirty="0" err="1"/>
              <a:t>bcatalog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Característiques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dirty="0"/>
              <a:t>Aplicació web en un servidor d’aplicacions.</a:t>
            </a:r>
          </a:p>
          <a:p>
            <a:r>
              <a:rPr lang="ca-ES" dirty="0"/>
              <a:t>Base de dades </a:t>
            </a:r>
            <a:r>
              <a:rPr lang="ca-ES" dirty="0" err="1"/>
              <a:t>MySql</a:t>
            </a:r>
            <a:r>
              <a:rPr lang="ca-ES" dirty="0"/>
              <a:t>.</a:t>
            </a:r>
          </a:p>
          <a:p>
            <a:r>
              <a:rPr lang="ca-ES" dirty="0"/>
              <a:t>Utilització del framework de persistència creat.</a:t>
            </a:r>
          </a:p>
          <a:p>
            <a:r>
              <a:rPr lang="ca-ES" dirty="0"/>
              <a:t>Part pública i part privada.</a:t>
            </a:r>
          </a:p>
          <a:p>
            <a:r>
              <a:rPr lang="ca-ES" dirty="0"/>
              <a:t>Arquitectura client – servidor orientada a objectes distribuïts.</a:t>
            </a:r>
          </a:p>
          <a:p>
            <a:r>
              <a:rPr lang="ca-ES" dirty="0"/>
              <a:t>Actors del sistema.</a:t>
            </a:r>
          </a:p>
          <a:p>
            <a:pPr lvl="1"/>
            <a:r>
              <a:rPr lang="ca-ES" dirty="0"/>
              <a:t>Usuari.</a:t>
            </a:r>
          </a:p>
          <a:p>
            <a:pPr lvl="1"/>
            <a:r>
              <a:rPr lang="ca-ES" dirty="0"/>
              <a:t>Usuari identificat.</a:t>
            </a:r>
          </a:p>
        </p:txBody>
      </p:sp>
    </p:spTree>
    <p:extLst>
      <p:ext uri="{BB962C8B-B14F-4D97-AF65-F5344CB8AC3E}">
        <p14:creationId xmlns:p14="http://schemas.microsoft.com/office/powerpoint/2010/main" val="782728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Anàlisi i disseny de l’aplicació </a:t>
            </a:r>
            <a:r>
              <a:rPr lang="ca-ES" dirty="0" err="1"/>
              <a:t>bcatalog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Diagrama de classes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467" y="2094881"/>
            <a:ext cx="7919390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7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Descripció del projecte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Anàlisi d’eines de persistència per tal de crear un framework per aïllar la capa de dades i abstreure’n la seva complexitat.</a:t>
            </a:r>
          </a:p>
          <a:p>
            <a:r>
              <a:rPr lang="ca-ES" dirty="0"/>
              <a:t>Mitjançant JEE per a aplicacions distribuïdes.</a:t>
            </a:r>
          </a:p>
          <a:p>
            <a:r>
              <a:rPr lang="ca-ES" dirty="0"/>
              <a:t>Estudi de diferents tipus de persistència amb un estudi comparatiu.</a:t>
            </a:r>
          </a:p>
          <a:p>
            <a:r>
              <a:rPr lang="ca-ES" dirty="0"/>
              <a:t>Implementar framework de persistència amb funcionalitats bàsiques.</a:t>
            </a:r>
          </a:p>
          <a:p>
            <a:r>
              <a:rPr lang="ca-ES" dirty="0"/>
              <a:t>Desenvolupar una aplicació per posar a prova el framework de persistència creat.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21732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Anàlisi i disseny de l’aplicació </a:t>
            </a:r>
            <a:r>
              <a:rPr lang="ca-ES" dirty="0" err="1"/>
              <a:t>bcatalog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Diagrama de casos d’ús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754" y="2016125"/>
            <a:ext cx="6628816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5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Manual d’ús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bCatalog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216" y="2315418"/>
            <a:ext cx="7200000" cy="26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9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Manual d’ús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bCatalog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087"/>
          <a:stretch/>
        </p:blipFill>
        <p:spPr>
          <a:xfrm>
            <a:off x="2693964" y="2378371"/>
            <a:ext cx="7116082" cy="27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Manual d’ús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bCatalog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16124"/>
            <a:ext cx="4322439" cy="3353091"/>
          </a:xfrm>
          <a:prstGeom prst="rect">
            <a:avLst/>
          </a:prstGeom>
        </p:spPr>
      </p:pic>
      <p:pic>
        <p:nvPicPr>
          <p:cNvPr id="9" name="Marcador de contenido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527" y="1967850"/>
            <a:ext cx="404932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82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Manual d’ús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bCatalog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144462"/>
            <a:ext cx="4049327" cy="3449638"/>
          </a:xfrm>
          <a:prstGeom prst="rect">
            <a:avLst/>
          </a:prstGeom>
        </p:spPr>
      </p:pic>
      <p:pic>
        <p:nvPicPr>
          <p:cNvPr id="8" name="Marcador de contenido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527" y="2144462"/>
            <a:ext cx="404932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4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Manual d’ús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bCatalog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315418"/>
            <a:ext cx="4049327" cy="3449638"/>
          </a:xfrm>
          <a:prstGeom prst="rect">
            <a:avLst/>
          </a:prstGeom>
        </p:spPr>
      </p:pic>
      <p:pic>
        <p:nvPicPr>
          <p:cNvPr id="8" name="Imagen 7" descr="C:\Users\Anna\AppData\Local\Microsoft\Windows\INetCache\Content.Word\2017-06-11 17_11_49-bCatalog - Create language ‎- Microsoft Ed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49" y="2315418"/>
            <a:ext cx="4319905" cy="344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986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Manual d’ús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bCatalog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315418"/>
            <a:ext cx="4049327" cy="3449638"/>
          </a:xfrm>
          <a:prstGeom prst="rect">
            <a:avLst/>
          </a:prstGeom>
        </p:spPr>
      </p:pic>
      <p:pic>
        <p:nvPicPr>
          <p:cNvPr id="9" name="Imagen 8" descr="C:\Users\Anna\AppData\Local\Microsoft\Windows\INetCache\Content.Word\2017-06-11 17_13_01-bCatalog - Edit language ‎- Microsoft Ed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49" y="2316256"/>
            <a:ext cx="4319905" cy="344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953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Manual d’ús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bCatalog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315418"/>
            <a:ext cx="4049327" cy="3449638"/>
          </a:xfrm>
          <a:prstGeom prst="rect">
            <a:avLst/>
          </a:prstGeom>
        </p:spPr>
      </p:pic>
      <p:pic>
        <p:nvPicPr>
          <p:cNvPr id="10" name="Imagen 9" descr="C:\Users\Anna\AppData\Local\Microsoft\Windows\INetCache\Content.Word\2017-06-11 17_13_43-bCatalog - Create genre ‎- Microsoft Ed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49" y="2315418"/>
            <a:ext cx="4319905" cy="344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742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Manual d’ús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bCatalog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144462"/>
            <a:ext cx="4049327" cy="3449638"/>
          </a:xfrm>
          <a:prstGeom prst="rect">
            <a:avLst/>
          </a:prstGeom>
        </p:spPr>
      </p:pic>
      <p:pic>
        <p:nvPicPr>
          <p:cNvPr id="9" name="Imagen 8" descr="C:\Users\Anna\AppData\Local\Microsoft\Windows\INetCache\Content.Word\2017-06-11 17_14_10-bCatalog - Genres management ‎- Microsoft Ed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49" y="2145300"/>
            <a:ext cx="4319905" cy="344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23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Manual d’ús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bCatalog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315418"/>
            <a:ext cx="4049327" cy="3449638"/>
          </a:xfrm>
          <a:prstGeom prst="rect">
            <a:avLst/>
          </a:prstGeom>
        </p:spPr>
      </p:pic>
      <p:pic>
        <p:nvPicPr>
          <p:cNvPr id="10" name="Imagen 9" descr="C:\Users\Anna\AppData\Local\Microsoft\Windows\INetCache\Content.Word\2017-06-11 17_14_31-bCatalog - Create wish list ‎- Microsoft Ed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49" y="2315418"/>
            <a:ext cx="4319905" cy="344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56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Descripció del projecte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L'aplicació ha de permetre gestionar una col·lecció de llibres.</a:t>
            </a:r>
          </a:p>
          <a:p>
            <a:r>
              <a:rPr lang="ca-ES" dirty="0"/>
              <a:t>S’utilitzaran patrons de disseny i bones pràctiques.</a:t>
            </a:r>
          </a:p>
          <a:p>
            <a:r>
              <a:rPr lang="ca-ES" dirty="0"/>
              <a:t>No es pretén crear una aplicació visualment atractiva sinó funcional i d’utilitat per al framework creat.</a:t>
            </a:r>
          </a:p>
          <a:p>
            <a:r>
              <a:rPr lang="ca-ES" dirty="0"/>
              <a:t>Degut al poc temps del projecte, hi ha certes funcionalitats que queden fora de l’abast i es documenten com a possibles millores a desenvolupar.</a:t>
            </a:r>
          </a:p>
        </p:txBody>
      </p:sp>
    </p:spTree>
    <p:extLst>
      <p:ext uri="{BB962C8B-B14F-4D97-AF65-F5344CB8AC3E}">
        <p14:creationId xmlns:p14="http://schemas.microsoft.com/office/powerpoint/2010/main" val="2358962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Manual d’ús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bCatalog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315418"/>
            <a:ext cx="4049327" cy="3449638"/>
          </a:xfrm>
          <a:prstGeom prst="rect">
            <a:avLst/>
          </a:prstGeom>
        </p:spPr>
      </p:pic>
      <p:pic>
        <p:nvPicPr>
          <p:cNvPr id="9" name="Imagen 8" descr="C:\Users\Anna\AppData\Local\Microsoft\Windows\INetCache\Content.Word\2017-06-11 17_15_14-bCatalog - Wish lists management ‎- Microsoft Ed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49" y="2315418"/>
            <a:ext cx="4319905" cy="344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91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Descripció del projecte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Adquirir els coneixements d’aplicacions distribuïdes i les diferents tecnologies utilitzades.</a:t>
            </a:r>
          </a:p>
          <a:p>
            <a:r>
              <a:rPr lang="ca-ES" dirty="0"/>
              <a:t>Analitzar les diferents opcions de persistència que hi ha al mercat.</a:t>
            </a:r>
          </a:p>
          <a:p>
            <a:r>
              <a:rPr lang="ca-ES" dirty="0"/>
              <a:t>Aprofundir en el llenguatge de programació Java i la tecnologia J2EE.</a:t>
            </a:r>
          </a:p>
          <a:p>
            <a:r>
              <a:rPr lang="ca-ES" dirty="0"/>
              <a:t>Utilitzar patrons de disseny.</a:t>
            </a:r>
          </a:p>
          <a:p>
            <a:r>
              <a:rPr lang="ca-ES" dirty="0"/>
              <a:t>Aplicar bones pràctiques.</a:t>
            </a:r>
          </a:p>
          <a:p>
            <a:r>
              <a:rPr lang="ca-ES" dirty="0"/>
              <a:t>Crear un framework de persistència i una aplicació per demostrar el seu funcionament.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Objectius generals i específics</a:t>
            </a:r>
          </a:p>
        </p:txBody>
      </p:sp>
    </p:spTree>
    <p:extLst>
      <p:ext uri="{BB962C8B-B14F-4D97-AF65-F5344CB8AC3E}">
        <p14:creationId xmlns:p14="http://schemas.microsoft.com/office/powerpoint/2010/main" val="427391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Descripció del projecte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IDE: </a:t>
            </a:r>
            <a:r>
              <a:rPr lang="ca-ES" dirty="0" err="1"/>
              <a:t>Eclipse</a:t>
            </a:r>
            <a:r>
              <a:rPr lang="ca-ES" dirty="0"/>
              <a:t>.</a:t>
            </a:r>
          </a:p>
          <a:p>
            <a:r>
              <a:rPr lang="ca-ES" dirty="0"/>
              <a:t>Java </a:t>
            </a:r>
            <a:r>
              <a:rPr lang="ca-ES" dirty="0" err="1"/>
              <a:t>persistence</a:t>
            </a:r>
            <a:r>
              <a:rPr lang="ca-ES" dirty="0"/>
              <a:t> API JPA.</a:t>
            </a:r>
          </a:p>
          <a:p>
            <a:r>
              <a:rPr lang="ca-ES" dirty="0"/>
              <a:t>Gestor de base de dades: </a:t>
            </a:r>
            <a:r>
              <a:rPr lang="ca-ES" dirty="0" err="1"/>
              <a:t>MySql</a:t>
            </a:r>
            <a:r>
              <a:rPr lang="ca-ES" dirty="0"/>
              <a:t>.</a:t>
            </a:r>
          </a:p>
          <a:p>
            <a:r>
              <a:rPr lang="ca-ES" dirty="0"/>
              <a:t>Gestor de codi: GitHub.</a:t>
            </a:r>
          </a:p>
          <a:p>
            <a:r>
              <a:rPr lang="ca-ES" dirty="0"/>
              <a:t>Servidor d’aplicacions: </a:t>
            </a:r>
            <a:r>
              <a:rPr lang="ca-ES" dirty="0" err="1"/>
              <a:t>JBoss</a:t>
            </a:r>
            <a:r>
              <a:rPr lang="ca-ES" dirty="0"/>
              <a:t>.</a:t>
            </a:r>
          </a:p>
          <a:p>
            <a:r>
              <a:rPr lang="ca-ES" dirty="0"/>
              <a:t>Gestió del projecte: </a:t>
            </a:r>
            <a:r>
              <a:rPr lang="ca-ES" dirty="0" err="1"/>
              <a:t>Trello</a:t>
            </a:r>
            <a:r>
              <a:rPr lang="ca-ES" dirty="0"/>
              <a:t>, </a:t>
            </a:r>
            <a:r>
              <a:rPr lang="ca-ES" dirty="0" err="1"/>
              <a:t>MagicDraw</a:t>
            </a:r>
            <a:r>
              <a:rPr lang="ca-ES" dirty="0"/>
              <a:t>, Microsoft Project,...</a:t>
            </a:r>
          </a:p>
          <a:p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Eines i tecnologies escollides</a:t>
            </a:r>
          </a:p>
        </p:txBody>
      </p:sp>
    </p:spTree>
    <p:extLst>
      <p:ext uri="{BB962C8B-B14F-4D97-AF65-F5344CB8AC3E}">
        <p14:creationId xmlns:p14="http://schemas.microsoft.com/office/powerpoint/2010/main" val="329674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Planificació amb fites i temporització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dirty="0"/>
              <a:t>PAC1			Pla de treball				08/03/2017</a:t>
            </a:r>
          </a:p>
          <a:p>
            <a:pPr lvl="0"/>
            <a:r>
              <a:rPr lang="ca-ES" dirty="0"/>
              <a:t>PAC2			Anàlisi i disseny				12/04/2017</a:t>
            </a:r>
          </a:p>
          <a:p>
            <a:pPr lvl="0"/>
            <a:r>
              <a:rPr lang="ca-ES" dirty="0"/>
              <a:t>PAC3			Implementació				31/05/2017</a:t>
            </a:r>
          </a:p>
          <a:p>
            <a:r>
              <a:rPr lang="ca-ES" dirty="0"/>
              <a:t>Entrega final		Memòria + implementació			16/06/2017</a:t>
            </a:r>
          </a:p>
        </p:txBody>
      </p:sp>
    </p:spTree>
    <p:extLst>
      <p:ext uri="{BB962C8B-B14F-4D97-AF65-F5344CB8AC3E}">
        <p14:creationId xmlns:p14="http://schemas.microsoft.com/office/powerpoint/2010/main" val="291459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Planificació amb fites i temporització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216" y="2410016"/>
            <a:ext cx="8640000" cy="27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Sistemes gestors de bases de dades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/>
              <a:t>Un sistema gestor de bases de dades (</a:t>
            </a:r>
            <a:r>
              <a:rPr lang="ca-ES" i="1" dirty="0" err="1"/>
              <a:t>DataBase</a:t>
            </a:r>
            <a:r>
              <a:rPr lang="ca-ES" i="1" dirty="0"/>
              <a:t> Management System</a:t>
            </a:r>
            <a:r>
              <a:rPr lang="ca-ES" dirty="0"/>
              <a:t>) és un sistema que permet la creació, gestió y administració de bases de dades, com també la gestió de les estructures necessàries pel seu emmagatzemament i la cerca d’informació de la manera més eficient possible.</a:t>
            </a:r>
          </a:p>
          <a:p>
            <a:pPr marL="0" indent="0">
              <a:buNone/>
            </a:pPr>
            <a:r>
              <a:rPr lang="ca-ES" dirty="0"/>
              <a:t>Proporciones mètodes per a mantenir la integritat de les dades, gestionar l’accés dels usuaris i recuperació en cas de fallada del sistema.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51579" y="1329136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/>
              <a:t>Introducció</a:t>
            </a:r>
          </a:p>
        </p:txBody>
      </p:sp>
    </p:spTree>
    <p:extLst>
      <p:ext uri="{BB962C8B-B14F-4D97-AF65-F5344CB8AC3E}">
        <p14:creationId xmlns:p14="http://schemas.microsoft.com/office/powerpoint/2010/main" val="84708792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115</TotalTime>
  <Words>1378</Words>
  <Application>Microsoft Office PowerPoint</Application>
  <PresentationFormat>Panorámica</PresentationFormat>
  <Paragraphs>304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Gill Sans MT</vt:lpstr>
      <vt:lpstr>Times New Roman</vt:lpstr>
      <vt:lpstr>Galería</vt:lpstr>
      <vt:lpstr>bCatalog pfc - j2ee</vt:lpstr>
      <vt:lpstr>Índex</vt:lpstr>
      <vt:lpstr>Descripció del projecte</vt:lpstr>
      <vt:lpstr>Descripció del projecte</vt:lpstr>
      <vt:lpstr>Descripció del projecte</vt:lpstr>
      <vt:lpstr>Descripció del projecte</vt:lpstr>
      <vt:lpstr>Planificació amb fites i temporització</vt:lpstr>
      <vt:lpstr>Planificació amb fites i temporització</vt:lpstr>
      <vt:lpstr>Sistemes gestors de bases de dades</vt:lpstr>
      <vt:lpstr>Sistemes gestors de bases de dades</vt:lpstr>
      <vt:lpstr>Sistemes gestors de bases de dades</vt:lpstr>
      <vt:lpstr>Sistemes gestors de bases de dades</vt:lpstr>
      <vt:lpstr>Persistència de dades</vt:lpstr>
      <vt:lpstr>Persistència de dades</vt:lpstr>
      <vt:lpstr>Persistència de dades</vt:lpstr>
      <vt:lpstr>Persistència de dades</vt:lpstr>
      <vt:lpstr>Persistència de dades</vt:lpstr>
      <vt:lpstr>Persistència de dades</vt:lpstr>
      <vt:lpstr>Frameworks de persistència de dades</vt:lpstr>
      <vt:lpstr>Frameworks de persistència de dades</vt:lpstr>
      <vt:lpstr>Frameworks de persistència de dades</vt:lpstr>
      <vt:lpstr>Frameworks de persistència de dades</vt:lpstr>
      <vt:lpstr>Frameworks de persistència de dades</vt:lpstr>
      <vt:lpstr>Frameworks de persistència de dades</vt:lpstr>
      <vt:lpstr>Anàlisi i disseny del framework de persistència</vt:lpstr>
      <vt:lpstr>Anàlisi i disseny del framework de persistència</vt:lpstr>
      <vt:lpstr>Anàlisi i disseny del framework de persistència</vt:lpstr>
      <vt:lpstr>Anàlisi i disseny de l’aplicació bcatalog</vt:lpstr>
      <vt:lpstr>Anàlisi i disseny de l’aplicació bcatalog</vt:lpstr>
      <vt:lpstr>Anàlisi i disseny de l’aplicació bcatalog</vt:lpstr>
      <vt:lpstr>Manual d’ús</vt:lpstr>
      <vt:lpstr>Manual d’ús</vt:lpstr>
      <vt:lpstr>Manual d’ús</vt:lpstr>
      <vt:lpstr>Manual d’ús</vt:lpstr>
      <vt:lpstr>Manual d’ús</vt:lpstr>
      <vt:lpstr>Manual d’ús</vt:lpstr>
      <vt:lpstr>Manual d’ús</vt:lpstr>
      <vt:lpstr>Manual d’ús</vt:lpstr>
      <vt:lpstr>Manual d’ús</vt:lpstr>
      <vt:lpstr>Manual d’ús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Anna Casacuberta</dc:creator>
  <cp:lastModifiedBy>Anna Casacuberta</cp:lastModifiedBy>
  <cp:revision>20</cp:revision>
  <dcterms:created xsi:type="dcterms:W3CDTF">2017-06-17T08:13:24Z</dcterms:created>
  <dcterms:modified xsi:type="dcterms:W3CDTF">2017-06-17T10:08:29Z</dcterms:modified>
</cp:coreProperties>
</file>