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9" r:id="rId3"/>
    <p:sldId id="270" r:id="rId4"/>
    <p:sldId id="272" r:id="rId5"/>
    <p:sldId id="271" r:id="rId6"/>
    <p:sldId id="273" r:id="rId7"/>
    <p:sldId id="276" r:id="rId8"/>
    <p:sldId id="278" r:id="rId9"/>
    <p:sldId id="275" r:id="rId10"/>
    <p:sldId id="286" r:id="rId11"/>
    <p:sldId id="285" r:id="rId12"/>
    <p:sldId id="288" r:id="rId13"/>
    <p:sldId id="279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77" r:id="rId22"/>
    <p:sldId id="268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C00CC"/>
    <a:srgbClr val="3C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50000"/>
  </p:normalViewPr>
  <p:slideViewPr>
    <p:cSldViewPr snapToGrid="0" snapToObjects="1">
      <p:cViewPr varScale="1">
        <p:scale>
          <a:sx n="99" d="100"/>
          <a:sy n="99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517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73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19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3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56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14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3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04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041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83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097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05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1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902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67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7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65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8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3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56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08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427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93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1600" y="-15466"/>
            <a:ext cx="9144000" cy="68736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48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 sz="3600"/>
            </a:lvl2pPr>
            <a:lvl3pPr lvl="2" rtl="0">
              <a:spcBef>
                <a:spcPts val="0"/>
              </a:spcBef>
              <a:buNone/>
              <a:defRPr sz="3600"/>
            </a:lvl3pPr>
            <a:lvl4pPr lvl="3" rtl="0">
              <a:spcBef>
                <a:spcPts val="0"/>
              </a:spcBef>
              <a:buNone/>
              <a:defRPr sz="3600"/>
            </a:lvl4pPr>
            <a:lvl5pPr lvl="4" rtl="0">
              <a:spcBef>
                <a:spcPts val="0"/>
              </a:spcBef>
              <a:buNone/>
              <a:defRPr sz="3600"/>
            </a:lvl5pPr>
            <a:lvl6pPr lvl="5" rtl="0">
              <a:spcBef>
                <a:spcPts val="0"/>
              </a:spcBef>
              <a:buNone/>
              <a:defRPr sz="3600"/>
            </a:lvl6pPr>
            <a:lvl7pPr lvl="6" rtl="0">
              <a:spcBef>
                <a:spcPts val="0"/>
              </a:spcBef>
              <a:buNone/>
              <a:defRPr sz="3600"/>
            </a:lvl7pPr>
            <a:lvl8pPr lvl="7" rtl="0">
              <a:spcBef>
                <a:spcPts val="0"/>
              </a:spcBef>
              <a:buNone/>
              <a:defRPr sz="3600"/>
            </a:lvl8pPr>
            <a:lvl9pPr lvl="8" rtl="0">
              <a:spcBef>
                <a:spcPts val="0"/>
              </a:spcBef>
              <a:buNone/>
              <a:defRPr sz="36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299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210674" y="316499"/>
            <a:ext cx="1436999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1210251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210251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749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220299" y="644855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161450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2035725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4" name="Shape 34"/>
          <p:cNvSpPr/>
          <p:nvPr/>
        </p:nvSpPr>
        <p:spPr>
          <a:xfrm>
            <a:off x="869325" y="1763500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20350" y="176350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porta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468327" y="5486244"/>
            <a:ext cx="3057300" cy="4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UOC.universitat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68327" y="5781472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@UOCuniversitat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68327" y="6096235"/>
            <a:ext cx="3057300" cy="3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1800">
                <a:solidFill>
                  <a:srgbClr val="FFFFFF"/>
                </a:solidFill>
              </a:rPr>
              <a:t>UOCuniversitat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375" y="5590116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9" y="5905289"/>
            <a:ext cx="208518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65" y="6183843"/>
            <a:ext cx="191346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8803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225972" y="234950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6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226250" y="64820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25972" y="8322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302" y="233214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6">
            <a:alphaModFix/>
          </a:blip>
          <a:srcRect r="-11731" b="-11731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288950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288950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8950" y="287650"/>
            <a:ext cx="301625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220300" y="6524100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ES_tradnl" dirty="0"/>
              <a:t>Presupuestos de las entidades locales:</a:t>
            </a:r>
            <a:br>
              <a:rPr lang="es-ES_tradnl" dirty="0"/>
            </a:br>
            <a:r>
              <a:rPr lang="es-ES_tradnl" dirty="0"/>
              <a:t>Cuadro de mando</a:t>
            </a:r>
            <a:br>
              <a:rPr lang="es-ES" dirty="0"/>
            </a:br>
            <a:endParaRPr lang="ca" dirty="0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es-ES" dirty="0"/>
              <a:t>TFM Master B.I. &amp; Big data – Julio 2017</a:t>
            </a:r>
          </a:p>
          <a:p>
            <a:pPr lvl="0">
              <a:buClr>
                <a:schemeClr val="dk1"/>
              </a:buClr>
              <a:buSzPct val="45833"/>
            </a:pPr>
            <a:r>
              <a:rPr lang="es-ES" dirty="0"/>
              <a:t>Arturo Otegui Malo</a:t>
            </a:r>
            <a:endParaRPr lang="ca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/>
          <p:nvPr/>
        </p:nvSpPr>
        <p:spPr>
          <a:xfrm>
            <a:off x="220299" y="47657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210251" y="47657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336E63-7516-4AF2-B975-787CDF87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2093777"/>
            <a:ext cx="6352674" cy="4133486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6D69AD8-F069-4EFF-AD94-347C3BEF6E15}"/>
              </a:ext>
            </a:extLst>
          </p:cNvPr>
          <p:cNvSpPr/>
          <p:nvPr/>
        </p:nvSpPr>
        <p:spPr>
          <a:xfrm>
            <a:off x="6808842" y="2685489"/>
            <a:ext cx="1074249" cy="2637282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BC612B-E9BA-4A45-AC4E-22AE8FF5734A}"/>
              </a:ext>
            </a:extLst>
          </p:cNvPr>
          <p:cNvSpPr txBox="1"/>
          <p:nvPr/>
        </p:nvSpPr>
        <p:spPr>
          <a:xfrm>
            <a:off x="6814689" y="5391263"/>
            <a:ext cx="115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Botones de navegación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2E9C6CE-F7AC-4224-87A8-FFFEBF119001}"/>
              </a:ext>
            </a:extLst>
          </p:cNvPr>
          <p:cNvSpPr/>
          <p:nvPr/>
        </p:nvSpPr>
        <p:spPr>
          <a:xfrm>
            <a:off x="1463040" y="2477355"/>
            <a:ext cx="1345376" cy="5405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94158E-0DF4-4600-861C-8BD03165347C}"/>
              </a:ext>
            </a:extLst>
          </p:cNvPr>
          <p:cNvSpPr txBox="1"/>
          <p:nvPr/>
        </p:nvSpPr>
        <p:spPr>
          <a:xfrm>
            <a:off x="308009" y="2593755"/>
            <a:ext cx="1155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C000"/>
                </a:solidFill>
              </a:rPr>
              <a:t>Selectores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ECD5629-37AB-4163-9BDF-235F9A55D753}"/>
              </a:ext>
            </a:extLst>
          </p:cNvPr>
          <p:cNvSpPr/>
          <p:nvPr/>
        </p:nvSpPr>
        <p:spPr>
          <a:xfrm>
            <a:off x="6399209" y="2042612"/>
            <a:ext cx="1483882" cy="540579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58A58A-9212-418B-91DB-1AA1636BDFBE}"/>
              </a:ext>
            </a:extLst>
          </p:cNvPr>
          <p:cNvSpPr txBox="1"/>
          <p:nvPr/>
        </p:nvSpPr>
        <p:spPr>
          <a:xfrm>
            <a:off x="7883091" y="1946825"/>
            <a:ext cx="1155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C00CC"/>
                </a:solidFill>
              </a:rPr>
              <a:t>Cuadro de selecciones actuales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2CD8AB-8BEF-419C-8693-633C538648E9}"/>
              </a:ext>
            </a:extLst>
          </p:cNvPr>
          <p:cNvSpPr/>
          <p:nvPr/>
        </p:nvSpPr>
        <p:spPr>
          <a:xfrm>
            <a:off x="3263562" y="2299678"/>
            <a:ext cx="3049019" cy="1146166"/>
          </a:xfrm>
          <a:prstGeom prst="roundRect">
            <a:avLst/>
          </a:prstGeom>
          <a:noFill/>
          <a:ln w="28575">
            <a:solidFill>
              <a:srgbClr val="66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4E5180-567C-4028-829D-6CE1FE8F1B36}"/>
              </a:ext>
            </a:extLst>
          </p:cNvPr>
          <p:cNvSpPr txBox="1"/>
          <p:nvPr/>
        </p:nvSpPr>
        <p:spPr>
          <a:xfrm>
            <a:off x="3733013" y="1794706"/>
            <a:ext cx="209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666699"/>
                </a:solidFill>
              </a:rPr>
              <a:t>Elementos estáticos de información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2791341-0403-43B9-A7A3-A733A82F1E1A}"/>
              </a:ext>
            </a:extLst>
          </p:cNvPr>
          <p:cNvSpPr/>
          <p:nvPr/>
        </p:nvSpPr>
        <p:spPr>
          <a:xfrm>
            <a:off x="1519781" y="3539736"/>
            <a:ext cx="5202434" cy="2812937"/>
          </a:xfrm>
          <a:prstGeom prst="round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BAB942-EC03-49F8-9200-DE598D4AE959}"/>
              </a:ext>
            </a:extLst>
          </p:cNvPr>
          <p:cNvSpPr txBox="1"/>
          <p:nvPr/>
        </p:nvSpPr>
        <p:spPr>
          <a:xfrm>
            <a:off x="37422" y="4454373"/>
            <a:ext cx="1482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Elementos dinámicos de información/ selección</a:t>
            </a:r>
          </a:p>
        </p:txBody>
      </p:sp>
      <p:sp>
        <p:nvSpPr>
          <p:cNvPr id="17" name="Shape 75">
            <a:extLst>
              <a:ext uri="{FF2B5EF4-FFF2-40B4-BE49-F238E27FC236}">
                <a16:creationId xmlns:a16="http://schemas.microsoft.com/office/drawing/2014/main" id="{FAE49837-E762-4CA5-AF93-D43B21D89CA2}"/>
              </a:ext>
            </a:extLst>
          </p:cNvPr>
          <p:cNvSpPr txBox="1">
            <a:spLocks/>
          </p:cNvSpPr>
          <p:nvPr/>
        </p:nvSpPr>
        <p:spPr>
          <a:xfrm>
            <a:off x="312800" y="1295015"/>
            <a:ext cx="3980067" cy="427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indent="-127000">
              <a:buFont typeface="+mj-lt"/>
              <a:buAutoNum type="arabicPeriod" startAt="4"/>
            </a:pPr>
            <a:r>
              <a:rPr lang="es-ES"/>
              <a:t>a Cuadro de mando: Estructura general</a:t>
            </a:r>
          </a:p>
          <a:p>
            <a:pPr marL="228600">
              <a:buFontTx/>
              <a:buNone/>
            </a:pPr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367686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74906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b Cuadro de mando: municipio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4DFA8CE-36EF-4ED0-AA9F-F7C295F926B0}"/>
              </a:ext>
            </a:extLst>
          </p:cNvPr>
          <p:cNvGrpSpPr/>
          <p:nvPr/>
        </p:nvGrpSpPr>
        <p:grpSpPr>
          <a:xfrm>
            <a:off x="-262461" y="3254152"/>
            <a:ext cx="2120138" cy="778853"/>
            <a:chOff x="625642" y="2171880"/>
            <a:chExt cx="2974422" cy="3064263"/>
          </a:xfrm>
          <a:noFill/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B37040B-66AD-4635-8BE8-BC333B2CD0F9}"/>
                </a:ext>
              </a:extLst>
            </p:cNvPr>
            <p:cNvSpPr txBox="1"/>
            <p:nvPr/>
          </p:nvSpPr>
          <p:spPr>
            <a:xfrm>
              <a:off x="1068616" y="2171880"/>
              <a:ext cx="2531448" cy="212648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endParaRPr lang="es-ES" sz="1200" dirty="0"/>
            </a:p>
            <a:p>
              <a:pPr marL="228600" indent="0" algn="ctr">
                <a:buNone/>
              </a:pPr>
              <a:r>
                <a:rPr lang="es-ES" sz="1200" dirty="0"/>
                <a:t>Aunque se ofrezcan datos agregados, el protagonista es el municipio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E316EE4-FC81-462D-ADAB-16FBC353676F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FBA7AE4-3130-410C-9764-F89271A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989" y="2064617"/>
            <a:ext cx="6458982" cy="42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0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983310-961F-4730-BA37-81636703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73" y="1927373"/>
            <a:ext cx="1649938" cy="107570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9F96D0D-75AC-483E-ADD8-DDC822ECD362}"/>
              </a:ext>
            </a:extLst>
          </p:cNvPr>
          <p:cNvSpPr/>
          <p:nvPr/>
        </p:nvSpPr>
        <p:spPr>
          <a:xfrm>
            <a:off x="7667867" y="1957870"/>
            <a:ext cx="848110" cy="316881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FE15C5-1EF1-4B13-A0B1-AE4E2C0ADC52}"/>
              </a:ext>
            </a:extLst>
          </p:cNvPr>
          <p:cNvSpPr txBox="1"/>
          <p:nvPr/>
        </p:nvSpPr>
        <p:spPr>
          <a:xfrm>
            <a:off x="1742173" y="4856091"/>
            <a:ext cx="377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Magnitudes principales del municipio seleccionado, gasto total de la provincia y la CCAA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7B0B32-EAE0-4E11-937B-804E4921E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75" y="2274751"/>
            <a:ext cx="5676900" cy="2352675"/>
          </a:xfrm>
          <a:prstGeom prst="rect">
            <a:avLst/>
          </a:prstGeom>
        </p:spPr>
      </p:pic>
      <p:sp>
        <p:nvSpPr>
          <p:cNvPr id="15" name="Shape 75">
            <a:extLst>
              <a:ext uri="{FF2B5EF4-FFF2-40B4-BE49-F238E27FC236}">
                <a16:creationId xmlns:a16="http://schemas.microsoft.com/office/drawing/2014/main" id="{3EF758BC-2657-4E57-8A8E-937C0CF79479}"/>
              </a:ext>
            </a:extLst>
          </p:cNvPr>
          <p:cNvSpPr txBox="1">
            <a:spLocks/>
          </p:cNvSpPr>
          <p:nvPr/>
        </p:nvSpPr>
        <p:spPr>
          <a:xfrm>
            <a:off x="312801" y="1295015"/>
            <a:ext cx="3749060" cy="427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indent="-127000">
              <a:buFont typeface="+mj-lt"/>
              <a:buAutoNum type="arabicPeriod" startAt="4"/>
            </a:pPr>
            <a:r>
              <a:rPr lang="es-ES"/>
              <a:t>b Cuadro de mando: municipio</a:t>
            </a:r>
          </a:p>
          <a:p>
            <a:pPr marL="228600">
              <a:buFontTx/>
              <a:buNone/>
            </a:pPr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122836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983310-961F-4730-BA37-81636703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73" y="1927373"/>
            <a:ext cx="1649938" cy="107570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9F96D0D-75AC-483E-ADD8-DDC822ECD362}"/>
              </a:ext>
            </a:extLst>
          </p:cNvPr>
          <p:cNvSpPr/>
          <p:nvPr/>
        </p:nvSpPr>
        <p:spPr>
          <a:xfrm>
            <a:off x="7232350" y="2211320"/>
            <a:ext cx="429357" cy="791761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59FC21-8073-48D6-8F7E-ABBEDB963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94" y="2117558"/>
            <a:ext cx="2540562" cy="4259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FA3B64-7AE7-4C2B-A950-1D0AE3A7A335}"/>
              </a:ext>
            </a:extLst>
          </p:cNvPr>
          <p:cNvSpPr txBox="1"/>
          <p:nvPr/>
        </p:nvSpPr>
        <p:spPr>
          <a:xfrm>
            <a:off x="4897145" y="2581665"/>
            <a:ext cx="1453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Resultados de las elecciones municipales en el municipio seleccionado (permite seleccionar)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FE15C5-1EF1-4B13-A0B1-AE4E2C0ADC52}"/>
              </a:ext>
            </a:extLst>
          </p:cNvPr>
          <p:cNvSpPr txBox="1"/>
          <p:nvPr/>
        </p:nvSpPr>
        <p:spPr>
          <a:xfrm>
            <a:off x="4738797" y="4458591"/>
            <a:ext cx="1825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Comparativa de la evolución del gasto por habitante en el municipio seleccionado con el total de la provincia, CCAA y total nacional</a:t>
            </a:r>
          </a:p>
        </p:txBody>
      </p:sp>
      <p:sp>
        <p:nvSpPr>
          <p:cNvPr id="18" name="Shape 75">
            <a:extLst>
              <a:ext uri="{FF2B5EF4-FFF2-40B4-BE49-F238E27FC236}">
                <a16:creationId xmlns:a16="http://schemas.microsoft.com/office/drawing/2014/main" id="{14290697-AE60-4FEE-A915-366C9D0461D6}"/>
              </a:ext>
            </a:extLst>
          </p:cNvPr>
          <p:cNvSpPr txBox="1">
            <a:spLocks/>
          </p:cNvSpPr>
          <p:nvPr/>
        </p:nvSpPr>
        <p:spPr>
          <a:xfrm>
            <a:off x="312801" y="1295015"/>
            <a:ext cx="3749060" cy="427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indent="-127000">
              <a:buFont typeface="+mj-lt"/>
              <a:buAutoNum type="arabicPeriod" startAt="4"/>
            </a:pPr>
            <a:r>
              <a:rPr lang="es-ES"/>
              <a:t>b Cuadro de mando: municipio</a:t>
            </a:r>
          </a:p>
          <a:p>
            <a:pPr marL="228600">
              <a:buFontTx/>
              <a:buNone/>
            </a:pPr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283331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2C5F59-61D8-4A28-AA1B-92F013AF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1" y="2409176"/>
            <a:ext cx="4929338" cy="36181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983310-961F-4730-BA37-81636703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73" y="1927373"/>
            <a:ext cx="1649938" cy="107570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9F96D0D-75AC-483E-ADD8-DDC822ECD362}"/>
              </a:ext>
            </a:extLst>
          </p:cNvPr>
          <p:cNvSpPr/>
          <p:nvPr/>
        </p:nvSpPr>
        <p:spPr>
          <a:xfrm>
            <a:off x="7636611" y="2300438"/>
            <a:ext cx="968374" cy="702643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FA3B64-7AE7-4C2B-A950-1D0AE3A7A335}"/>
              </a:ext>
            </a:extLst>
          </p:cNvPr>
          <p:cNvSpPr txBox="1"/>
          <p:nvPr/>
        </p:nvSpPr>
        <p:spPr>
          <a:xfrm>
            <a:off x="5323476" y="2793422"/>
            <a:ext cx="164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Resumen de gastos del municipio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(permite seleccionar y navegar)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FE15C5-1EF1-4B13-A0B1-AE4E2C0ADC52}"/>
              </a:ext>
            </a:extLst>
          </p:cNvPr>
          <p:cNvSpPr txBox="1"/>
          <p:nvPr/>
        </p:nvSpPr>
        <p:spPr>
          <a:xfrm>
            <a:off x="5242139" y="4391214"/>
            <a:ext cx="1825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Distribución del gasto por partida presupuestaria (permite seleccionar y navegar ascendente y descendentemente por los niveles de partidas)</a:t>
            </a:r>
          </a:p>
        </p:txBody>
      </p:sp>
      <p:sp>
        <p:nvSpPr>
          <p:cNvPr id="15" name="Shape 75">
            <a:extLst>
              <a:ext uri="{FF2B5EF4-FFF2-40B4-BE49-F238E27FC236}">
                <a16:creationId xmlns:a16="http://schemas.microsoft.com/office/drawing/2014/main" id="{4038099E-8C1D-4422-B21A-4DE14AF49387}"/>
              </a:ext>
            </a:extLst>
          </p:cNvPr>
          <p:cNvSpPr txBox="1">
            <a:spLocks/>
          </p:cNvSpPr>
          <p:nvPr/>
        </p:nvSpPr>
        <p:spPr>
          <a:xfrm>
            <a:off x="312801" y="1295015"/>
            <a:ext cx="3749060" cy="427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indent="-127000">
              <a:buFont typeface="+mj-lt"/>
              <a:buAutoNum type="arabicPeriod" startAt="4"/>
            </a:pPr>
            <a:r>
              <a:rPr lang="es-ES"/>
              <a:t>b Cuadro de mando: municipio</a:t>
            </a:r>
          </a:p>
          <a:p>
            <a:pPr marL="228600">
              <a:buFontTx/>
              <a:buNone/>
            </a:pPr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297695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c Cuadro de mando: provincia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799BD2-E01E-49B4-96A2-49DAE94D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99" y="2006867"/>
            <a:ext cx="6673896" cy="42303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2DF4CE8-1299-4240-B35A-A2784EDDFE88}"/>
              </a:ext>
            </a:extLst>
          </p:cNvPr>
          <p:cNvSpPr txBox="1"/>
          <p:nvPr/>
        </p:nvSpPr>
        <p:spPr>
          <a:xfrm>
            <a:off x="214435" y="3120679"/>
            <a:ext cx="145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 esta y las siguientes cinco diapositivas, se presentan capturas de pantalla del resto de elementos del cuadro de mando </a:t>
            </a:r>
          </a:p>
        </p:txBody>
      </p:sp>
    </p:spTree>
    <p:extLst>
      <p:ext uri="{BB962C8B-B14F-4D97-AF65-F5344CB8AC3E}">
        <p14:creationId xmlns:p14="http://schemas.microsoft.com/office/powerpoint/2010/main" val="393917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d Cuadro de mando: CCAA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F7E2DA-C75C-497F-8CA8-3C0C5A56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23" y="2122373"/>
            <a:ext cx="6398560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595056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e Cuadro de mando: total nacional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A0AD96-88CD-4F8D-82AD-AD8E1516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10" y="2170498"/>
            <a:ext cx="6728780" cy="40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4432454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f Cuadro de mando: comparativa municipios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5EE3F9-A9DC-40C0-8238-860EEA859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97"/>
          <a:stretch/>
        </p:blipFill>
        <p:spPr>
          <a:xfrm>
            <a:off x="1081442" y="2074240"/>
            <a:ext cx="6981116" cy="41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0" y="1295015"/>
            <a:ext cx="4384328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g Cuadro de mando: partidos políticos (total)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7EBE82-075D-4338-87F7-A0ECDE59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51" y="2131996"/>
            <a:ext cx="6039298" cy="39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2035724" y="1872533"/>
            <a:ext cx="4249573" cy="42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-ES" dirty="0">
                <a:hlinkClick r:id="rId3" action="ppaction://hlinksldjump"/>
              </a:rPr>
              <a:t>Introducción</a:t>
            </a:r>
            <a:endParaRPr lang="es-ES" dirty="0"/>
          </a:p>
          <a:p>
            <a:pPr marL="457200" lvl="0" indent="-228600" rtl="0">
              <a:spcBef>
                <a:spcPts val="0"/>
              </a:spcBef>
            </a:pPr>
            <a:endParaRPr lang="ca" dirty="0"/>
          </a:p>
          <a:p>
            <a:pPr marL="457200" lvl="0" indent="-228600" rtl="0">
              <a:spcBef>
                <a:spcPts val="0"/>
              </a:spcBef>
            </a:pPr>
            <a:r>
              <a:rPr lang="es-ES" dirty="0">
                <a:hlinkClick r:id="rId4" action="ppaction://hlinksldjump"/>
              </a:rPr>
              <a:t>Planificación</a:t>
            </a:r>
            <a:endParaRPr lang="es-ES" dirty="0"/>
          </a:p>
          <a:p>
            <a:pPr marL="457200" lvl="0" indent="-228600" rtl="0">
              <a:spcBef>
                <a:spcPts val="0"/>
              </a:spcBef>
            </a:pPr>
            <a:endParaRPr lang="es-ES" dirty="0"/>
          </a:p>
          <a:p>
            <a:pPr marL="457200" lvl="0" indent="-228600" rtl="0">
              <a:spcBef>
                <a:spcPts val="0"/>
              </a:spcBef>
            </a:pPr>
            <a:r>
              <a:rPr lang="es-ES" dirty="0">
                <a:hlinkClick r:id="rId5" action="ppaction://hlinksldjump"/>
              </a:rPr>
              <a:t>Modelo de datos</a:t>
            </a:r>
            <a:endParaRPr lang="es-ES" dirty="0"/>
          </a:p>
          <a:p>
            <a:pPr marL="457200" lvl="0" indent="-228600" rtl="0">
              <a:spcBef>
                <a:spcPts val="0"/>
              </a:spcBef>
            </a:pPr>
            <a:endParaRPr lang="es-ES" dirty="0"/>
          </a:p>
          <a:p>
            <a:pPr marL="457200" lvl="0" indent="-228600" rtl="0">
              <a:spcBef>
                <a:spcPts val="0"/>
              </a:spcBef>
            </a:pPr>
            <a:r>
              <a:rPr lang="es-ES" dirty="0">
                <a:hlinkClick r:id="rId6" action="ppaction://hlinksldjump"/>
              </a:rPr>
              <a:t>Cuadro de mando</a:t>
            </a:r>
            <a:endParaRPr lang="es-ES" dirty="0"/>
          </a:p>
          <a:p>
            <a:pPr marL="895350" lvl="1" indent="-228600"/>
            <a:r>
              <a:rPr lang="es-ES" dirty="0">
                <a:hlinkClick r:id="rId6" action="ppaction://hlinksldjump"/>
              </a:rPr>
              <a:t>Estructura general</a:t>
            </a:r>
            <a:endParaRPr lang="es-ES" dirty="0"/>
          </a:p>
          <a:p>
            <a:pPr marL="895350" lvl="1" indent="-228600"/>
            <a:r>
              <a:rPr lang="es-ES" dirty="0">
                <a:hlinkClick r:id="rId7" action="ppaction://hlinksldjump"/>
              </a:rPr>
              <a:t>Municipio</a:t>
            </a:r>
            <a:endParaRPr lang="es-ES" dirty="0"/>
          </a:p>
          <a:p>
            <a:pPr marL="895350" lvl="1" indent="-228600"/>
            <a:r>
              <a:rPr lang="es-ES" dirty="0">
                <a:hlinkClick r:id="rId8" action="ppaction://hlinksldjump"/>
              </a:rPr>
              <a:t>Provincia</a:t>
            </a:r>
            <a:endParaRPr lang="es-ES" dirty="0"/>
          </a:p>
          <a:p>
            <a:pPr marL="895350" lvl="1" indent="-228600"/>
            <a:r>
              <a:rPr lang="es-ES" dirty="0">
                <a:hlinkClick r:id="rId9" action="ppaction://hlinksldjump"/>
              </a:rPr>
              <a:t>CCAA</a:t>
            </a:r>
            <a:endParaRPr lang="es-ES" dirty="0"/>
          </a:p>
          <a:p>
            <a:pPr marL="895350" lvl="1" indent="-228600"/>
            <a:r>
              <a:rPr lang="es-ES" dirty="0">
                <a:hlinkClick r:id="rId10" action="ppaction://hlinksldjump"/>
              </a:rPr>
              <a:t>Total nacional</a:t>
            </a:r>
            <a:endParaRPr lang="es-ES" dirty="0"/>
          </a:p>
          <a:p>
            <a:pPr marL="895350" lvl="1" indent="-228600"/>
            <a:r>
              <a:rPr lang="es-ES" dirty="0">
                <a:hlinkClick r:id="rId11" action="ppaction://hlinksldjump"/>
              </a:rPr>
              <a:t>Comparativa municipios</a:t>
            </a:r>
            <a:endParaRPr lang="es-ES" dirty="0"/>
          </a:p>
          <a:p>
            <a:pPr marL="895350" lvl="1" indent="-228600"/>
            <a:r>
              <a:rPr lang="es-ES" dirty="0">
                <a:hlinkClick r:id="rId12" action="ppaction://hlinksldjump"/>
              </a:rPr>
              <a:t>Partidos políticos (total)</a:t>
            </a:r>
            <a:endParaRPr lang="es-ES" dirty="0"/>
          </a:p>
          <a:p>
            <a:pPr marL="895350" lvl="1" indent="-228600"/>
            <a:r>
              <a:rPr lang="es-ES" dirty="0">
                <a:hlinkClick r:id="rId13" action="ppaction://hlinksldjump"/>
              </a:rPr>
              <a:t>Partidos políticos (partido seleccionado)</a:t>
            </a:r>
            <a:endParaRPr lang="es-ES" dirty="0"/>
          </a:p>
          <a:p>
            <a:pPr marL="457200" lvl="0" indent="-228600" rtl="0">
              <a:spcBef>
                <a:spcPts val="0"/>
              </a:spcBef>
            </a:pPr>
            <a:endParaRPr lang="es-ES" dirty="0"/>
          </a:p>
          <a:p>
            <a:pPr marL="457200" lvl="0" indent="-228600" rtl="0">
              <a:spcBef>
                <a:spcPts val="0"/>
              </a:spcBef>
            </a:pPr>
            <a:r>
              <a:rPr lang="es-ES" dirty="0">
                <a:hlinkClick r:id="rId14" action="ppaction://hlinksldjump"/>
              </a:rPr>
              <a:t>Conclusiones</a:t>
            </a:r>
            <a:endParaRPr lang="ca" dirty="0"/>
          </a:p>
          <a:p>
            <a:pPr marL="914400" indent="-228600"/>
            <a:endParaRPr lang="ca" dirty="0"/>
          </a:p>
        </p:txBody>
      </p:sp>
      <p:sp>
        <p:nvSpPr>
          <p:cNvPr id="76" name="Shape 76"/>
          <p:cNvSpPr txBox="1"/>
          <p:nvPr/>
        </p:nvSpPr>
        <p:spPr>
          <a:xfrm>
            <a:off x="867525" y="1758700"/>
            <a:ext cx="1890900" cy="21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2400" b="1" dirty="0">
                <a:solidFill>
                  <a:srgbClr val="000078"/>
                </a:solidFill>
              </a:rPr>
              <a:t>Índice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0" y="1295015"/>
            <a:ext cx="5751116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9875" lvl="0" indent="-41275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h Cuadro de mando: partidos políticos (partido seleccionado)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E8FAE0-4B70-4513-AD24-1208431B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59" y="2035742"/>
            <a:ext cx="6516388" cy="41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215900" rtl="0">
              <a:spcBef>
                <a:spcPts val="0"/>
              </a:spcBef>
              <a:buFont typeface="+mj-lt"/>
              <a:buAutoNum type="arabicPeriod" startAt="5"/>
            </a:pPr>
            <a:r>
              <a:rPr lang="es-ES" dirty="0"/>
              <a:t>Conclusiones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 startAt="5"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D5C8AE-E30C-4207-974D-18F21619FB7E}"/>
              </a:ext>
            </a:extLst>
          </p:cNvPr>
          <p:cNvSpPr txBox="1"/>
          <p:nvPr/>
        </p:nvSpPr>
        <p:spPr>
          <a:xfrm>
            <a:off x="848278" y="2098608"/>
            <a:ext cx="7159941" cy="38594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228600" eaLnBrk="1" hangingPunct="1"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dirty="0"/>
              <a:t>Creo haber alcanzado la práctica totalidad de los objetivos propuestos, aunque con desviaciones en la planificación que debería haber previsto.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dirty="0"/>
              <a:t>Aun así, estoy satisfecho de haber reaccionado a tiempo para corregir dichas desviaciones con solvencia.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dirty="0"/>
              <a:t>Considero que el modelo de datos permite hacerse una idea general de las principales características del gasto municipal en España, con un equilibrio bastante aceptable entre rendimiento y información disponible.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dirty="0"/>
              <a:t>También creo que el cuadro de mando logra su objetivo, mostrando las diferencias de gasto entre comunidades, provincias y municipios, así como la diferente gestión de las partidas de gasto de los distintos partidos políticos.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dirty="0"/>
              <a:t>Posibles líneas de ampliación: incorporación de mapas, añadir partidas de ingresos, segmentación de municipios. 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27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AFFA0B-4875-42C8-8AF5-494AC8B30B5B}"/>
              </a:ext>
            </a:extLst>
          </p:cNvPr>
          <p:cNvSpPr txBox="1"/>
          <p:nvPr/>
        </p:nvSpPr>
        <p:spPr>
          <a:xfrm>
            <a:off x="1973176" y="1911080"/>
            <a:ext cx="5043639" cy="740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228600" eaLnBrk="1" hangingPunct="1"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228600" indent="0" algn="ctr">
              <a:buNone/>
            </a:pPr>
            <a:r>
              <a:rPr lang="es-ES" i="1" dirty="0"/>
              <a:t>“¿Realmente hay diferencias medibles entre la gestión de los distintos partidos políticos en España?”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54D7548-5D18-4B33-9EE7-2DB9EA697220}"/>
              </a:ext>
            </a:extLst>
          </p:cNvPr>
          <p:cNvSpPr/>
          <p:nvPr/>
        </p:nvSpPr>
        <p:spPr>
          <a:xfrm>
            <a:off x="3869354" y="3696101"/>
            <a:ext cx="1106906" cy="49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29C3A7-08C1-410B-99FB-8B6585953A51}"/>
              </a:ext>
            </a:extLst>
          </p:cNvPr>
          <p:cNvSpPr txBox="1"/>
          <p:nvPr/>
        </p:nvSpPr>
        <p:spPr>
          <a:xfrm>
            <a:off x="3359214" y="4350619"/>
            <a:ext cx="1934681" cy="523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 eaLnBrk="1" hangingPunct="1">
              <a:buClr>
                <a:srgbClr val="000078"/>
              </a:buClr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r>
              <a:rPr lang="es-ES" dirty="0"/>
              <a:t>¿Cómo medirlo?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3A08716-32EA-4591-820D-10B731733C84}"/>
              </a:ext>
            </a:extLst>
          </p:cNvPr>
          <p:cNvGrpSpPr/>
          <p:nvPr/>
        </p:nvGrpSpPr>
        <p:grpSpPr>
          <a:xfrm>
            <a:off x="442759" y="2964581"/>
            <a:ext cx="2627700" cy="2383068"/>
            <a:chOff x="442759" y="2964581"/>
            <a:chExt cx="2627700" cy="238306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57177A0-CC95-43BC-9E9E-935E95281C1C}"/>
                </a:ext>
              </a:extLst>
            </p:cNvPr>
            <p:cNvSpPr txBox="1"/>
            <p:nvPr/>
          </p:nvSpPr>
          <p:spPr>
            <a:xfrm>
              <a:off x="442759" y="3221166"/>
              <a:ext cx="2531448" cy="21264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r>
                <a:rPr lang="es-ES" dirty="0"/>
                <a:t>Esta es una pregunta que me he planteado muchas veces (especialmente en los últimos años), y me propuse tratar de responderla con mi TFM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2E4E45E-DB62-44E5-A11A-B7893AA80521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C4A48B4-D7BA-4C17-B6AA-74ECEFB8CAFC}"/>
              </a:ext>
            </a:extLst>
          </p:cNvPr>
          <p:cNvGrpSpPr/>
          <p:nvPr/>
        </p:nvGrpSpPr>
        <p:grpSpPr>
          <a:xfrm>
            <a:off x="5648434" y="2962978"/>
            <a:ext cx="2627700" cy="2383068"/>
            <a:chOff x="442759" y="2964581"/>
            <a:chExt cx="2627700" cy="2383068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6485A65-6A44-4E47-9D93-512577D530F4}"/>
                </a:ext>
              </a:extLst>
            </p:cNvPr>
            <p:cNvSpPr txBox="1"/>
            <p:nvPr/>
          </p:nvSpPr>
          <p:spPr>
            <a:xfrm>
              <a:off x="442759" y="3221166"/>
              <a:ext cx="2531448" cy="21264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r>
                <a:rPr lang="es-ES" dirty="0"/>
                <a:t>Analizando la gestión presupuestaria:</a:t>
              </a:r>
            </a:p>
            <a:p>
              <a:pPr marL="228600" indent="0" algn="ctr">
                <a:buNone/>
              </a:pPr>
              <a:endParaRPr lang="es-ES" dirty="0"/>
            </a:p>
            <a:p>
              <a:pPr marL="228600" indent="0" algn="ctr">
                <a:buNone/>
              </a:pPr>
              <a:r>
                <a:rPr lang="es-ES" sz="2800" dirty="0"/>
                <a:t>€</a:t>
              </a:r>
            </a:p>
            <a:p>
              <a:pPr marL="228600" indent="0" algn="ctr">
                <a:buNone/>
              </a:pPr>
              <a:endParaRPr lang="es-ES" dirty="0"/>
            </a:p>
            <a:p>
              <a:pPr marL="228600" indent="0" algn="ctr">
                <a:buNone/>
              </a:pPr>
              <a:r>
                <a:rPr lang="es-ES" dirty="0"/>
                <a:t> DISTRIBUCIÓN DEL GASTO</a:t>
              </a:r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E32A621-8656-43D6-93AA-33E283D1BD3B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Shape 75">
            <a:extLst>
              <a:ext uri="{FF2B5EF4-FFF2-40B4-BE49-F238E27FC236}">
                <a16:creationId xmlns:a16="http://schemas.microsoft.com/office/drawing/2014/main" id="{7EA4C709-34BE-49B7-B27E-5B53D40BCB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-ES" dirty="0"/>
              <a:t>Introducción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25694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s-ES" dirty="0"/>
              <a:t>Introducción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B139BF-10F3-43FE-9650-E5F96FC2D52B}"/>
              </a:ext>
            </a:extLst>
          </p:cNvPr>
          <p:cNvSpPr txBox="1"/>
          <p:nvPr/>
        </p:nvSpPr>
        <p:spPr>
          <a:xfrm>
            <a:off x="72174" y="3217169"/>
            <a:ext cx="2531448" cy="1383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228600" eaLnBrk="1" hangingPunct="1"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228600" indent="0" algn="just">
              <a:buNone/>
            </a:pPr>
            <a:r>
              <a:rPr lang="es-ES" dirty="0"/>
              <a:t>Una vez elegido el tema, tenía que darle el enfoque adecuado para conferirle el empaque necesario para un TFM: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8683667-2AB8-4DCB-9B63-F7EC4DD468DC}"/>
              </a:ext>
            </a:extLst>
          </p:cNvPr>
          <p:cNvSpPr/>
          <p:nvPr/>
        </p:nvSpPr>
        <p:spPr>
          <a:xfrm>
            <a:off x="3070819" y="2614076"/>
            <a:ext cx="1376057" cy="66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Enfocarlo como un encargo “real”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54376AC-0283-47BA-9439-1520CAB581A1}"/>
              </a:ext>
            </a:extLst>
          </p:cNvPr>
          <p:cNvSpPr/>
          <p:nvPr/>
        </p:nvSpPr>
        <p:spPr>
          <a:xfrm>
            <a:off x="3070819" y="3399000"/>
            <a:ext cx="1376057" cy="66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Open data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F3D79B9-E14C-4CDE-AFA1-8439EDC53CC7}"/>
              </a:ext>
            </a:extLst>
          </p:cNvPr>
          <p:cNvSpPr/>
          <p:nvPr/>
        </p:nvSpPr>
        <p:spPr>
          <a:xfrm>
            <a:off x="3070819" y="4183924"/>
            <a:ext cx="1376057" cy="66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Resultados que aporten valor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AA57932-96AE-4F7C-BEBE-70537A84BECE}"/>
              </a:ext>
            </a:extLst>
          </p:cNvPr>
          <p:cNvSpPr txBox="1"/>
          <p:nvPr/>
        </p:nvSpPr>
        <p:spPr>
          <a:xfrm>
            <a:off x="3378464" y="1998718"/>
            <a:ext cx="2117561" cy="523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 eaLnBrk="1" hangingPunct="1">
              <a:buClr>
                <a:srgbClr val="000078"/>
              </a:buClr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r>
              <a:rPr lang="es-ES" dirty="0"/>
              <a:t>Ideas preliminares:</a:t>
            </a:r>
          </a:p>
        </p:txBody>
      </p:sp>
      <p:sp>
        <p:nvSpPr>
          <p:cNvPr id="4" name="Llaves 3">
            <a:extLst>
              <a:ext uri="{FF2B5EF4-FFF2-40B4-BE49-F238E27FC236}">
                <a16:creationId xmlns:a16="http://schemas.microsoft.com/office/drawing/2014/main" id="{CD84103F-5161-41A5-B1E5-CD95CCBB2957}"/>
              </a:ext>
            </a:extLst>
          </p:cNvPr>
          <p:cNvSpPr/>
          <p:nvPr/>
        </p:nvSpPr>
        <p:spPr>
          <a:xfrm>
            <a:off x="2661372" y="2492941"/>
            <a:ext cx="3575796" cy="25314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C28928-B338-4F73-9EDC-E155E399E610}"/>
              </a:ext>
            </a:extLst>
          </p:cNvPr>
          <p:cNvGrpSpPr/>
          <p:nvPr/>
        </p:nvGrpSpPr>
        <p:grpSpPr>
          <a:xfrm>
            <a:off x="6555162" y="3039977"/>
            <a:ext cx="1720971" cy="1445393"/>
            <a:chOff x="442759" y="2964581"/>
            <a:chExt cx="2627700" cy="238306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9D72A17-DA2F-4B22-B7E1-C70019AE4160}"/>
                </a:ext>
              </a:extLst>
            </p:cNvPr>
            <p:cNvSpPr txBox="1"/>
            <p:nvPr/>
          </p:nvSpPr>
          <p:spPr>
            <a:xfrm>
              <a:off x="442759" y="3221166"/>
              <a:ext cx="2531448" cy="21264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r>
                <a:rPr lang="es-ES" dirty="0"/>
                <a:t>Elaboración de un CUADRO DE MANDO</a:t>
              </a:r>
            </a:p>
            <a:p>
              <a:pPr marL="228600" indent="0" algn="ctr">
                <a:buNone/>
              </a:pPr>
              <a:r>
                <a:rPr lang="es-ES" dirty="0"/>
                <a:t> </a:t>
              </a: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A9517061-CEEE-479B-8C89-6AECBAD002BA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CF2FF62-C7D5-4564-9AAF-97C17905CF60}"/>
              </a:ext>
            </a:extLst>
          </p:cNvPr>
          <p:cNvSpPr txBox="1"/>
          <p:nvPr/>
        </p:nvSpPr>
        <p:spPr>
          <a:xfrm>
            <a:off x="4620128" y="2643509"/>
            <a:ext cx="1251283" cy="61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 eaLnBrk="1" hangingPunct="1">
              <a:buClr>
                <a:srgbClr val="000078"/>
              </a:buClr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0" algn="ctr"/>
            <a:r>
              <a:rPr lang="es-ES" i="1" dirty="0"/>
              <a:t>“Soy un consultor”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A78AEC-E838-49CA-AD99-E15A027C2ABD}"/>
              </a:ext>
            </a:extLst>
          </p:cNvPr>
          <p:cNvSpPr txBox="1"/>
          <p:nvPr/>
        </p:nvSpPr>
        <p:spPr>
          <a:xfrm>
            <a:off x="4473970" y="3413530"/>
            <a:ext cx="1618818" cy="61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 eaLnBrk="1" hangingPunct="1">
              <a:buClr>
                <a:srgbClr val="000078"/>
              </a:buClr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0" algn="ctr"/>
            <a:r>
              <a:rPr lang="es-ES" b="0" dirty="0"/>
              <a:t>Información de libre acceso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45960C-EC4A-4373-9270-64CC833162D9}"/>
              </a:ext>
            </a:extLst>
          </p:cNvPr>
          <p:cNvSpPr txBox="1"/>
          <p:nvPr/>
        </p:nvSpPr>
        <p:spPr>
          <a:xfrm>
            <a:off x="4566652" y="4199242"/>
            <a:ext cx="1372135" cy="61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 eaLnBrk="1" hangingPunct="1">
              <a:buClr>
                <a:srgbClr val="000078"/>
              </a:buClr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0" algn="ctr"/>
            <a:r>
              <a:rPr lang="es-ES" b="0" dirty="0"/>
              <a:t>¿Cómo presentarlos?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BD6E5D-588D-4485-825B-834FDFC6FF43}"/>
              </a:ext>
            </a:extLst>
          </p:cNvPr>
          <p:cNvSpPr txBox="1"/>
          <p:nvPr/>
        </p:nvSpPr>
        <p:spPr>
          <a:xfrm>
            <a:off x="2782324" y="5194084"/>
            <a:ext cx="3190791" cy="600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228600" eaLnBrk="1" hangingPunct="1"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228600" indent="0" algn="ctr">
              <a:buNone/>
            </a:pPr>
            <a:r>
              <a:rPr lang="es-ES" dirty="0"/>
              <a:t>Aplicar de forma coordinada los conocimientos adquiridos durante el Máster</a:t>
            </a:r>
          </a:p>
        </p:txBody>
      </p:sp>
    </p:spTree>
    <p:extLst>
      <p:ext uri="{BB962C8B-B14F-4D97-AF65-F5344CB8AC3E}">
        <p14:creationId xmlns:p14="http://schemas.microsoft.com/office/powerpoint/2010/main" val="240429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2438" lvl="0" indent="-223838" rtl="0">
              <a:spcBef>
                <a:spcPts val="0"/>
              </a:spcBef>
              <a:buFont typeface="+mj-lt"/>
              <a:buAutoNum type="arabicPeriod" startAt="2"/>
            </a:pPr>
            <a:r>
              <a:rPr lang="es-ES" dirty="0"/>
              <a:t>Planificación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2F983DA-8621-4F46-A8D4-7E2724E6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0" y="2090057"/>
            <a:ext cx="8606020" cy="341293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F4A8EB37-F8F4-4472-A256-CD311058B4F3}"/>
              </a:ext>
            </a:extLst>
          </p:cNvPr>
          <p:cNvGrpSpPr/>
          <p:nvPr/>
        </p:nvGrpSpPr>
        <p:grpSpPr>
          <a:xfrm>
            <a:off x="1930399" y="5676900"/>
            <a:ext cx="5334001" cy="711200"/>
            <a:chOff x="540365" y="2964581"/>
            <a:chExt cx="2530094" cy="238306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0D1235E-353B-49CE-B07A-7F0336969904}"/>
                </a:ext>
              </a:extLst>
            </p:cNvPr>
            <p:cNvSpPr txBox="1"/>
            <p:nvPr/>
          </p:nvSpPr>
          <p:spPr>
            <a:xfrm>
              <a:off x="540365" y="3221166"/>
              <a:ext cx="2530094" cy="21264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r>
                <a:rPr lang="es-ES" sz="1200" dirty="0"/>
                <a:t>Al elaborar la planificación, suponía que lo que más dificultades me plantearía sería </a:t>
              </a:r>
              <a:r>
                <a:rPr lang="es-ES" sz="1200" dirty="0">
                  <a:solidFill>
                    <a:srgbClr val="FF0000"/>
                  </a:solidFill>
                </a:rPr>
                <a:t>recopilar la información</a:t>
              </a:r>
              <a:r>
                <a:rPr lang="es-ES" sz="1200" dirty="0"/>
                <a:t>…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B937AE0-BFBD-4D49-B457-6A8321F532ED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D6DFBC0-6D38-4223-9F16-8B8091812F4C}"/>
              </a:ext>
            </a:extLst>
          </p:cNvPr>
          <p:cNvSpPr/>
          <p:nvPr/>
        </p:nvSpPr>
        <p:spPr>
          <a:xfrm>
            <a:off x="736600" y="3111500"/>
            <a:ext cx="1625600" cy="241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66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2438" lvl="0" indent="-223838" rtl="0">
              <a:spcBef>
                <a:spcPts val="0"/>
              </a:spcBef>
              <a:buFont typeface="+mj-lt"/>
              <a:buAutoNum type="arabicPeriod" startAt="2"/>
            </a:pPr>
            <a:r>
              <a:rPr lang="es-ES" dirty="0"/>
              <a:t>Planificación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FA9E586-D92A-42AE-A45E-46434BD3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0711"/>
              </p:ext>
            </p:extLst>
          </p:nvPr>
        </p:nvGraphicFramePr>
        <p:xfrm>
          <a:off x="1676400" y="2196944"/>
          <a:ext cx="6046720" cy="417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343">
                  <a:extLst>
                    <a:ext uri="{9D8B030D-6E8A-4147-A177-3AD203B41FA5}">
                      <a16:colId xmlns:a16="http://schemas.microsoft.com/office/drawing/2014/main" val="1884937024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3409910155"/>
                    </a:ext>
                  </a:extLst>
                </a:gridCol>
                <a:gridCol w="949602">
                  <a:extLst>
                    <a:ext uri="{9D8B030D-6E8A-4147-A177-3AD203B41FA5}">
                      <a16:colId xmlns:a16="http://schemas.microsoft.com/office/drawing/2014/main" val="4073323770"/>
                    </a:ext>
                  </a:extLst>
                </a:gridCol>
              </a:tblGrid>
              <a:tr h="546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Actividades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Dificultad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estimada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Dificultad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858423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Objetivos del proyecto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804317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Recopilación de información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29721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Enriquecimiento de la información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8066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Modelo de datos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380905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Análisis y cuadro de mando de pruebas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915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Elaboración de la memoria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50913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Cuadro de mando definitivo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788398"/>
                  </a:ext>
                </a:extLst>
              </a:tr>
              <a:tr h="45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Entrega final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071979"/>
                  </a:ext>
                </a:extLst>
              </a:tr>
            </a:tbl>
          </a:graphicData>
        </a:graphic>
      </p:graphicFrame>
      <p:grpSp>
        <p:nvGrpSpPr>
          <p:cNvPr id="19" name="Grupo 18">
            <a:extLst>
              <a:ext uri="{FF2B5EF4-FFF2-40B4-BE49-F238E27FC236}">
                <a16:creationId xmlns:a16="http://schemas.microsoft.com/office/drawing/2014/main" id="{923A2F42-7B65-46FE-843D-96BC9FFD9B28}"/>
              </a:ext>
            </a:extLst>
          </p:cNvPr>
          <p:cNvGrpSpPr/>
          <p:nvPr/>
        </p:nvGrpSpPr>
        <p:grpSpPr>
          <a:xfrm>
            <a:off x="884163" y="1607993"/>
            <a:ext cx="6397938" cy="778853"/>
            <a:chOff x="625642" y="2171880"/>
            <a:chExt cx="2974422" cy="3064263"/>
          </a:xfrm>
          <a:noFill/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9DA7796-457A-4EBA-A9BD-17D9D905B5C4}"/>
                </a:ext>
              </a:extLst>
            </p:cNvPr>
            <p:cNvSpPr txBox="1"/>
            <p:nvPr/>
          </p:nvSpPr>
          <p:spPr>
            <a:xfrm>
              <a:off x="1068616" y="2171880"/>
              <a:ext cx="2531448" cy="212648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endParaRPr lang="es-ES" sz="1200" dirty="0"/>
            </a:p>
            <a:p>
              <a:pPr marL="228600" indent="0" algn="ctr">
                <a:buNone/>
              </a:pPr>
              <a:r>
                <a:rPr lang="es-ES" sz="1200" dirty="0"/>
                <a:t>…pero la realidad ha sido bien distinta</a:t>
              </a: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5631EADE-E1F2-4EA0-97DC-FF6AB063A84D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5F7D3BCC-FF87-41FA-A8C2-E1D3D88C9F99}"/>
              </a:ext>
            </a:extLst>
          </p:cNvPr>
          <p:cNvSpPr>
            <a:spLocks noChangeAspect="1"/>
          </p:cNvSpPr>
          <p:nvPr/>
        </p:nvSpPr>
        <p:spPr>
          <a:xfrm>
            <a:off x="6183028" y="328927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1DCB74E-3618-46AA-8AE8-F1F722CC8427}"/>
              </a:ext>
            </a:extLst>
          </p:cNvPr>
          <p:cNvSpPr>
            <a:spLocks noChangeAspect="1"/>
          </p:cNvSpPr>
          <p:nvPr/>
        </p:nvSpPr>
        <p:spPr>
          <a:xfrm>
            <a:off x="6183028" y="373606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F2D2352-84A9-4175-8433-55564825071F}"/>
              </a:ext>
            </a:extLst>
          </p:cNvPr>
          <p:cNvSpPr>
            <a:spLocks noChangeAspect="1"/>
          </p:cNvSpPr>
          <p:nvPr/>
        </p:nvSpPr>
        <p:spPr>
          <a:xfrm>
            <a:off x="6183028" y="2842472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2420411-E8C9-47A8-B275-A9868AB33B68}"/>
              </a:ext>
            </a:extLst>
          </p:cNvPr>
          <p:cNvSpPr>
            <a:spLocks noChangeAspect="1"/>
          </p:cNvSpPr>
          <p:nvPr/>
        </p:nvSpPr>
        <p:spPr>
          <a:xfrm>
            <a:off x="7135528" y="2842472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2403B66-D4C7-41E4-B959-9C6C297277FC}"/>
              </a:ext>
            </a:extLst>
          </p:cNvPr>
          <p:cNvSpPr>
            <a:spLocks noChangeAspect="1"/>
          </p:cNvSpPr>
          <p:nvPr/>
        </p:nvSpPr>
        <p:spPr>
          <a:xfrm>
            <a:off x="7135528" y="3289270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D9A0C54-9767-48F4-A7E0-777C8119D9B4}"/>
              </a:ext>
            </a:extLst>
          </p:cNvPr>
          <p:cNvSpPr>
            <a:spLocks noChangeAspect="1"/>
          </p:cNvSpPr>
          <p:nvPr/>
        </p:nvSpPr>
        <p:spPr>
          <a:xfrm>
            <a:off x="7135528" y="373606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4763737-72DA-4498-8405-E251EB0FFA50}"/>
              </a:ext>
            </a:extLst>
          </p:cNvPr>
          <p:cNvSpPr>
            <a:spLocks noChangeAspect="1"/>
          </p:cNvSpPr>
          <p:nvPr/>
        </p:nvSpPr>
        <p:spPr>
          <a:xfrm>
            <a:off x="6183028" y="4182866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0FED9E2-7854-457E-B9F1-79BBCD8C1F89}"/>
              </a:ext>
            </a:extLst>
          </p:cNvPr>
          <p:cNvSpPr>
            <a:spLocks noChangeAspect="1"/>
          </p:cNvSpPr>
          <p:nvPr/>
        </p:nvSpPr>
        <p:spPr>
          <a:xfrm>
            <a:off x="7135528" y="4182866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EF651BA-D011-4635-ACED-64B18D47D178}"/>
              </a:ext>
            </a:extLst>
          </p:cNvPr>
          <p:cNvSpPr>
            <a:spLocks noChangeAspect="1"/>
          </p:cNvSpPr>
          <p:nvPr/>
        </p:nvSpPr>
        <p:spPr>
          <a:xfrm>
            <a:off x="6183028" y="4629664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95ED9DB-39D4-4307-A84F-45F883156B53}"/>
              </a:ext>
            </a:extLst>
          </p:cNvPr>
          <p:cNvSpPr>
            <a:spLocks noChangeAspect="1"/>
          </p:cNvSpPr>
          <p:nvPr/>
        </p:nvSpPr>
        <p:spPr>
          <a:xfrm>
            <a:off x="7135528" y="4629664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E05A96E-21E5-479E-82ED-CFACAB69CA1E}"/>
              </a:ext>
            </a:extLst>
          </p:cNvPr>
          <p:cNvSpPr>
            <a:spLocks noChangeAspect="1"/>
          </p:cNvSpPr>
          <p:nvPr/>
        </p:nvSpPr>
        <p:spPr>
          <a:xfrm>
            <a:off x="6183028" y="5076462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3AB9581-E2BB-47F1-9A33-0653C337D386}"/>
              </a:ext>
            </a:extLst>
          </p:cNvPr>
          <p:cNvSpPr>
            <a:spLocks noChangeAspect="1"/>
          </p:cNvSpPr>
          <p:nvPr/>
        </p:nvSpPr>
        <p:spPr>
          <a:xfrm>
            <a:off x="7135528" y="5076462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0B7B538-7B72-4A4A-8529-29E7620434B7}"/>
              </a:ext>
            </a:extLst>
          </p:cNvPr>
          <p:cNvSpPr>
            <a:spLocks noChangeAspect="1"/>
          </p:cNvSpPr>
          <p:nvPr/>
        </p:nvSpPr>
        <p:spPr>
          <a:xfrm>
            <a:off x="6183028" y="5523260"/>
            <a:ext cx="252000" cy="252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4A5C596-2663-4CAC-91D2-029D9F294E3E}"/>
              </a:ext>
            </a:extLst>
          </p:cNvPr>
          <p:cNvSpPr>
            <a:spLocks noChangeAspect="1"/>
          </p:cNvSpPr>
          <p:nvPr/>
        </p:nvSpPr>
        <p:spPr>
          <a:xfrm>
            <a:off x="7135528" y="552326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C3E41F2D-253E-4F4A-95EC-538F3BE9C7B6}"/>
              </a:ext>
            </a:extLst>
          </p:cNvPr>
          <p:cNvSpPr>
            <a:spLocks noChangeAspect="1"/>
          </p:cNvSpPr>
          <p:nvPr/>
        </p:nvSpPr>
        <p:spPr>
          <a:xfrm>
            <a:off x="6183028" y="597005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D1E1438-787B-4A72-A6B1-58196DF665DA}"/>
              </a:ext>
            </a:extLst>
          </p:cNvPr>
          <p:cNvSpPr>
            <a:spLocks noChangeAspect="1"/>
          </p:cNvSpPr>
          <p:nvPr/>
        </p:nvSpPr>
        <p:spPr>
          <a:xfrm>
            <a:off x="7135528" y="597005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35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81BC3075-3EAE-4A75-B50E-7B2BB015C3D5}"/>
              </a:ext>
            </a:extLst>
          </p:cNvPr>
          <p:cNvGrpSpPr/>
          <p:nvPr/>
        </p:nvGrpSpPr>
        <p:grpSpPr>
          <a:xfrm>
            <a:off x="6286198" y="2851177"/>
            <a:ext cx="2627700" cy="2114523"/>
            <a:chOff x="442759" y="2964581"/>
            <a:chExt cx="2627700" cy="2383068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31F899F-08FD-41BD-BB3D-DE3AB8FB8ABC}"/>
                </a:ext>
              </a:extLst>
            </p:cNvPr>
            <p:cNvSpPr txBox="1"/>
            <p:nvPr/>
          </p:nvSpPr>
          <p:spPr>
            <a:xfrm>
              <a:off x="442759" y="3221166"/>
              <a:ext cx="2531448" cy="212648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228600" eaLnBrk="1" hangingPunct="1">
                <a:buClr>
                  <a:srgbClr val="000078"/>
                </a:buClr>
                <a:buAutoNum type="arabicPeriod"/>
                <a:defRPr b="1">
                  <a:solidFill>
                    <a:srgbClr val="000078"/>
                  </a:solidFill>
                </a:defRPr>
              </a:lvl1pPr>
              <a:lvl2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2pPr>
              <a:lvl3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3pPr>
              <a:lvl4pPr eaLnBrk="1" hangingPunct="1">
                <a:lnSpc>
                  <a:spcPct val="115000"/>
                </a:lnSpc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4pPr>
              <a:lvl5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5pPr>
              <a:lvl6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6pPr>
              <a:lvl7pPr eaLnBrk="1" hangingPunct="1">
                <a:buClr>
                  <a:srgbClr val="000078"/>
                </a:buClr>
                <a:buAutoNum type="arabicPeriod"/>
                <a:defRPr>
                  <a:solidFill>
                    <a:srgbClr val="000078"/>
                  </a:solidFill>
                </a:defRPr>
              </a:lvl7pPr>
              <a:lvl8pPr eaLnBrk="1" hangingPunct="1">
                <a:buClr>
                  <a:srgbClr val="000078"/>
                </a:buClr>
                <a:buAutoNum type="alphaLcPeriod"/>
                <a:defRPr>
                  <a:solidFill>
                    <a:srgbClr val="000078"/>
                  </a:solidFill>
                </a:defRPr>
              </a:lvl8pPr>
              <a:lvl9pPr eaLnBrk="1" hangingPunct="1">
                <a:buClr>
                  <a:srgbClr val="000078"/>
                </a:buClr>
                <a:buAutoNum type="romanLcPeriod"/>
                <a:defRPr>
                  <a:solidFill>
                    <a:srgbClr val="000078"/>
                  </a:solidFill>
                </a:defRPr>
              </a:lvl9pPr>
            </a:lstStyle>
            <a:p>
              <a:pPr marL="228600" indent="0" algn="ctr">
                <a:buNone/>
              </a:pPr>
              <a:r>
                <a:rPr lang="es-ES" dirty="0"/>
                <a:t>Pruebas de rendimiento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7F3402FA-E284-457E-AACF-CD9D22501070}"/>
                </a:ext>
              </a:extLst>
            </p:cNvPr>
            <p:cNvSpPr/>
            <p:nvPr/>
          </p:nvSpPr>
          <p:spPr>
            <a:xfrm>
              <a:off x="625642" y="2964581"/>
              <a:ext cx="2444817" cy="22715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215900" rtl="0">
              <a:spcBef>
                <a:spcPts val="0"/>
              </a:spcBef>
              <a:buFont typeface="+mj-lt"/>
              <a:buAutoNum type="arabicPeriod" startAt="3"/>
            </a:pPr>
            <a:r>
              <a:rPr lang="es-ES" dirty="0"/>
              <a:t>Modelo de datos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BBFC39C-FF47-4447-BBC6-645BF8F923E2}"/>
              </a:ext>
            </a:extLst>
          </p:cNvPr>
          <p:cNvSpPr/>
          <p:nvPr/>
        </p:nvSpPr>
        <p:spPr>
          <a:xfrm>
            <a:off x="405210" y="2291800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Datos de presupuestos municipales (2012-2016)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18D94C-1105-400D-BA18-566D7222B70B}"/>
              </a:ext>
            </a:extLst>
          </p:cNvPr>
          <p:cNvSpPr/>
          <p:nvPr/>
        </p:nvSpPr>
        <p:spPr>
          <a:xfrm>
            <a:off x="967292" y="4510543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Resultados elecciones municipales 2011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B5B1E42-63C4-480B-A5F9-5C6EF36869E6}"/>
              </a:ext>
            </a:extLst>
          </p:cNvPr>
          <p:cNvSpPr/>
          <p:nvPr/>
        </p:nvSpPr>
        <p:spPr>
          <a:xfrm>
            <a:off x="4149000" y="2227089"/>
            <a:ext cx="1451700" cy="6639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Tablas auxiliares</a:t>
            </a:r>
          </a:p>
        </p:txBody>
      </p:sp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81DFA39E-6E69-4D6A-BB24-15D3B7E5A8E2}"/>
              </a:ext>
            </a:extLst>
          </p:cNvPr>
          <p:cNvSpPr/>
          <p:nvPr/>
        </p:nvSpPr>
        <p:spPr>
          <a:xfrm>
            <a:off x="4292601" y="3577859"/>
            <a:ext cx="1774444" cy="1102055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B2488F0-9E82-4B2F-A361-394BACF2A595}"/>
              </a:ext>
            </a:extLst>
          </p:cNvPr>
          <p:cNvSpPr/>
          <p:nvPr/>
        </p:nvSpPr>
        <p:spPr>
          <a:xfrm>
            <a:off x="530819" y="2482460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Datos de presupuestos municipales (2012-2016)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77E682E-C626-4D4A-B010-AB2C7388E7D6}"/>
              </a:ext>
            </a:extLst>
          </p:cNvPr>
          <p:cNvSpPr/>
          <p:nvPr/>
        </p:nvSpPr>
        <p:spPr>
          <a:xfrm>
            <a:off x="676310" y="2644179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Datos de presupuestos municipales (2012-2016)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67E2D5E-75AA-498C-BC50-047FB27551B5}"/>
              </a:ext>
            </a:extLst>
          </p:cNvPr>
          <p:cNvSpPr/>
          <p:nvPr/>
        </p:nvSpPr>
        <p:spPr>
          <a:xfrm>
            <a:off x="821801" y="2863877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Datos de presupuestos municipales (2012-2016)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7613675-DEFB-4FA6-BC71-B98E8D7DDF43}"/>
              </a:ext>
            </a:extLst>
          </p:cNvPr>
          <p:cNvSpPr/>
          <p:nvPr/>
        </p:nvSpPr>
        <p:spPr>
          <a:xfrm>
            <a:off x="967292" y="3081660"/>
            <a:ext cx="2631481" cy="119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Datos de presupuestos municipales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9B8F036-E964-4AF0-96D1-A0F266580FD8}"/>
              </a:ext>
            </a:extLst>
          </p:cNvPr>
          <p:cNvSpPr/>
          <p:nvPr/>
        </p:nvSpPr>
        <p:spPr>
          <a:xfrm>
            <a:off x="821801" y="2851177"/>
            <a:ext cx="696408" cy="2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2015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3BE60-F234-4959-B79E-C2B719E240DD}"/>
              </a:ext>
            </a:extLst>
          </p:cNvPr>
          <p:cNvSpPr/>
          <p:nvPr/>
        </p:nvSpPr>
        <p:spPr>
          <a:xfrm>
            <a:off x="734993" y="2660517"/>
            <a:ext cx="696408" cy="2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2014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EF5AD2-3851-489A-AD1D-E84B955200E5}"/>
              </a:ext>
            </a:extLst>
          </p:cNvPr>
          <p:cNvSpPr/>
          <p:nvPr/>
        </p:nvSpPr>
        <p:spPr>
          <a:xfrm>
            <a:off x="610544" y="2469857"/>
            <a:ext cx="696408" cy="2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2013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493BDC0-5A43-4ADF-91EA-299E0CE7F6BE}"/>
              </a:ext>
            </a:extLst>
          </p:cNvPr>
          <p:cNvSpPr/>
          <p:nvPr/>
        </p:nvSpPr>
        <p:spPr>
          <a:xfrm>
            <a:off x="484935" y="2257039"/>
            <a:ext cx="696408" cy="2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2012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689EAC7-48A2-4DC1-B679-9A1624136554}"/>
              </a:ext>
            </a:extLst>
          </p:cNvPr>
          <p:cNvSpPr/>
          <p:nvPr/>
        </p:nvSpPr>
        <p:spPr>
          <a:xfrm>
            <a:off x="1024542" y="3136728"/>
            <a:ext cx="696408" cy="2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2016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6381D5-8E98-4F98-829F-19967DCB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89" y="3621144"/>
            <a:ext cx="1346200" cy="1004472"/>
          </a:xfrm>
          <a:prstGeom prst="rect">
            <a:avLst/>
          </a:prstGeom>
        </p:spPr>
      </p:pic>
      <p:sp>
        <p:nvSpPr>
          <p:cNvPr id="5" name="Flecha: curvada hacia arriba 4">
            <a:extLst>
              <a:ext uri="{FF2B5EF4-FFF2-40B4-BE49-F238E27FC236}">
                <a16:creationId xmlns:a16="http://schemas.microsoft.com/office/drawing/2014/main" id="{A9066F06-3938-439C-9245-A2B0102DFA94}"/>
              </a:ext>
            </a:extLst>
          </p:cNvPr>
          <p:cNvSpPr/>
          <p:nvPr/>
        </p:nvSpPr>
        <p:spPr>
          <a:xfrm flipH="1">
            <a:off x="4874850" y="5109743"/>
            <a:ext cx="2247900" cy="711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A6DD5-8B8B-44C7-8C9E-B79E01FE7555}"/>
              </a:ext>
            </a:extLst>
          </p:cNvPr>
          <p:cNvSpPr txBox="1"/>
          <p:nvPr/>
        </p:nvSpPr>
        <p:spPr>
          <a:xfrm>
            <a:off x="4547017" y="3931391"/>
            <a:ext cx="77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2325445C-F9F8-4220-B1EC-F62FCCA0F2D8}"/>
              </a:ext>
            </a:extLst>
          </p:cNvPr>
          <p:cNvSpPr/>
          <p:nvPr/>
        </p:nvSpPr>
        <p:spPr>
          <a:xfrm>
            <a:off x="4736750" y="3078848"/>
            <a:ext cx="195786" cy="3842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C2C47E6E-DCF7-4916-984D-B724A06DDE03}"/>
              </a:ext>
            </a:extLst>
          </p:cNvPr>
          <p:cNvSpPr/>
          <p:nvPr/>
        </p:nvSpPr>
        <p:spPr>
          <a:xfrm rot="16200000">
            <a:off x="3847794" y="3638045"/>
            <a:ext cx="195786" cy="3842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4C6DCA26-197E-4FBF-8466-7E471459C2F1}"/>
              </a:ext>
            </a:extLst>
          </p:cNvPr>
          <p:cNvSpPr/>
          <p:nvPr/>
        </p:nvSpPr>
        <p:spPr>
          <a:xfrm rot="16200000">
            <a:off x="3858993" y="4389907"/>
            <a:ext cx="195786" cy="3842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7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1" y="1295015"/>
            <a:ext cx="3171900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215900" rtl="0">
              <a:spcBef>
                <a:spcPts val="0"/>
              </a:spcBef>
              <a:buFont typeface="+mj-lt"/>
              <a:buAutoNum type="arabicPeriod" startAt="3"/>
            </a:pPr>
            <a:r>
              <a:rPr lang="es-ES" dirty="0"/>
              <a:t>Modelo de datos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424A4D-826B-410F-892A-7B7401B83F4E}"/>
              </a:ext>
            </a:extLst>
          </p:cNvPr>
          <p:cNvSpPr txBox="1"/>
          <p:nvPr/>
        </p:nvSpPr>
        <p:spPr>
          <a:xfrm>
            <a:off x="59551" y="2801253"/>
            <a:ext cx="2269765" cy="1250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228600" eaLnBrk="1" hangingPunct="1">
              <a:buClr>
                <a:srgbClr val="000078"/>
              </a:buClr>
              <a:buAutoNum type="arabicPeriod"/>
              <a:defRPr b="1">
                <a:solidFill>
                  <a:srgbClr val="000078"/>
                </a:solidFill>
              </a:defRPr>
            </a:lvl1pPr>
            <a:lvl2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2pPr>
            <a:lvl3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3pPr>
            <a:lvl4pPr eaLnBrk="1" hangingPunct="1">
              <a:lnSpc>
                <a:spcPct val="115000"/>
              </a:lnSpc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4pPr>
            <a:lvl5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5pPr>
            <a:lvl6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6pPr>
            <a:lvl7pPr eaLnBrk="1" hangingPunct="1">
              <a:buClr>
                <a:srgbClr val="000078"/>
              </a:buClr>
              <a:buAutoNum type="arabicPeriod"/>
              <a:defRPr>
                <a:solidFill>
                  <a:srgbClr val="000078"/>
                </a:solidFill>
              </a:defRPr>
            </a:lvl7pPr>
            <a:lvl8pPr eaLnBrk="1" hangingPunct="1">
              <a:buClr>
                <a:srgbClr val="000078"/>
              </a:buClr>
              <a:buAutoNum type="alphaLcPeriod"/>
              <a:defRPr>
                <a:solidFill>
                  <a:srgbClr val="000078"/>
                </a:solidFill>
              </a:defRPr>
            </a:lvl8pPr>
            <a:lvl9pPr eaLnBrk="1" hangingPunct="1">
              <a:buClr>
                <a:srgbClr val="000078"/>
              </a:buClr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sz="1200" dirty="0"/>
              <a:t>5,2 Millones de registros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sz="1200" dirty="0"/>
              <a:t>7.880 municipios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sz="1200" dirty="0"/>
              <a:t>Gastos 2012-2016</a:t>
            </a:r>
          </a:p>
          <a:p>
            <a:pPr marL="258763" indent="-1714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58763" indent="-171450">
              <a:buFont typeface="Arial" panose="020B0604020202020204" pitchFamily="34" charset="0"/>
              <a:buChar char="•"/>
            </a:pPr>
            <a:r>
              <a:rPr lang="es-ES" sz="1200" dirty="0"/>
              <a:t>Resultados elecciones municipales 2011 </a:t>
            </a:r>
          </a:p>
          <a:p>
            <a:pPr marL="269875" indent="0">
              <a:buNone/>
            </a:pPr>
            <a:r>
              <a:rPr lang="es-ES" sz="1050" dirty="0"/>
              <a:t>(25 partidos más votados)</a:t>
            </a:r>
            <a:endParaRPr lang="es-ES" sz="12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9066FEB-4D58-45AB-A531-1F60521F0090}"/>
              </a:ext>
            </a:extLst>
          </p:cNvPr>
          <p:cNvSpPr/>
          <p:nvPr/>
        </p:nvSpPr>
        <p:spPr>
          <a:xfrm>
            <a:off x="503437" y="2002307"/>
            <a:ext cx="1376057" cy="66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Modelo copo de nieve: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63C8FA-BF6E-4936-A6C3-F50130F8C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19" y="1970996"/>
            <a:ext cx="6433222" cy="426797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77AEEFD-FAA5-419F-9E4D-934EFFD14075}"/>
              </a:ext>
            </a:extLst>
          </p:cNvPr>
          <p:cNvGrpSpPr/>
          <p:nvPr/>
        </p:nvGrpSpPr>
        <p:grpSpPr>
          <a:xfrm>
            <a:off x="735071" y="4860749"/>
            <a:ext cx="778699" cy="619224"/>
            <a:chOff x="725446" y="4302496"/>
            <a:chExt cx="778699" cy="619224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9D52B51-2C87-4274-A6DB-53FB6966ABF4}"/>
                </a:ext>
              </a:extLst>
            </p:cNvPr>
            <p:cNvGrpSpPr/>
            <p:nvPr/>
          </p:nvGrpSpPr>
          <p:grpSpPr>
            <a:xfrm>
              <a:off x="725447" y="4324950"/>
              <a:ext cx="778698" cy="596770"/>
              <a:chOff x="725447" y="4324950"/>
              <a:chExt cx="778698" cy="596770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B3DF2A1E-2E49-4AE3-9DB9-BB42B69E27FE}"/>
                  </a:ext>
                </a:extLst>
              </p:cNvPr>
              <p:cNvSpPr/>
              <p:nvPr/>
            </p:nvSpPr>
            <p:spPr>
              <a:xfrm>
                <a:off x="725447" y="4324950"/>
                <a:ext cx="778698" cy="596770"/>
              </a:xfrm>
              <a:prstGeom prst="roundRect">
                <a:avLst/>
              </a:prstGeom>
              <a:noFill/>
              <a:ln>
                <a:solidFill>
                  <a:srgbClr val="3C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FE3B266B-D552-4C39-9867-B6B4B22B5300}"/>
                  </a:ext>
                </a:extLst>
              </p:cNvPr>
              <p:cNvSpPr/>
              <p:nvPr/>
            </p:nvSpPr>
            <p:spPr>
              <a:xfrm>
                <a:off x="725447" y="4324950"/>
                <a:ext cx="778698" cy="160413"/>
              </a:xfrm>
              <a:prstGeom prst="roundRect">
                <a:avLst/>
              </a:prstGeom>
              <a:noFill/>
              <a:ln>
                <a:solidFill>
                  <a:srgbClr val="3C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CDA5F58E-5DB7-4679-B230-A11072E301A1}"/>
                  </a:ext>
                </a:extLst>
              </p:cNvPr>
              <p:cNvSpPr/>
              <p:nvPr/>
            </p:nvSpPr>
            <p:spPr>
              <a:xfrm>
                <a:off x="733017" y="4331327"/>
                <a:ext cx="752480" cy="171342"/>
              </a:xfrm>
              <a:prstGeom prst="rect">
                <a:avLst/>
              </a:prstGeom>
              <a:solidFill>
                <a:srgbClr val="3C64C8"/>
              </a:solidFill>
              <a:ln>
                <a:solidFill>
                  <a:srgbClr val="3C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60E5FA6-A101-4F45-B952-9FB942585076}"/>
                </a:ext>
              </a:extLst>
            </p:cNvPr>
            <p:cNvSpPr txBox="1"/>
            <p:nvPr/>
          </p:nvSpPr>
          <p:spPr>
            <a:xfrm>
              <a:off x="725446" y="4302496"/>
              <a:ext cx="7600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1">
                      <a:lumMod val="95000"/>
                    </a:schemeClr>
                  </a:solidFill>
                </a:rPr>
                <a:t>Hechos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977EDA7-55F6-4A58-B9D4-D71ACBF2CD12}"/>
              </a:ext>
            </a:extLst>
          </p:cNvPr>
          <p:cNvGrpSpPr/>
          <p:nvPr/>
        </p:nvGrpSpPr>
        <p:grpSpPr>
          <a:xfrm>
            <a:off x="644892" y="5582970"/>
            <a:ext cx="972151" cy="615691"/>
            <a:chOff x="635267" y="5159467"/>
            <a:chExt cx="972151" cy="615691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14B880E-1EA6-4498-B0C8-764399137D2E}"/>
                </a:ext>
              </a:extLst>
            </p:cNvPr>
            <p:cNvGrpSpPr/>
            <p:nvPr/>
          </p:nvGrpSpPr>
          <p:grpSpPr>
            <a:xfrm>
              <a:off x="725447" y="5194434"/>
              <a:ext cx="781964" cy="580724"/>
              <a:chOff x="511468" y="5407795"/>
              <a:chExt cx="882594" cy="750771"/>
            </a:xfrm>
          </p:grpSpPr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3941F5F0-226A-4C73-AF2D-C67883181A01}"/>
                  </a:ext>
                </a:extLst>
              </p:cNvPr>
              <p:cNvSpPr/>
              <p:nvPr/>
            </p:nvSpPr>
            <p:spPr>
              <a:xfrm>
                <a:off x="511468" y="5407795"/>
                <a:ext cx="882594" cy="750771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741CDC6B-6FD0-4921-85C8-9AA0F9F467BA}"/>
                  </a:ext>
                </a:extLst>
              </p:cNvPr>
              <p:cNvSpPr/>
              <p:nvPr/>
            </p:nvSpPr>
            <p:spPr>
              <a:xfrm>
                <a:off x="511468" y="5407795"/>
                <a:ext cx="882594" cy="201809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C0511FF-FA4E-4C2E-9E16-D498156379DB}"/>
                  </a:ext>
                </a:extLst>
              </p:cNvPr>
              <p:cNvSpPr/>
              <p:nvPr/>
            </p:nvSpPr>
            <p:spPr>
              <a:xfrm>
                <a:off x="520048" y="5415818"/>
                <a:ext cx="852878" cy="21555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/>
              </a:p>
            </p:txBody>
          </p: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B30FB67-1979-4B3F-9CC3-9142A859248C}"/>
                </a:ext>
              </a:extLst>
            </p:cNvPr>
            <p:cNvSpPr txBox="1"/>
            <p:nvPr/>
          </p:nvSpPr>
          <p:spPr>
            <a:xfrm>
              <a:off x="635267" y="5159467"/>
              <a:ext cx="9721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1">
                      <a:lumMod val="95000"/>
                    </a:schemeClr>
                  </a:solidFill>
                </a:rPr>
                <a:t>Dimensiones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02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12800" y="1295015"/>
            <a:ext cx="3980067" cy="4279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lvl="0" indent="-127000" rtl="0">
              <a:spcBef>
                <a:spcPts val="0"/>
              </a:spcBef>
              <a:buFont typeface="+mj-lt"/>
              <a:buAutoNum type="arabicPeriod" startAt="4"/>
            </a:pPr>
            <a:r>
              <a:rPr lang="es-ES" dirty="0"/>
              <a:t>a Cuadro de mando: Estructura general</a:t>
            </a:r>
          </a:p>
          <a:p>
            <a:pPr marL="228600" lvl="0" rtl="0">
              <a:spcBef>
                <a:spcPts val="0"/>
              </a:spcBef>
              <a:buNone/>
            </a:pPr>
            <a:endParaRPr lang="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A845C6-034F-4BD6-B248-7BC6D560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336E63-7516-4AF2-B975-787CDF87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2093777"/>
            <a:ext cx="6352674" cy="41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8145"/>
      </p:ext>
    </p:extLst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C_Masterbrand_Ppt_Drive_4_3_cat" id="{CBA176DB-2BFF-F648-8EF1-E987C17E8999}" vid="{FAF5EB23-8877-D244-8CFC-3A76D5993A9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Plantilla_UOC_Masterbrand_Ppt_office_4_3_cat</Template>
  <TotalTime>575</TotalTime>
  <Words>662</Words>
  <Application>Microsoft Office PowerPoint</Application>
  <PresentationFormat>Presentación en pantalla (4:3)</PresentationFormat>
  <Paragraphs>124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UOC</vt:lpstr>
      <vt:lpstr>Presupuestos de las entidades locales: Cuadro de mando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document Lletra: Arial negreta /  48 pt. / Blanca</dc:title>
  <dc:creator>Teresa Sancho Vinuesa</dc:creator>
  <cp:lastModifiedBy>Angie</cp:lastModifiedBy>
  <cp:revision>47</cp:revision>
  <dcterms:created xsi:type="dcterms:W3CDTF">2017-03-13T10:46:44Z</dcterms:created>
  <dcterms:modified xsi:type="dcterms:W3CDTF">2017-07-07T13:49:06Z</dcterms:modified>
</cp:coreProperties>
</file>