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ru72rtvY-g5FKCigjj6z4L_6yD_YGXRF36HHlD9F_pw/edit#response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DA199-DD8A-4EFA-885D-37602419E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271" y="1537759"/>
            <a:ext cx="8963025" cy="1646302"/>
          </a:xfrm>
        </p:spPr>
        <p:txBody>
          <a:bodyPr/>
          <a:lstStyle/>
          <a:p>
            <a:pPr algn="ctr"/>
            <a:r>
              <a:rPr lang="es-E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es-ES" sz="4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imatge</a:t>
            </a:r>
            <a:r>
              <a:rPr lang="es-E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corporativa</a:t>
            </a:r>
            <a:br>
              <a:rPr lang="es-ES" sz="4800" dirty="0">
                <a:latin typeface="Century Gothic" panose="020B0502020202020204" pitchFamily="34" charset="0"/>
              </a:rPr>
            </a:br>
            <a:r>
              <a:rPr lang="es-ES" sz="4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Una </a:t>
            </a:r>
            <a:r>
              <a:rPr lang="es-ES" sz="40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eina</a:t>
            </a:r>
            <a:r>
              <a:rPr lang="es-ES" sz="4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40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fonamental</a:t>
            </a:r>
            <a:r>
              <a:rPr lang="es-ES" sz="4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en </a:t>
            </a:r>
            <a:r>
              <a:rPr lang="es-ES" sz="40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l’actualitat</a:t>
            </a:r>
            <a:endParaRPr lang="es-ES" sz="48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41C8AC-E145-4C0D-98DB-CA4529AB5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316" y="433387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Montserrat Fernández Robles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0C627B-7EA4-4736-850B-FBF04C78D0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1" y="5943600"/>
            <a:ext cx="1428750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8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7.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Redisseny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logotip</a:t>
            </a:r>
            <a:endParaRPr lang="es-E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2DBBA1-9475-48FE-A17D-FFFA06E3F3A8}"/>
              </a:ext>
            </a:extLst>
          </p:cNvPr>
          <p:cNvSpPr txBox="1"/>
          <p:nvPr/>
        </p:nvSpPr>
        <p:spPr>
          <a:xfrm>
            <a:off x="1314450" y="13716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Logotip d’ús general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Logotip per espais reduïts</a:t>
            </a:r>
          </a:p>
          <a:p>
            <a:pPr algn="ctr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B88803-665D-4C3F-A400-F2365078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4" y="1628773"/>
            <a:ext cx="3035300" cy="2276477"/>
          </a:xfrm>
          <a:prstGeom prst="rect">
            <a:avLst/>
          </a:prstGeom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D920A2-780A-4B22-B1E4-584253F65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12" y="4250204"/>
            <a:ext cx="2466976" cy="18502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822E37F-ABD9-450A-A2AF-E06AC6C4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23" y="3532256"/>
            <a:ext cx="4381501" cy="32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8.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Disseny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del manual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d’identitat</a:t>
            </a:r>
            <a:endParaRPr lang="es-E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64080B-D2A3-4C37-84AC-BBC8F499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26" y="1019176"/>
            <a:ext cx="3838238" cy="54292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21A997-D5AF-4526-8D8B-6B9707140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1019176"/>
            <a:ext cx="3838237" cy="54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9.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Aplicació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logotip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els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seus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usos en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altres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recursos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gràfics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cartell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publicitari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targetes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 contacte.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30E8E3-8E94-4F70-8E79-24A71953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29" y="2004121"/>
            <a:ext cx="2440986" cy="43395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FF2857-C0A3-4850-A856-374980008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48"/>
          <a:stretch/>
        </p:blipFill>
        <p:spPr>
          <a:xfrm>
            <a:off x="5350465" y="1397348"/>
            <a:ext cx="2679590" cy="23034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06785F-A7CB-489D-8EBF-42A3FD653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48"/>
          <a:stretch/>
        </p:blipFill>
        <p:spPr>
          <a:xfrm>
            <a:off x="5701767" y="2886831"/>
            <a:ext cx="2679590" cy="23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2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Conclusió</a:t>
            </a:r>
            <a:endParaRPr lang="es-E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1DC2BF-CA09-4CFD-949F-F03F5E3CE498}"/>
              </a:ext>
            </a:extLst>
          </p:cNvPr>
          <p:cNvSpPr txBox="1"/>
          <p:nvPr/>
        </p:nvSpPr>
        <p:spPr>
          <a:xfrm>
            <a:off x="1314450" y="11049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latin typeface="Century Gothic" panose="020B0502020202020204" pitchFamily="34" charset="0"/>
              </a:rPr>
              <a:t>Els consumidors sempre es guien primer per l’estètica, per tant si un producte és original i bonic als ulls, sempre els cridarà més l’atenció. </a:t>
            </a:r>
          </a:p>
          <a:p>
            <a:pPr algn="just"/>
            <a:endParaRPr lang="ca-ES" dirty="0">
              <a:latin typeface="Century Gothic" panose="020B0502020202020204" pitchFamily="34" charset="0"/>
            </a:endParaRPr>
          </a:p>
          <a:p>
            <a:pPr algn="just"/>
            <a:r>
              <a:rPr lang="ca-ES" dirty="0">
                <a:latin typeface="Century Gothic" panose="020B0502020202020204" pitchFamily="34" charset="0"/>
              </a:rPr>
              <a:t>Per això, cal definir correctament quina serà la missió, la visió i els valors del nostre negoci, ja que seran els que representaran a la nostra empresa i els que ens serviran de guia per a desenvolupar la nostra estratègia de negoci, el tracte amb els clients i la imatge de la empresa.</a:t>
            </a:r>
          </a:p>
          <a:p>
            <a:pPr algn="just"/>
            <a:endParaRPr lang="ca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 err="1">
                <a:latin typeface="Century Gothic" panose="020B0502020202020204" pitchFamily="34" charset="0"/>
              </a:rPr>
              <a:t>És</a:t>
            </a:r>
            <a:r>
              <a:rPr lang="es-ES" dirty="0">
                <a:latin typeface="Century Gothic" panose="020B0502020202020204" pitchFamily="34" charset="0"/>
              </a:rPr>
              <a:t> imprescindible saber </a:t>
            </a:r>
            <a:r>
              <a:rPr lang="es-ES" dirty="0" err="1">
                <a:latin typeface="Century Gothic" panose="020B0502020202020204" pitchFamily="34" charset="0"/>
              </a:rPr>
              <a:t>quins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són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els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conceptes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clau</a:t>
            </a:r>
            <a:r>
              <a:rPr lang="es-ES" dirty="0">
                <a:latin typeface="Century Gothic" panose="020B0502020202020204" pitchFamily="34" charset="0"/>
              </a:rPr>
              <a:t>, les </a:t>
            </a:r>
            <a:r>
              <a:rPr lang="es-ES" dirty="0" err="1">
                <a:latin typeface="Century Gothic" panose="020B0502020202020204" pitchFamily="34" charset="0"/>
              </a:rPr>
              <a:t>tendències</a:t>
            </a:r>
            <a:r>
              <a:rPr lang="es-ES" dirty="0">
                <a:latin typeface="Century Gothic" panose="020B0502020202020204" pitchFamily="34" charset="0"/>
              </a:rPr>
              <a:t> del </a:t>
            </a:r>
            <a:r>
              <a:rPr lang="es-ES" dirty="0" err="1">
                <a:latin typeface="Century Gothic" panose="020B0502020202020204" pitchFamily="34" charset="0"/>
              </a:rPr>
              <a:t>moment</a:t>
            </a:r>
            <a:r>
              <a:rPr lang="es-ES" dirty="0">
                <a:latin typeface="Century Gothic" panose="020B0502020202020204" pitchFamily="34" charset="0"/>
              </a:rPr>
              <a:t> i relacionar-les </a:t>
            </a:r>
            <a:r>
              <a:rPr lang="es-ES" dirty="0" err="1">
                <a:latin typeface="Century Gothic" panose="020B0502020202020204" pitchFamily="34" charset="0"/>
              </a:rPr>
              <a:t>amb</a:t>
            </a:r>
            <a:r>
              <a:rPr lang="es-ES" dirty="0">
                <a:latin typeface="Century Gothic" panose="020B0502020202020204" pitchFamily="34" charset="0"/>
              </a:rPr>
              <a:t> la idea que </a:t>
            </a:r>
            <a:r>
              <a:rPr lang="es-ES" dirty="0" err="1">
                <a:latin typeface="Century Gothic" panose="020B0502020202020204" pitchFamily="34" charset="0"/>
              </a:rPr>
              <a:t>volem</a:t>
            </a:r>
            <a:r>
              <a:rPr lang="es-ES" dirty="0">
                <a:latin typeface="Century Gothic" panose="020B0502020202020204" pitchFamily="34" charset="0"/>
              </a:rPr>
              <a:t> plasmar, per a que el </a:t>
            </a:r>
            <a:r>
              <a:rPr lang="es-ES" dirty="0" err="1">
                <a:latin typeface="Century Gothic" panose="020B0502020202020204" pitchFamily="34" charset="0"/>
              </a:rPr>
              <a:t>nostre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negoci</a:t>
            </a:r>
            <a:r>
              <a:rPr lang="es-ES" dirty="0">
                <a:latin typeface="Century Gothic" panose="020B0502020202020204" pitchFamily="34" charset="0"/>
              </a:rPr>
              <a:t> no </a:t>
            </a:r>
            <a:r>
              <a:rPr lang="es-ES" dirty="0" err="1">
                <a:latin typeface="Century Gothic" panose="020B0502020202020204" pitchFamily="34" charset="0"/>
              </a:rPr>
              <a:t>passi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desapercebut</a:t>
            </a:r>
            <a:r>
              <a:rPr lang="es-ES" dirty="0">
                <a:latin typeface="Century Gothic" panose="020B0502020202020204" pitchFamily="34" charset="0"/>
              </a:rPr>
              <a:t>. </a:t>
            </a:r>
            <a:r>
              <a:rPr lang="ca-ES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ca-ES" dirty="0">
              <a:latin typeface="Century Gothic" panose="020B0502020202020204" pitchFamily="34" charset="0"/>
            </a:endParaRP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r>
              <a:rPr lang="ca-ES" dirty="0"/>
              <a:t> </a:t>
            </a:r>
            <a:endParaRPr lang="es-ES" dirty="0"/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Resultado de imagen de okay png muñeco">
            <a:extLst>
              <a:ext uri="{FF2B5EF4-FFF2-40B4-BE49-F238E27FC236}">
                <a16:creationId xmlns:a16="http://schemas.microsoft.com/office/drawing/2014/main" id="{12832778-CCB7-4960-8AA3-AFE980B5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657725"/>
            <a:ext cx="3238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Introducció</a:t>
            </a:r>
            <a:endParaRPr lang="es-E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EC9B2-F12D-4879-8886-EF09E33C5853}"/>
              </a:ext>
            </a:extLst>
          </p:cNvPr>
          <p:cNvSpPr txBox="1"/>
          <p:nvPr/>
        </p:nvSpPr>
        <p:spPr>
          <a:xfrm>
            <a:off x="1314450" y="1536174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Vols transmetre els valors de la teva empresa però no saps com?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Aquest projecte et servirà com a guia per a realitzar la teva pròpia imatge corporativa, en el qual s’identificaran els trets més importants a tenir en compte per a la correcta realització d’aquesta.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A partir d’una empresa fictícia amb el nom de  </a:t>
            </a:r>
            <a:r>
              <a:rPr lang="ca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Creative</a:t>
            </a: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a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Designers</a:t>
            </a: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, es realitzaran el logotip, el manual d’identitat i altres recursos alternatius.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4" name="Picture 4" descr="Resultado de imagen de ok png">
            <a:extLst>
              <a:ext uri="{FF2B5EF4-FFF2-40B4-BE49-F238E27FC236}">
                <a16:creationId xmlns:a16="http://schemas.microsoft.com/office/drawing/2014/main" id="{F6C70D8B-9943-4E07-A6FA-C3744FCC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77" y="4743449"/>
            <a:ext cx="236724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Procés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treball</a:t>
            </a:r>
            <a:endParaRPr lang="es-E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EC9B2-F12D-4879-8886-EF09E33C5853}"/>
              </a:ext>
            </a:extLst>
          </p:cNvPr>
          <p:cNvSpPr txBox="1"/>
          <p:nvPr/>
        </p:nvSpPr>
        <p:spPr>
          <a:xfrm>
            <a:off x="1314450" y="12192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Identificar missió, visió i valors de la empresa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Tipus de públic al que ens volem dirigir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Trets clau del logotip ideal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Creació d’una primera versió del logotip d’empresa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Realització d’un test a usuaris, per a valorar aquesta primera versió.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Anàlisi dels resultats obtinguts al test.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Redisseny</a:t>
            </a: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 del logotip</a:t>
            </a:r>
          </a:p>
          <a:p>
            <a:pPr marL="457200" indent="-457200" algn="just"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Disseny del manual d’identitat</a:t>
            </a:r>
          </a:p>
          <a:p>
            <a:pPr marL="457200" indent="-457200" algn="just"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Aplicació del logotip i els seus usos en altres recursos gràfics: cartell publicitari i targetes de contacte.</a:t>
            </a:r>
          </a:p>
          <a:p>
            <a:pPr marL="457200" indent="-457200" algn="just">
              <a:buAutoNum type="arabicPeriod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Valoració de la feina realitzada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102" name="Picture 6" descr="Resultado de imagen de proceso png">
            <a:extLst>
              <a:ext uri="{FF2B5EF4-FFF2-40B4-BE49-F238E27FC236}">
                <a16:creationId xmlns:a16="http://schemas.microsoft.com/office/drawing/2014/main" id="{75A98721-C006-4B00-9004-896556147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4876799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1. Identificar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missió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visió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i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valors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 la empresa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EC9B2-F12D-4879-8886-EF09E33C5853}"/>
              </a:ext>
            </a:extLst>
          </p:cNvPr>
          <p:cNvSpPr txBox="1"/>
          <p:nvPr/>
        </p:nvSpPr>
        <p:spPr>
          <a:xfrm>
            <a:off x="1524000" y="1211312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a-ES" sz="20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Missió</a:t>
            </a:r>
          </a:p>
          <a:p>
            <a:pPr algn="ctr"/>
            <a:r>
              <a:rPr lang="ca-ES" sz="2000" dirty="0">
                <a:latin typeface="Century Gothic" panose="020B0502020202020204" pitchFamily="34" charset="0"/>
              </a:rPr>
              <a:t>Que fem? A què ens dediquem? Quin es el nostre públic?</a:t>
            </a:r>
          </a:p>
          <a:p>
            <a:pPr algn="ctr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Visió</a:t>
            </a:r>
          </a:p>
          <a:p>
            <a:pPr algn="ctr"/>
            <a:r>
              <a:rPr lang="es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Que </a:t>
            </a:r>
            <a:r>
              <a:rPr lang="es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vull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aconseguir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? Que </a:t>
            </a:r>
            <a:r>
              <a:rPr lang="es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faré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 en el </a:t>
            </a:r>
            <a:r>
              <a:rPr lang="es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futur</a:t>
            </a:r>
            <a:r>
              <a:rPr lang="es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? </a:t>
            </a:r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Valors</a:t>
            </a:r>
          </a:p>
          <a:p>
            <a:pPr algn="ctr"/>
            <a:r>
              <a:rPr lang="ca-E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Com som? En què creiem?</a:t>
            </a:r>
          </a:p>
        </p:txBody>
      </p:sp>
      <p:pic>
        <p:nvPicPr>
          <p:cNvPr id="3074" name="Picture 2" descr="Resultado de imagen de mision vision valores png">
            <a:extLst>
              <a:ext uri="{FF2B5EF4-FFF2-40B4-BE49-F238E27FC236}">
                <a16:creationId xmlns:a16="http://schemas.microsoft.com/office/drawing/2014/main" id="{4E6DD11C-665E-412E-9527-F767E0CA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Tipus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públic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al que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ens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volem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dirigir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EC9B2-F12D-4879-8886-EF09E33C5853}"/>
              </a:ext>
            </a:extLst>
          </p:cNvPr>
          <p:cNvSpPr txBox="1"/>
          <p:nvPr/>
        </p:nvSpPr>
        <p:spPr>
          <a:xfrm>
            <a:off x="1314450" y="18669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En el meu cas, </a:t>
            </a:r>
            <a:r>
              <a:rPr lang="ca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Creative</a:t>
            </a: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a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Designers</a:t>
            </a: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 és una empresa del sector de les arts gràfiques, per tant rebrà públics molt diversos, ja que en l’actualitat el disseny gràfic està present en molts aspectes. Tot i així, el nostre client més potencial serà l’empresari.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Trobarem perfils de tot tipus, però l’objectiu principal serà comú, és a dir, la finalitat de crear una imatge corporativa d’una empresa, és potenciar el posicionament d’aquesta en el mercat i aconseguir una major captació de clients. 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sultado de imagen de publico png">
            <a:extLst>
              <a:ext uri="{FF2B5EF4-FFF2-40B4-BE49-F238E27FC236}">
                <a16:creationId xmlns:a16="http://schemas.microsoft.com/office/drawing/2014/main" id="{55AD83A0-9D6A-45F4-83A1-F2512E910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bright="45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10"/>
          <a:stretch/>
        </p:blipFill>
        <p:spPr bwMode="auto">
          <a:xfrm>
            <a:off x="4467225" y="4580989"/>
            <a:ext cx="24384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2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Trets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clau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logotip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ideal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EC9B2-F12D-4879-8886-EF09E33C5853}"/>
              </a:ext>
            </a:extLst>
          </p:cNvPr>
          <p:cNvSpPr txBox="1"/>
          <p:nvPr/>
        </p:nvSpPr>
        <p:spPr>
          <a:xfrm>
            <a:off x="1219200" y="131445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Un bon logotip ha de ser: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Simple</a:t>
            </a:r>
          </a:p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Original</a:t>
            </a:r>
          </a:p>
          <a:p>
            <a:pPr algn="ctr"/>
            <a:r>
              <a:rPr lang="ca-ES" sz="2000" dirty="0" err="1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Responsive</a:t>
            </a:r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Durador</a:t>
            </a:r>
          </a:p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Memorable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ultado de imagen de logos png">
            <a:extLst>
              <a:ext uri="{FF2B5EF4-FFF2-40B4-BE49-F238E27FC236}">
                <a16:creationId xmlns:a16="http://schemas.microsoft.com/office/drawing/2014/main" id="{CA726DE8-7773-4590-B776-FCE8D3A50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5078075"/>
            <a:ext cx="3457575" cy="10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logos png">
            <a:extLst>
              <a:ext uri="{FF2B5EF4-FFF2-40B4-BE49-F238E27FC236}">
                <a16:creationId xmlns:a16="http://schemas.microsoft.com/office/drawing/2014/main" id="{05D4AFA3-75E7-4D25-82F7-A6CE1B60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95364"/>
            <a:ext cx="1676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logos png">
            <a:extLst>
              <a:ext uri="{FF2B5EF4-FFF2-40B4-BE49-F238E27FC236}">
                <a16:creationId xmlns:a16="http://schemas.microsoft.com/office/drawing/2014/main" id="{76FD14D1-0EC4-44B6-9097-887F415D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69" y="4746428"/>
            <a:ext cx="3801656" cy="16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logos png">
            <a:extLst>
              <a:ext uri="{FF2B5EF4-FFF2-40B4-BE49-F238E27FC236}">
                <a16:creationId xmlns:a16="http://schemas.microsoft.com/office/drawing/2014/main" id="{9C752358-7A2E-49A1-9A76-2B44050E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6" y="2468761"/>
            <a:ext cx="3547948" cy="116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4.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Creació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d’una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primera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versió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logotip</a:t>
            </a:r>
            <a:endParaRPr lang="es-E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EC9B2-F12D-4879-8886-EF09E33C5853}"/>
              </a:ext>
            </a:extLst>
          </p:cNvPr>
          <p:cNvSpPr txBox="1"/>
          <p:nvPr/>
        </p:nvSpPr>
        <p:spPr>
          <a:xfrm>
            <a:off x="1314450" y="13716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Logotip d’ús general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Logotip per espais reduïts</a:t>
            </a: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7E5527-8225-4849-8DA6-2F7CB77C6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1891511"/>
            <a:ext cx="2912750" cy="15374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C39F9B-B117-42E8-A0B4-31DC6A17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37" y="4324977"/>
            <a:ext cx="1530991" cy="17113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1AF55C-1A04-4F5D-838E-F720A27E7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890" y="4544756"/>
            <a:ext cx="2912750" cy="12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5.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Realització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d’un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test a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usuaris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, per a valorar</a:t>
            </a:r>
          </a:p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aquesta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primera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versió</a:t>
            </a:r>
            <a:endParaRPr lang="es-E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EC9B2-F12D-4879-8886-EF09E33C5853}"/>
              </a:ext>
            </a:extLst>
          </p:cNvPr>
          <p:cNvSpPr txBox="1"/>
          <p:nvPr/>
        </p:nvSpPr>
        <p:spPr>
          <a:xfrm>
            <a:off x="1314450" y="1866900"/>
            <a:ext cx="838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A quin tipus d’empresa creus que representa aquest logotip?</a:t>
            </a:r>
          </a:p>
          <a:p>
            <a:pPr marL="342900" indent="-342900" algn="just">
              <a:buFontTx/>
              <a:buChar char="-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Consideres que és un logotip simple?</a:t>
            </a:r>
          </a:p>
          <a:p>
            <a:pPr marL="342900" indent="-342900" algn="just">
              <a:buFontTx/>
              <a:buChar char="-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Creus que es fàcil de recordar?</a:t>
            </a:r>
          </a:p>
          <a:p>
            <a:pPr marL="342900" indent="-342900" algn="just">
              <a:buFontTx/>
              <a:buChar char="-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Creus que els colors utilitzats són els més adequats?</a:t>
            </a:r>
          </a:p>
          <a:p>
            <a:pPr marL="342900" indent="-342900" algn="just">
              <a:buFontTx/>
              <a:buChar char="-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Creus que el logotip podria servir per a representar una empresa dedicada al sector de les arts gràfiques?</a:t>
            </a:r>
          </a:p>
          <a:p>
            <a:pPr marL="342900" indent="-342900" algn="just">
              <a:buFontTx/>
              <a:buChar char="-"/>
            </a:pPr>
            <a:r>
              <a:rPr lang="ca-ES" sz="2000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Et recorda al logotip d'alguna altra empresa?</a:t>
            </a:r>
          </a:p>
          <a:p>
            <a:pPr marL="342900" indent="-342900" algn="just">
              <a:buFontTx/>
              <a:buChar char="-"/>
            </a:pPr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latin typeface="Century Gothic" panose="020B0502020202020204" pitchFamily="34" charset="0"/>
              </a:rPr>
              <a:t>Enllaç al test: </a:t>
            </a:r>
            <a:endParaRPr lang="es-ES" sz="20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latin typeface="Century Gothic" panose="020B0502020202020204" pitchFamily="34" charset="0"/>
                <a:hlinkClick r:id="rId2"/>
              </a:rPr>
              <a:t>https://docs.google.com/forms/d/1ru72rtvY-g5FKCigjj6z4L_6yD_YGXRF36HHlD9F_pw/edit#responses</a:t>
            </a:r>
            <a:endParaRPr lang="ca-ES" sz="2000" dirty="0"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BCECD9-3DB6-42C0-B4D5-86D75D00174B}"/>
              </a:ext>
            </a:extLst>
          </p:cNvPr>
          <p:cNvSpPr txBox="1"/>
          <p:nvPr/>
        </p:nvSpPr>
        <p:spPr>
          <a:xfrm>
            <a:off x="1314450" y="409575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6.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Ànalisi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dels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resultats</a:t>
            </a:r>
            <a:r>
              <a:rPr lang="es-E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obtinguts</a:t>
            </a:r>
            <a:endParaRPr lang="es-ES" sz="28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1DC2BF-CA09-4CFD-949F-F03F5E3CE498}"/>
              </a:ext>
            </a:extLst>
          </p:cNvPr>
          <p:cNvSpPr txBox="1"/>
          <p:nvPr/>
        </p:nvSpPr>
        <p:spPr>
          <a:xfrm>
            <a:off x="1314450" y="1104900"/>
            <a:ext cx="8382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 el meu cas, els resultats obtinguts al test indiquen que el logotip s’identifica ràpidament amb una empresa del sector del disseny gràfic.</a:t>
            </a:r>
          </a:p>
          <a:p>
            <a:pPr algn="just"/>
            <a:endParaRPr lang="ca-ES" sz="2000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Resulta fàcil de recordar i a més no es confon amb logotips d’altres empreses, en el redissenya del logotip mantindrem una línia similar a la de la primera versió.</a:t>
            </a:r>
          </a:p>
          <a:p>
            <a:pPr algn="just"/>
            <a:endParaRPr lang="es-ES" sz="2000" dirty="0">
              <a:solidFill>
                <a:schemeClr val="bg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ca-E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És massa complex, necessita reduir número de colors i formes, per tal de que sigui més simple</a:t>
            </a:r>
            <a:r>
              <a:rPr lang="es-E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s-ES" sz="20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ca-ES" sz="2000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8" name="Picture 4" descr="Resultado de imagen de png thinking">
            <a:extLst>
              <a:ext uri="{FF2B5EF4-FFF2-40B4-BE49-F238E27FC236}">
                <a16:creationId xmlns:a16="http://schemas.microsoft.com/office/drawing/2014/main" id="{E1D0C606-3B44-47CA-AAAE-2DD0F177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88" y="4285357"/>
            <a:ext cx="1811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aceta">
  <a:themeElements>
    <a:clrScheme name="Personalizado 4">
      <a:dk1>
        <a:sysClr val="windowText" lastClr="000000"/>
      </a:dk1>
      <a:lt1>
        <a:sysClr val="window" lastClr="FFFFFF"/>
      </a:lt1>
      <a:dk2>
        <a:srgbClr val="333333"/>
      </a:dk2>
      <a:lt2>
        <a:srgbClr val="EBEBEB"/>
      </a:lt2>
      <a:accent1>
        <a:srgbClr val="FF757C"/>
      </a:accent1>
      <a:accent2>
        <a:srgbClr val="FF4E55"/>
      </a:accent2>
      <a:accent3>
        <a:srgbClr val="E6B91E"/>
      </a:accent3>
      <a:accent4>
        <a:srgbClr val="E76618"/>
      </a:accent4>
      <a:accent5>
        <a:srgbClr val="C42F1A"/>
      </a:accent5>
      <a:accent6>
        <a:srgbClr val="FF2933"/>
      </a:accent6>
      <a:hlink>
        <a:srgbClr val="FE656C"/>
      </a:hlink>
      <a:folHlink>
        <a:srgbClr val="FF4E5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687</Words>
  <Application>Microsoft Office PowerPoint</Application>
  <PresentationFormat>Panorámica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Trebuchet MS</vt:lpstr>
      <vt:lpstr>Wingdings 3</vt:lpstr>
      <vt:lpstr>Faceta</vt:lpstr>
      <vt:lpstr>La imatge corporativa Una eina fonamental en l’actualitat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imatge corporativa Una eina fonamental en l’actualitat</dc:title>
  <dc:creator>Montse</dc:creator>
  <cp:lastModifiedBy>Montse</cp:lastModifiedBy>
  <cp:revision>16</cp:revision>
  <dcterms:created xsi:type="dcterms:W3CDTF">2018-01-15T07:45:25Z</dcterms:created>
  <dcterms:modified xsi:type="dcterms:W3CDTF">2018-01-15T12:22:14Z</dcterms:modified>
</cp:coreProperties>
</file>