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74" r:id="rId5"/>
    <p:sldId id="277" r:id="rId6"/>
    <p:sldId id="272" r:id="rId7"/>
    <p:sldId id="278" r:id="rId8"/>
    <p:sldId id="269" r:id="rId9"/>
    <p:sldId id="279" r:id="rId10"/>
    <p:sldId id="260" r:id="rId11"/>
    <p:sldId id="280" r:id="rId12"/>
    <p:sldId id="268" r:id="rId13"/>
    <p:sldId id="281" r:id="rId14"/>
    <p:sldId id="273" r:id="rId15"/>
    <p:sldId id="282" r:id="rId16"/>
    <p:sldId id="264" r:id="rId17"/>
    <p:sldId id="283" r:id="rId18"/>
    <p:sldId id="275" r:id="rId19"/>
    <p:sldId id="284" r:id="rId20"/>
  </p:sldIdLst>
  <p:sldSz cx="12192000" cy="6858000"/>
  <p:notesSz cx="6858000" cy="9144000"/>
  <p:custDataLst>
    <p:tags r:id="rId21"/>
  </p:custData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88"/>
    <a:srgbClr val="A5CF59"/>
    <a:srgbClr val="A4BD91"/>
    <a:srgbClr val="DB3131"/>
    <a:srgbClr val="86FF0D"/>
    <a:srgbClr val="CB6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8"/>
    <p:restoredTop sz="94721"/>
  </p:normalViewPr>
  <p:slideViewPr>
    <p:cSldViewPr snapToGrid="0" snapToObjects="1">
      <p:cViewPr>
        <p:scale>
          <a:sx n="100" d="100"/>
          <a:sy n="100" d="100"/>
        </p:scale>
        <p:origin x="-94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080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282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954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51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174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1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707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C76B-C620-B947-8C39-832B2D6586F6}" type="datetimeFigureOut">
              <a:rPr lang="es-ES_tradnl" smtClean="0"/>
              <a:t>27/12/2017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1674-224A-2147-98D0-CBFBDACEF7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5" Type="http://schemas.openxmlformats.org/officeDocument/2006/relationships/image" Target="../media/image5.jpg"/><Relationship Id="rId10" Type="http://schemas.openxmlformats.org/officeDocument/2006/relationships/image" Target="../media/image1.jpe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7" y="504823"/>
            <a:ext cx="5380780" cy="2800351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714374" y="3432741"/>
            <a:ext cx="10623727" cy="15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a-ES" sz="4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La xarxa que connecta a </a:t>
            </a:r>
            <a:r>
              <a:rPr lang="ca-ES" sz="4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artistes i </a:t>
            </a:r>
            <a:r>
              <a:rPr lang="ca-ES" sz="4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a </a:t>
            </a:r>
            <a:r>
              <a:rPr lang="ca-ES" sz="4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espais </a:t>
            </a:r>
            <a:r>
              <a:rPr lang="ca-ES" sz="4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musicals</a:t>
            </a:r>
            <a:endParaRPr lang="ca-ES" sz="46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309265"/>
            <a:ext cx="1661137" cy="166113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63046" y="5043809"/>
            <a:ext cx="3075055" cy="553998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es-ES_tradnl" sz="3000" dirty="0" smtClean="0">
                <a:solidFill>
                  <a:schemeClr val="accent6">
                    <a:lumMod val="75000"/>
                  </a:schemeClr>
                </a:solidFill>
                <a:latin typeface="Magneto" panose="04030805050802020D02" pitchFamily="82" charset="0"/>
              </a:rPr>
              <a:t>MUSIC PUB</a:t>
            </a:r>
            <a:endParaRPr lang="es-ES" sz="3000" dirty="0">
              <a:solidFill>
                <a:schemeClr val="accent6">
                  <a:lumMod val="75000"/>
                </a:schemeClr>
              </a:solidFill>
              <a:latin typeface="Magneto" panose="04030805050802020D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934450" y="6335672"/>
            <a:ext cx="319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Axure Handwriting" pitchFamily="34" charset="0"/>
              </a:rPr>
              <a:t>Ferran</a:t>
            </a:r>
            <a:r>
              <a:rPr lang="es-ES_tradnl" sz="2400" dirty="0" smtClean="0">
                <a:latin typeface="Axure Handwriting" pitchFamily="34" charset="0"/>
              </a:rPr>
              <a:t> Alarcón Heras</a:t>
            </a:r>
            <a:endParaRPr lang="es-ES" sz="2400" dirty="0">
              <a:latin typeface="Axure Handwriting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5250" y="6337219"/>
            <a:ext cx="862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xure Handwriting" pitchFamily="34" charset="0"/>
              </a:rPr>
              <a:t>Treball final de màster DADM</a:t>
            </a:r>
            <a:endParaRPr lang="ca-ES" sz="2400" dirty="0">
              <a:latin typeface="Axure Handwriti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8385" y="247828"/>
            <a:ext cx="6409346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Situació del mercat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38384" y="1632060"/>
            <a:ext cx="112440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 smtClean="0">
                <a:latin typeface="Axure Handwriting" pitchFamily="34" charset="0"/>
              </a:rPr>
              <a:t>90K concerts al 2015 a Espanya, la majoria de grups grans i coneguts</a:t>
            </a:r>
          </a:p>
          <a:p>
            <a:endParaRPr lang="ca-ES" sz="3000" b="1" dirty="0" smtClean="0">
              <a:latin typeface="Axure Handwriting" pitchFamily="34" charset="0"/>
            </a:endParaRPr>
          </a:p>
          <a:p>
            <a:r>
              <a:rPr lang="ca-ES" sz="3000" b="1" dirty="0">
                <a:latin typeface="Axure Handwriting" pitchFamily="34" charset="0"/>
              </a:rPr>
              <a:t>Artistes nous o no </a:t>
            </a:r>
            <a:r>
              <a:rPr lang="ca-ES" sz="3000" b="1" dirty="0" smtClean="0">
                <a:latin typeface="Axure Handwriting" pitchFamily="34" charset="0"/>
              </a:rPr>
              <a:t>professionals i espais musicals petits i mitjans </a:t>
            </a:r>
            <a:r>
              <a:rPr lang="ca-ES" sz="3000" b="1" dirty="0">
                <a:latin typeface="Axure Handwriting" pitchFamily="34" charset="0"/>
              </a:rPr>
              <a:t>ho tenen molt difícil per donar-se a conèixer  </a:t>
            </a:r>
          </a:p>
          <a:p>
            <a:endParaRPr lang="ca-ES" sz="3000" b="1" dirty="0" smtClean="0">
              <a:latin typeface="Axure Handwriting" pitchFamily="34" charset="0"/>
            </a:endParaRPr>
          </a:p>
          <a:p>
            <a:r>
              <a:rPr lang="ca-ES" sz="3000" b="1" dirty="0" smtClean="0">
                <a:latin typeface="Axure Handwriting" pitchFamily="34" charset="0"/>
              </a:rPr>
              <a:t>Més d’un milió d’artistes a bandcamp.com</a:t>
            </a:r>
          </a:p>
          <a:p>
            <a:endParaRPr lang="ca-ES" sz="3000" b="1" dirty="0">
              <a:latin typeface="Axure Handwriting" pitchFamily="34" charset="0"/>
            </a:endParaRPr>
          </a:p>
          <a:p>
            <a:r>
              <a:rPr lang="ca-ES" sz="3000" b="1" dirty="0" smtClean="0">
                <a:latin typeface="Axure Handwriting" pitchFamily="34" charset="0"/>
              </a:rPr>
              <a:t>No existeix competència al mercat al negoci de posar en contacte a artistes amb propietaris d’espais musicals </a:t>
            </a:r>
          </a:p>
        </p:txBody>
      </p:sp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8385" y="247828"/>
            <a:ext cx="5418034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Model de negoci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5" name="Subtítulo 3"/>
          <p:cNvSpPr txBox="1">
            <a:spLocks/>
          </p:cNvSpPr>
          <p:nvPr/>
        </p:nvSpPr>
        <p:spPr>
          <a:xfrm>
            <a:off x="427289" y="1495514"/>
            <a:ext cx="11330521" cy="4760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ca-ES" sz="1000" b="1" dirty="0" smtClean="0">
              <a:latin typeface="Axure Handwriting" pitchFamily="34" charset="0"/>
              <a:ea typeface="Chewy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Models </a:t>
            </a:r>
            <a:r>
              <a:rPr lang="ca-ES" sz="3000" b="1" dirty="0" err="1" smtClean="0">
                <a:latin typeface="Axure Handwriting" pitchFamily="34" charset="0"/>
                <a:ea typeface="Chewy" panose="02000000000000000000" pitchFamily="2" charset="0"/>
              </a:rPr>
              <a:t>freemium</a:t>
            </a: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 i compres in-</a:t>
            </a:r>
            <a:r>
              <a:rPr lang="ca-ES" sz="3000" b="1" dirty="0" err="1" smtClean="0">
                <a:latin typeface="Axure Handwriting" pitchFamily="34" charset="0"/>
                <a:ea typeface="Chewy" panose="02000000000000000000" pitchFamily="2" charset="0"/>
              </a:rPr>
              <a:t>app</a:t>
            </a: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 combinats (45 dies de prova </a:t>
            </a:r>
            <a:r>
              <a:rPr lang="ca-ES" sz="3000" b="1" dirty="0" err="1" smtClean="0">
                <a:latin typeface="Axure Handwriting" pitchFamily="34" charset="0"/>
                <a:ea typeface="Chewy" panose="02000000000000000000" pitchFamily="2" charset="0"/>
              </a:rPr>
              <a:t>premium</a:t>
            </a: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 pels usuaris nous)</a:t>
            </a:r>
          </a:p>
          <a:p>
            <a:pPr marL="0" indent="0">
              <a:lnSpc>
                <a:spcPct val="120000"/>
              </a:lnSpc>
              <a:buNone/>
            </a:pPr>
            <a:endParaRPr lang="ca-ES" sz="1000" b="1" dirty="0" smtClean="0">
              <a:latin typeface="Axure Handwriting" pitchFamily="34" charset="0"/>
              <a:ea typeface="Chewy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a-ES" sz="3000" b="1" dirty="0" err="1" smtClean="0">
                <a:latin typeface="Axure Handwriting" pitchFamily="34" charset="0"/>
                <a:ea typeface="Chewy" panose="02000000000000000000" pitchFamily="2" charset="0"/>
              </a:rPr>
              <a:t>Upselling</a:t>
            </a: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 a </a:t>
            </a:r>
            <a:r>
              <a:rPr lang="ca-ES" sz="3000" b="1" dirty="0" err="1" smtClean="0">
                <a:latin typeface="Axure Handwriting" pitchFamily="34" charset="0"/>
                <a:ea typeface="Chewy" panose="02000000000000000000" pitchFamily="2" charset="0"/>
              </a:rPr>
              <a:t>premium</a:t>
            </a: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: €5 / €10 / €15 per trimestre</a:t>
            </a:r>
          </a:p>
          <a:p>
            <a:pPr marL="0" indent="0">
              <a:lnSpc>
                <a:spcPct val="120000"/>
              </a:lnSpc>
              <a:buNone/>
            </a:pPr>
            <a:endParaRPr lang="ca-ES" sz="1000" b="1" dirty="0" smtClean="0">
              <a:latin typeface="Axure Handwriting" pitchFamily="34" charset="0"/>
              <a:ea typeface="Chewy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a-ES" sz="3000" b="1" dirty="0" smtClean="0">
                <a:latin typeface="Axure Handwriting" pitchFamily="34" charset="0"/>
                <a:ea typeface="Chewy" panose="02000000000000000000" pitchFamily="2" charset="0"/>
              </a:rPr>
              <a:t>Promocionar artistes / bars musicals: €3 / setmana (aparèixer als primers llocs a les cerques)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21119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Competència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7289" y="5563311"/>
            <a:ext cx="11330521" cy="1162229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Cal </a:t>
            </a:r>
            <a:r>
              <a:rPr lang="ca-ES" sz="3300" b="1" dirty="0" err="1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l’app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 </a:t>
            </a:r>
            <a:r>
              <a:rPr lang="ca-ES" sz="3300" b="1" dirty="0" err="1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Gigs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’ </a:t>
            </a:r>
            <a:r>
              <a:rPr lang="ca-ES" sz="3300" b="1" dirty="0" err="1" smtClean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world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.</a:t>
            </a:r>
            <a:r>
              <a:rPr lang="ca-ES" sz="3300" b="1" dirty="0" smtClean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 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E</a:t>
            </a:r>
            <a:r>
              <a:rPr lang="ca-ES" sz="3300" b="1" dirty="0" smtClean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ncara 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ningú al mercat integra </a:t>
            </a:r>
            <a:r>
              <a:rPr lang="ca-ES" sz="3300" b="1" dirty="0" smtClean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la promoció 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i </a:t>
            </a:r>
            <a:r>
              <a:rPr lang="ca-ES" sz="3300" b="1" dirty="0" smtClean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la possibilitat </a:t>
            </a:r>
            <a:r>
              <a:rPr lang="ca-ES" sz="3300" b="1" dirty="0">
                <a:solidFill>
                  <a:schemeClr val="tx1"/>
                </a:solidFill>
                <a:latin typeface="Axure Handwriting" pitchFamily="34" charset="0"/>
                <a:ea typeface="Chewy" panose="02000000000000000000" pitchFamily="2" charset="0"/>
              </a:rPr>
              <a:t>de contacte</a:t>
            </a:r>
            <a:endParaRPr lang="es-ES" sz="3300" b="1" dirty="0">
              <a:solidFill>
                <a:schemeClr val="tx1"/>
              </a:solidFill>
              <a:latin typeface="Axure Handwriting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5" y="2016812"/>
            <a:ext cx="3984081" cy="34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0589" y="1370281"/>
            <a:ext cx="415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Axure Handwriting" pitchFamily="34" charset="0"/>
                <a:ea typeface="Chewy" panose="02000000000000000000" pitchFamily="2" charset="0"/>
              </a:rPr>
              <a:t>Buscador de bars musicals per contactar-los</a:t>
            </a:r>
            <a:endParaRPr lang="ca-ES" b="1" dirty="0">
              <a:latin typeface="Axure Handwriting" pitchFamily="34" charset="0"/>
              <a:ea typeface="Chewy" panose="02000000000000000000" pitchFamily="2" charset="0"/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79" y="2016812"/>
            <a:ext cx="1926848" cy="34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162425" y="137048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 smtClean="0">
                <a:latin typeface="Axure Handwriting" pitchFamily="34" charset="0"/>
                <a:ea typeface="Chewy" panose="02000000000000000000" pitchFamily="2" charset="0"/>
              </a:rPr>
              <a:t>Apps</a:t>
            </a:r>
            <a:r>
              <a:rPr lang="ca-ES" b="1" dirty="0" smtClean="0">
                <a:latin typeface="Axure Handwriting" pitchFamily="34" charset="0"/>
                <a:ea typeface="Chewy" panose="02000000000000000000" pitchFamily="2" charset="0"/>
              </a:rPr>
              <a:t> per a cercar bars musicals (finalitat lúdica)</a:t>
            </a:r>
            <a:endParaRPr lang="ca-ES" b="1" dirty="0">
              <a:latin typeface="Axure Handwriting" pitchFamily="34" charset="0"/>
              <a:ea typeface="Chewy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89" y="2126121"/>
            <a:ext cx="3591276" cy="124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37" y="2868104"/>
            <a:ext cx="4090990" cy="153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343775" y="1363480"/>
            <a:ext cx="478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Axure Handwriting" pitchFamily="34" charset="0"/>
                <a:ea typeface="Chewy" panose="02000000000000000000" pitchFamily="2" charset="0"/>
              </a:rPr>
              <a:t>Espais on els músics publiquen continguts per a ser escoltats i vendre</a:t>
            </a:r>
            <a:endParaRPr lang="ca-ES" b="1" dirty="0">
              <a:latin typeface="Axure Handwriting" pitchFamily="34" charset="0"/>
              <a:ea typeface="Chewy" panose="02000000000000000000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74" y="3776339"/>
            <a:ext cx="4078605" cy="159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31441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8385" y="247828"/>
            <a:ext cx="7913406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61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Avantatges competitius</a:t>
            </a:r>
            <a:endParaRPr lang="ca-ES" sz="61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5" name="Subtítulo 3"/>
          <p:cNvSpPr txBox="1">
            <a:spLocks/>
          </p:cNvSpPr>
          <p:nvPr/>
        </p:nvSpPr>
        <p:spPr>
          <a:xfrm>
            <a:off x="311928" y="1410046"/>
            <a:ext cx="5250672" cy="2341548"/>
          </a:xfrm>
          <a:prstGeom prst="rect">
            <a:avLst/>
          </a:prstGeom>
          <a:noFill/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ca-ES" sz="3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</a:rPr>
              <a:t>Primer al mercat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a-ES" sz="2000" b="1" dirty="0" smtClean="0">
                <a:latin typeface="Axure Handwriting" pitchFamily="34" charset="0"/>
                <a:ea typeface="Chewy" panose="02000000000000000000" pitchFamily="2" charset="0"/>
              </a:rPr>
              <a:t>No existeix en l’actualitat cap xarxa que posi en contacte artistes i espais musicals de manera integrada</a:t>
            </a:r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5806271" y="1392960"/>
            <a:ext cx="6223804" cy="2341549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ca-ES" sz="3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</a:rPr>
              <a:t>Visibilitat mundial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a-ES" sz="2000" b="1" dirty="0" smtClean="0">
                <a:latin typeface="Axure Handwriting" pitchFamily="34" charset="0"/>
                <a:ea typeface="Chewy" panose="02000000000000000000" pitchFamily="2" charset="0"/>
              </a:rPr>
              <a:t>Els espais musicals no hauran d’anunciar-se a diferents llocs. Els artistes no hauran de buscar espais musicals a </a:t>
            </a:r>
            <a:r>
              <a:rPr lang="ca-ES" sz="2000" b="1" dirty="0" err="1" smtClean="0">
                <a:latin typeface="Axure Handwriting" pitchFamily="34" charset="0"/>
                <a:ea typeface="Chewy" panose="02000000000000000000" pitchFamily="2" charset="0"/>
              </a:rPr>
              <a:t>Google</a:t>
            </a:r>
            <a:endParaRPr lang="ca-ES" sz="2000" b="1" dirty="0" smtClean="0">
              <a:latin typeface="Axure Handwriting" pitchFamily="34" charset="0"/>
              <a:ea typeface="Chewy" panose="02000000000000000000" pitchFamily="2" charset="0"/>
            </a:endParaRPr>
          </a:p>
        </p:txBody>
      </p:sp>
      <p:sp>
        <p:nvSpPr>
          <p:cNvPr id="7" name="Subtítulo 3"/>
          <p:cNvSpPr txBox="1">
            <a:spLocks/>
          </p:cNvSpPr>
          <p:nvPr/>
        </p:nvSpPr>
        <p:spPr>
          <a:xfrm>
            <a:off x="5806271" y="3926849"/>
            <a:ext cx="6223804" cy="2807236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ca-ES" sz="3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</a:rPr>
              <a:t>Trencament de fronteres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a-ES" sz="1800" b="1" dirty="0" smtClean="0">
                <a:latin typeface="Axure Handwriting" pitchFamily="34" charset="0"/>
                <a:ea typeface="Chewy" panose="02000000000000000000" pitchFamily="2" charset="0"/>
              </a:rPr>
              <a:t>Superant les fronteres geogràfiques i de comunicació, els artistes trobaran més fàcilment la possibilitat de fer gires a espais musicals que no haguessin trobat mai d’altra manera. El mateix per als espais musicals respecte dels artistes</a:t>
            </a:r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95250" y="3932508"/>
            <a:ext cx="5467350" cy="2801578"/>
          </a:xfrm>
          <a:prstGeom prst="rect">
            <a:avLst/>
          </a:prstGeom>
          <a:ln w="508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ca-ES" sz="36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</a:rPr>
              <a:t>Concepte xarxa social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ca-ES" sz="2000" b="1" dirty="0" smtClean="0">
                <a:latin typeface="Axure Handwriting" pitchFamily="34" charset="0"/>
                <a:ea typeface="Chewy" panose="02000000000000000000" pitchFamily="2" charset="0"/>
              </a:rPr>
              <a:t>Facilitat d’us, definició de perfils com a qualsevol xarxa social i possibilitat de localitzar i contactar en qüestió de segons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err="1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Demo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3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Q &amp; A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 descr="Resultado de imagen de questions and 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84" y="1663700"/>
            <a:ext cx="6048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El problema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486977" y="4391680"/>
            <a:ext cx="4856548" cy="142809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40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Trobar espais on fer concerts</a:t>
            </a:r>
            <a:endParaRPr lang="ca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874649" y="2268471"/>
            <a:ext cx="5783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 smtClean="0">
                <a:solidFill>
                  <a:schemeClr val="accent6">
                    <a:lumMod val="7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Trobar i atreure a bons artistes</a:t>
            </a:r>
            <a:endParaRPr lang="es-ES" b="1" dirty="0">
              <a:latin typeface="Axure Handwriting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66" y="1728425"/>
            <a:ext cx="1922804" cy="192280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45350" y="4577232"/>
            <a:ext cx="3075055" cy="553998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es-ES_tradnl" sz="3000" dirty="0" smtClean="0">
                <a:solidFill>
                  <a:schemeClr val="accent6">
                    <a:lumMod val="75000"/>
                  </a:schemeClr>
                </a:solidFill>
                <a:latin typeface="Magneto" panose="04030805050802020D02" pitchFamily="82" charset="0"/>
              </a:rPr>
              <a:t>MUSIC PUB</a:t>
            </a:r>
            <a:endParaRPr lang="es-ES" sz="3000" dirty="0">
              <a:solidFill>
                <a:schemeClr val="accent6">
                  <a:lumMod val="75000"/>
                </a:schemeClr>
              </a:solidFill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La solució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6" name="Subtítulo 3"/>
          <p:cNvSpPr txBox="1">
            <a:spLocks/>
          </p:cNvSpPr>
          <p:nvPr/>
        </p:nvSpPr>
        <p:spPr>
          <a:xfrm>
            <a:off x="273464" y="3426863"/>
            <a:ext cx="5392398" cy="3008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ca-E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ea typeface="Chewy" panose="02000000000000000000" pitchFamily="2" charset="0"/>
            </a:endParaRPr>
          </a:p>
        </p:txBody>
      </p:sp>
      <p:sp>
        <p:nvSpPr>
          <p:cNvPr id="10" name="Subtítulo 3"/>
          <p:cNvSpPr txBox="1">
            <a:spLocks/>
          </p:cNvSpPr>
          <p:nvPr/>
        </p:nvSpPr>
        <p:spPr>
          <a:xfrm>
            <a:off x="225838" y="3788813"/>
            <a:ext cx="5708237" cy="2646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ca-E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Publicar continguts i contactar </a:t>
            </a:r>
            <a:r>
              <a:rPr lang="ca-E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directament amb els propietaris dels </a:t>
            </a:r>
            <a:r>
              <a:rPr lang="ca-E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espais musicals</a:t>
            </a:r>
            <a:endParaRPr lang="ca-ES" sz="3400" b="1" dirty="0">
              <a:solidFill>
                <a:schemeClr val="tx1">
                  <a:lumMod val="95000"/>
                  <a:lumOff val="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28" y="1725633"/>
            <a:ext cx="1922804" cy="192280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150913" y="4574920"/>
            <a:ext cx="3075055" cy="553998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  <a:effectLst/>
        </p:spPr>
        <p:txBody>
          <a:bodyPr wrap="square" rtlCol="0">
            <a:spAutoFit/>
          </a:bodyPr>
          <a:lstStyle/>
          <a:p>
            <a:r>
              <a:rPr lang="es-ES_tradnl" sz="3000" dirty="0" smtClean="0">
                <a:solidFill>
                  <a:schemeClr val="accent6">
                    <a:lumMod val="75000"/>
                  </a:schemeClr>
                </a:solidFill>
                <a:latin typeface="Magneto" panose="04030805050802020D02" pitchFamily="82" charset="0"/>
              </a:rPr>
              <a:t>MUSIC PUB</a:t>
            </a:r>
            <a:endParaRPr lang="es-ES" sz="3000" dirty="0">
              <a:solidFill>
                <a:schemeClr val="accent6">
                  <a:lumMod val="75000"/>
                </a:schemeClr>
              </a:solidFill>
              <a:latin typeface="Magneto" panose="04030805050802020D02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72151" y="1985173"/>
            <a:ext cx="58959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400" b="1" dirty="0" smtClean="0">
                <a:solidFill>
                  <a:schemeClr val="accent6">
                    <a:lumMod val="7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Promocionar </a:t>
            </a:r>
            <a:r>
              <a:rPr lang="ca-ES" sz="3400" b="1" dirty="0">
                <a:solidFill>
                  <a:schemeClr val="accent6">
                    <a:lumMod val="7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el teu espai i </a:t>
            </a:r>
            <a:r>
              <a:rPr lang="ca-ES" sz="3400" b="1" dirty="0" smtClean="0">
                <a:solidFill>
                  <a:schemeClr val="accent6">
                    <a:lumMod val="7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publicar continguts per </a:t>
            </a:r>
            <a:r>
              <a:rPr lang="ca-ES" sz="3400" b="1" dirty="0">
                <a:solidFill>
                  <a:schemeClr val="accent6">
                    <a:lumMod val="7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a fer-lo atractiu per als </a:t>
            </a:r>
            <a:r>
              <a:rPr lang="ca-ES" sz="3400" b="1" dirty="0" smtClean="0">
                <a:solidFill>
                  <a:schemeClr val="accent6">
                    <a:lumMod val="75000"/>
                  </a:schemeClr>
                </a:solidFill>
                <a:latin typeface="Axure Handwriting" pitchFamily="34" charset="0"/>
                <a:ea typeface="Chewy" panose="02000000000000000000" pitchFamily="2" charset="0"/>
              </a:rPr>
              <a:t>artistes</a:t>
            </a:r>
            <a:endParaRPr lang="es-ES" sz="3400" b="1" dirty="0">
              <a:latin typeface="Axure Handwriting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</p:spTree>
    <p:extLst>
      <p:ext uri="{BB962C8B-B14F-4D97-AF65-F5344CB8AC3E}">
        <p14:creationId xmlns:p14="http://schemas.microsoft.com/office/powerpoint/2010/main" val="17047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8385" y="247828"/>
            <a:ext cx="9229458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El producte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3" y="4043191"/>
            <a:ext cx="2323616" cy="232361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8047959" y="4928000"/>
            <a:ext cx="3439767" cy="553998"/>
          </a:xfrm>
          <a:prstGeom prst="rect">
            <a:avLst/>
          </a:prstGeom>
          <a:noFill/>
          <a:ln w="127000" cap="rnd" cmpd="tri">
            <a:solidFill>
              <a:schemeClr val="accent6">
                <a:lumMod val="75000"/>
              </a:schemeClr>
            </a:solidFill>
            <a:prstDash val="solid"/>
            <a:rou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3000" dirty="0" smtClean="0">
                <a:solidFill>
                  <a:schemeClr val="accent6">
                    <a:lumMod val="75000"/>
                  </a:schemeClr>
                </a:solidFill>
                <a:latin typeface="Magneto" panose="04030805050802020D02" pitchFamily="82" charset="0"/>
              </a:rPr>
              <a:t>MUSIC PUB</a:t>
            </a:r>
            <a:endParaRPr lang="es-ES" sz="3000" dirty="0">
              <a:solidFill>
                <a:schemeClr val="accent6">
                  <a:lumMod val="75000"/>
                </a:schemeClr>
              </a:solidFill>
              <a:latin typeface="Magneto" panose="04030805050802020D02" pitchFamily="82" charset="0"/>
            </a:endParaRPr>
          </a:p>
        </p:txBody>
      </p:sp>
      <p:sp>
        <p:nvSpPr>
          <p:cNvPr id="2" name="1 Llamada de nube"/>
          <p:cNvSpPr/>
          <p:nvPr/>
        </p:nvSpPr>
        <p:spPr>
          <a:xfrm>
            <a:off x="386601" y="1631591"/>
            <a:ext cx="3202880" cy="2112800"/>
          </a:xfrm>
          <a:prstGeom prst="cloudCallout">
            <a:avLst>
              <a:gd name="adj1" fmla="val -84"/>
              <a:gd name="adj2" fmla="val 68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59" y="2742761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94" y="2069065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06" y="2069065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06" y="2745226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8" name="17 Llamada de nube"/>
          <p:cNvSpPr/>
          <p:nvPr/>
        </p:nvSpPr>
        <p:spPr>
          <a:xfrm>
            <a:off x="8774812" y="1567087"/>
            <a:ext cx="3105826" cy="2177304"/>
          </a:xfrm>
          <a:prstGeom prst="cloudCallout">
            <a:avLst>
              <a:gd name="adj1" fmla="val -10210"/>
              <a:gd name="adj2" fmla="val 798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64" y="2454828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21" y="2310265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25" y="2813203"/>
            <a:ext cx="540000" cy="54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081" y="1849191"/>
            <a:ext cx="775623" cy="5400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752939" y="1855005"/>
            <a:ext cx="4760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latin typeface="Axure Handwriting" pitchFamily="34" charset="0"/>
                <a:ea typeface="Chewy" panose="02000000000000000000" pitchFamily="2" charset="0"/>
              </a:rPr>
              <a:t>Xarxa mundial que connecta </a:t>
            </a: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</a:rPr>
              <a:t>artistes i espais musicals per a fer-los créixer</a:t>
            </a:r>
            <a:endParaRPr lang="es-ES" sz="3200" dirty="0">
              <a:latin typeface="Axure Handwriting" pitchFamily="34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pic>
        <p:nvPicPr>
          <p:cNvPr id="1026" name="Picture 2" descr="Image result for handshak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24759"/>
            <a:ext cx="2768386" cy="17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2" y="272219"/>
            <a:ext cx="1682318" cy="875539"/>
          </a:xfrm>
          <a:prstGeom prst="rect">
            <a:avLst/>
          </a:prstGeom>
          <a:ln w="76200" cap="rnd" cmpd="thickThin">
            <a:solidFill>
              <a:srgbClr val="B31D88"/>
            </a:solidFill>
            <a:prstDash val="solid"/>
            <a:rou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38385" y="247828"/>
            <a:ext cx="4982199" cy="1023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a-ES" sz="5000" b="1" dirty="0" smtClean="0">
                <a:solidFill>
                  <a:srgbClr val="B31D88"/>
                </a:solidFill>
                <a:latin typeface="Axure Handwriting" pitchFamily="34" charset="0"/>
                <a:ea typeface="Chewy" panose="02000000000000000000" pitchFamily="2" charset="0"/>
                <a:cs typeface="MV Boli" panose="02000500030200090000" pitchFamily="2" charset="0"/>
              </a:rPr>
              <a:t>Continguts</a:t>
            </a:r>
            <a:endParaRPr lang="ca-ES" sz="5000" b="1" dirty="0">
              <a:solidFill>
                <a:srgbClr val="B31D88"/>
              </a:solidFill>
              <a:latin typeface="Axure Handwriting" pitchFamily="34" charset="0"/>
              <a:ea typeface="Chewy" panose="020000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706052" y="1467505"/>
            <a:ext cx="6332923" cy="502854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problema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La solució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El producte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Situació del mercat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Model de negoci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Competència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Avantatges competitius</a:t>
            </a:r>
          </a:p>
          <a:p>
            <a:pPr algn="l">
              <a:lnSpc>
                <a:spcPct val="100000"/>
              </a:lnSpc>
            </a:pPr>
            <a:r>
              <a:rPr lang="ca-ES" sz="3200" b="1" dirty="0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· </a:t>
            </a:r>
            <a:r>
              <a:rPr lang="ca-ES" sz="3200" b="1" dirty="0" err="1" smtClean="0">
                <a:solidFill>
                  <a:schemeClr val="bg1">
                    <a:lumMod val="65000"/>
                  </a:schemeClr>
                </a:solidFill>
                <a:latin typeface="Axure Handwriting" pitchFamily="34" charset="0"/>
                <a:ea typeface="Chewy" panose="02000000000000000000" pitchFamily="2" charset="0"/>
                <a:cs typeface="Arial" panose="020B0604020202020204" pitchFamily="34" charset="0"/>
              </a:rPr>
              <a:t>Demo</a:t>
            </a:r>
            <a:endParaRPr lang="ca-ES" sz="3200" dirty="0" smtClean="0">
              <a:solidFill>
                <a:schemeClr val="bg1">
                  <a:lumMod val="65000"/>
                </a:schemeClr>
              </a:solidFill>
              <a:latin typeface="Axure Handwriting" pitchFamily="34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7/12/201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577</Words>
  <Application>Microsoft Office PowerPoint</Application>
  <PresentationFormat>Personalizado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Usuario de Microsoft Office</dc:creator>
  <cp:lastModifiedBy>Alarcon, Ferran {DSDA~Sant Cugat Dia}</cp:lastModifiedBy>
  <cp:revision>100</cp:revision>
  <cp:lastPrinted>2017-02-21T19:58:59Z</cp:lastPrinted>
  <dcterms:created xsi:type="dcterms:W3CDTF">2017-02-21T19:43:13Z</dcterms:created>
  <dcterms:modified xsi:type="dcterms:W3CDTF">2017-12-27T09:23:14Z</dcterms:modified>
</cp:coreProperties>
</file>