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7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2" r:id="rId14"/>
    <p:sldId id="280" r:id="rId15"/>
    <p:sldId id="273" r:id="rId16"/>
    <p:sldId id="274" r:id="rId17"/>
    <p:sldId id="281" r:id="rId18"/>
    <p:sldId id="275" r:id="rId19"/>
    <p:sldId id="282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5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5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9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20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05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2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20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30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9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12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09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59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5D1B39B-C793-4E8B-ABF4-7A7318882FDD}" type="datetimeFigureOut">
              <a:rPr lang="es-ES" smtClean="0"/>
              <a:t>14/01/2018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A4F9F2-A8F6-4760-959D-C666070D1B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4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Recipe Repo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Recetario, dietario y planificador de recetas web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95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3.5 </a:t>
            </a:r>
            <a:r>
              <a:rPr lang="es-ES" dirty="0"/>
              <a:t>Diseño lógico de la base de </a:t>
            </a:r>
            <a:r>
              <a:rPr lang="es-ES" dirty="0" smtClean="0"/>
              <a:t>datos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82923"/>
          </a:xfrm>
        </p:spPr>
        <p:txBody>
          <a:bodyPr/>
          <a:lstStyle/>
          <a:p>
            <a:r>
              <a:rPr lang="es-ES" dirty="0" smtClean="0"/>
              <a:t>Notación utilizada (primera versión del diseño lógico): </a:t>
            </a:r>
          </a:p>
          <a:p>
            <a:pPr lvl="1"/>
            <a:r>
              <a:rPr lang="es-ES" dirty="0" smtClean="0"/>
              <a:t>Para </a:t>
            </a:r>
            <a:r>
              <a:rPr lang="es-ES" dirty="0"/>
              <a:t>indicar un atributo como clave primaria se </a:t>
            </a:r>
            <a:r>
              <a:rPr lang="es-ES" u="sng" dirty="0"/>
              <a:t>subrayará</a:t>
            </a:r>
            <a:r>
              <a:rPr lang="es-ES" dirty="0"/>
              <a:t>. </a:t>
            </a:r>
          </a:p>
          <a:p>
            <a:pPr lvl="1"/>
            <a:r>
              <a:rPr lang="es-ES" dirty="0"/>
              <a:t>Para indicar un atributo como clave foránea se escribirá en </a:t>
            </a:r>
            <a:r>
              <a:rPr lang="es-ES" dirty="0">
                <a:solidFill>
                  <a:srgbClr val="FF0000"/>
                </a:solidFill>
              </a:rPr>
              <a:t>rojo</a:t>
            </a:r>
            <a:r>
              <a:rPr lang="es-ES" dirty="0"/>
              <a:t>.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88569"/>
              </p:ext>
            </p:extLst>
          </p:nvPr>
        </p:nvGraphicFramePr>
        <p:xfrm>
          <a:off x="1097280" y="2966883"/>
          <a:ext cx="10058400" cy="2573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672">
                  <a:extLst>
                    <a:ext uri="{9D8B030D-6E8A-4147-A177-3AD203B41FA5}">
                      <a16:colId xmlns:a16="http://schemas.microsoft.com/office/drawing/2014/main" val="1521474224"/>
                    </a:ext>
                  </a:extLst>
                </a:gridCol>
                <a:gridCol w="7249728">
                  <a:extLst>
                    <a:ext uri="{9D8B030D-6E8A-4147-A177-3AD203B41FA5}">
                      <a16:colId xmlns:a16="http://schemas.microsoft.com/office/drawing/2014/main" val="774940647"/>
                    </a:ext>
                  </a:extLst>
                </a:gridCol>
              </a:tblGrid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Tabla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4441180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Admin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Admin(</a:t>
                      </a:r>
                      <a:r>
                        <a:rPr lang="en-GB" sz="1200" u="sng">
                          <a:effectLst/>
                        </a:rPr>
                        <a:t>id</a:t>
                      </a:r>
                      <a:r>
                        <a:rPr lang="en-GB" sz="1200">
                          <a:effectLst/>
                        </a:rPr>
                        <a:t>,  name,  surname,  email,  password)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2794588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User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User(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 name,  surname,  email,  password,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admin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5703117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Search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Search(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user, recipe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634663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Planning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Planning(</a:t>
                      </a:r>
                      <a:r>
                        <a:rPr lang="en-GB" sz="1200" u="sng" dirty="0">
                          <a:effectLst/>
                        </a:rPr>
                        <a:t>id, 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user</a:t>
                      </a:r>
                      <a:r>
                        <a:rPr lang="en-GB" sz="1200" dirty="0">
                          <a:effectLst/>
                        </a:rPr>
                        <a:t>, nutrition, period)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88151"/>
                  </a:ext>
                </a:extLst>
              </a:tr>
              <a:tr h="191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PlanningDay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PlanningDay(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date, caloryDate, proteinDay, fatDay,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planning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9591595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planningDayRecipes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planningDayRecipes(</a:t>
                      </a:r>
                      <a:r>
                        <a:rPr lang="en-GB" sz="1200" u="sng" dirty="0" err="1">
                          <a:solidFill>
                            <a:srgbClr val="FF0000"/>
                          </a:solidFill>
                          <a:effectLst/>
                        </a:rPr>
                        <a:t>planningDay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, recipe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9398552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Diet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Diet(</a:t>
                      </a:r>
                      <a:r>
                        <a:rPr lang="en-GB" sz="1200" u="sng" dirty="0">
                          <a:effectLst/>
                        </a:rPr>
                        <a:t>id, 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user</a:t>
                      </a:r>
                      <a:r>
                        <a:rPr lang="en-GB" sz="1200" dirty="0">
                          <a:effectLst/>
                        </a:rPr>
                        <a:t>, activity, thin)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542698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DietDay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DietDay(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date, caloryDay, proteinDay, fatDay,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diet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9259416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dietDayRecipes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dietDayRecipes(</a:t>
                      </a:r>
                      <a:r>
                        <a:rPr lang="en-GB" sz="1200" u="sng" dirty="0" err="1">
                          <a:solidFill>
                            <a:srgbClr val="FF0000"/>
                          </a:solidFill>
                          <a:effectLst/>
                        </a:rPr>
                        <a:t>dietDay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, recipe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1756187"/>
                  </a:ext>
                </a:extLst>
              </a:tr>
              <a:tr h="2077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Recipe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Recipe(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name, category, description, time, calory, fat, carbohydrate, protein, salt, image, period,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admin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11382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Proportion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Proportion(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recipe, ingredient</a:t>
                      </a:r>
                      <a:r>
                        <a:rPr lang="en-GB" sz="1200" dirty="0">
                          <a:effectLst/>
                        </a:rPr>
                        <a:t>, quantity, calory, carbohydrate, protein, salt)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871286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Ingredient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Ingredient(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name, unit,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admin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1757929"/>
                  </a:ext>
                </a:extLst>
              </a:tr>
            </a:tbl>
          </a:graphicData>
        </a:graphic>
      </p:graphicFrame>
      <p:pic>
        <p:nvPicPr>
          <p:cNvPr id="5" name="diseño de base de da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0175" y="1116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4. Diseño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4.1 Casos de uso</a:t>
            </a:r>
          </a:p>
          <a:p>
            <a:r>
              <a:rPr lang="es-ES" dirty="0" smtClean="0"/>
              <a:t>4.2 Correcciones de la fase de análisis</a:t>
            </a:r>
          </a:p>
          <a:p>
            <a:r>
              <a:rPr lang="es-ES" dirty="0" smtClean="0"/>
              <a:t>4.3 Diseño físico de la base de datos</a:t>
            </a:r>
          </a:p>
          <a:p>
            <a:r>
              <a:rPr lang="es-ES" dirty="0" smtClean="0"/>
              <a:t>4.4 Diseño de pantallas</a:t>
            </a:r>
          </a:p>
          <a:p>
            <a:r>
              <a:rPr lang="es-ES" dirty="0" smtClean="0"/>
              <a:t>4.5 Diagrama de secuencias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974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4.1 Casos de </a:t>
            </a:r>
            <a:r>
              <a:rPr lang="es-ES" dirty="0" smtClean="0"/>
              <a:t>uso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En esta fase se han documentado los requisitos con un mayor nivel de formalismo utilizando la técnica de los casos de uso. A continuación, se muestran los requisitos que se han documentado con esta técnica:</a:t>
            </a:r>
          </a:p>
          <a:p>
            <a:pPr lvl="1"/>
            <a:r>
              <a:rPr lang="es-ES" dirty="0" smtClean="0"/>
              <a:t>Gestionar usuarios, recetas e ingredientes</a:t>
            </a:r>
          </a:p>
          <a:p>
            <a:pPr lvl="1"/>
            <a:r>
              <a:rPr lang="es-ES" dirty="0" smtClean="0"/>
              <a:t>Gestionar ingredientes para una receta</a:t>
            </a:r>
          </a:p>
          <a:p>
            <a:pPr lvl="1"/>
            <a:r>
              <a:rPr lang="es-ES" dirty="0" smtClean="0"/>
              <a:t>Ver recetas</a:t>
            </a:r>
          </a:p>
          <a:p>
            <a:pPr marL="201168" lvl="1" indent="0">
              <a:buNone/>
            </a:pPr>
            <a:endParaRPr lang="es-ES" dirty="0"/>
          </a:p>
        </p:txBody>
      </p:sp>
      <p:pic>
        <p:nvPicPr>
          <p:cNvPr id="4" name="casos de us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6303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4.2 Correcciones de la fase de </a:t>
            </a:r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79" y="1845734"/>
            <a:ext cx="10729733" cy="4348237"/>
          </a:xfrm>
        </p:spPr>
        <p:txBody>
          <a:bodyPr/>
          <a:lstStyle/>
          <a:p>
            <a:r>
              <a:rPr lang="es-ES" dirty="0" smtClean="0"/>
              <a:t>Versión final del diagrama de datos			Versión final del diseño lógico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6" y="2220688"/>
            <a:ext cx="4904510" cy="3461655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488521"/>
              </p:ext>
            </p:extLst>
          </p:nvPr>
        </p:nvGraphicFramePr>
        <p:xfrm>
          <a:off x="6223863" y="2220688"/>
          <a:ext cx="5492114" cy="3461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5430">
                  <a:extLst>
                    <a:ext uri="{9D8B030D-6E8A-4147-A177-3AD203B41FA5}">
                      <a16:colId xmlns:a16="http://schemas.microsoft.com/office/drawing/2014/main" val="1855780007"/>
                    </a:ext>
                  </a:extLst>
                </a:gridCol>
                <a:gridCol w="3956684">
                  <a:extLst>
                    <a:ext uri="{9D8B030D-6E8A-4147-A177-3AD203B41FA5}">
                      <a16:colId xmlns:a16="http://schemas.microsoft.com/office/drawing/2014/main" val="1939773011"/>
                    </a:ext>
                  </a:extLst>
                </a:gridCol>
              </a:tblGrid>
              <a:tr h="227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Tabla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3544372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User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User(</a:t>
                      </a:r>
                      <a:r>
                        <a:rPr lang="en-GB" sz="1200" u="sng">
                          <a:effectLst/>
                        </a:rPr>
                        <a:t>id</a:t>
                      </a:r>
                      <a:r>
                        <a:rPr lang="en-GB" sz="1200">
                          <a:effectLst/>
                        </a:rPr>
                        <a:t>,  name,  surname1,  surname2, email,  password, birthday, sex, height, weight, isadmin)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4793455"/>
                  </a:ext>
                </a:extLst>
              </a:tr>
              <a:tr h="227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Planning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Planning(</a:t>
                      </a:r>
                      <a:r>
                        <a:rPr lang="en-GB" sz="1200" u="sng" dirty="0">
                          <a:effectLst/>
                        </a:rPr>
                        <a:t>id, 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user</a:t>
                      </a:r>
                      <a:r>
                        <a:rPr lang="en-GB" sz="1200" dirty="0">
                          <a:effectLst/>
                        </a:rPr>
                        <a:t>, nutrition, </a:t>
                      </a:r>
                      <a:r>
                        <a:rPr lang="en-GB" sz="1200" dirty="0" err="1">
                          <a:effectLst/>
                        </a:rPr>
                        <a:t>nDays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207235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PlanningDay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PlanningDay(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date, caloryDate, proteinDay, fatDay,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planning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132493"/>
                  </a:ext>
                </a:extLst>
              </a:tr>
              <a:tr h="227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planningDayRecipes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PlanningDayRecipes(</a:t>
                      </a:r>
                      <a:r>
                        <a:rPr lang="en-GB" sz="1200" u="sng" dirty="0" err="1">
                          <a:solidFill>
                            <a:srgbClr val="FF0000"/>
                          </a:solidFill>
                          <a:effectLst/>
                        </a:rPr>
                        <a:t>planningDay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, recipe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4382535"/>
                  </a:ext>
                </a:extLst>
              </a:tr>
              <a:tr h="227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Diet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Diet(</a:t>
                      </a:r>
                      <a:r>
                        <a:rPr lang="en-GB" sz="1200" u="sng" dirty="0">
                          <a:effectLst/>
                        </a:rPr>
                        <a:t>id, 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user</a:t>
                      </a:r>
                      <a:r>
                        <a:rPr lang="en-GB" sz="1200" dirty="0">
                          <a:effectLst/>
                        </a:rPr>
                        <a:t>, activity, thin, </a:t>
                      </a:r>
                      <a:r>
                        <a:rPr lang="en-GB" sz="1200" dirty="0" err="1">
                          <a:effectLst/>
                        </a:rPr>
                        <a:t>caloriesDay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5800709"/>
                  </a:ext>
                </a:extLst>
              </a:tr>
              <a:tr h="227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DietDay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DietDay(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date, caloryDay, proteinDay, fatDay,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diet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67695"/>
                  </a:ext>
                </a:extLst>
              </a:tr>
              <a:tr h="227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dietDayRecipes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DietDayRecipes(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dietDay, recipe</a:t>
                      </a:r>
                      <a:r>
                        <a:rPr lang="en-GB" sz="1200" dirty="0">
                          <a:effectLst/>
                        </a:rPr>
                        <a:t>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817306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Recipe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Recipe(</a:t>
                      </a:r>
                      <a:r>
                        <a:rPr lang="en-GB" sz="1200" u="sng">
                          <a:effectLst/>
                        </a:rPr>
                        <a:t>id</a:t>
                      </a:r>
                      <a:r>
                        <a:rPr lang="en-GB" sz="1200">
                          <a:effectLst/>
                        </a:rPr>
                        <a:t>, name, category, description, time, calory, fat, carbohydrate, protein, image, breakfast, lunch, dinner)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904626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Proportion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Proportion(</a:t>
                      </a:r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</a:rPr>
                        <a:t>recipe, ingredient</a:t>
                      </a:r>
                      <a:r>
                        <a:rPr lang="en-GB" sz="1200" dirty="0">
                          <a:effectLst/>
                        </a:rPr>
                        <a:t>, quantity, calory, carbohydrate, protein)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522382"/>
                  </a:ext>
                </a:extLst>
              </a:tr>
              <a:tr h="2275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Ingredient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Ingredient(</a:t>
                      </a:r>
                      <a:r>
                        <a:rPr lang="en-GB" sz="1200" u="sng" dirty="0">
                          <a:effectLst/>
                        </a:rPr>
                        <a:t>id</a:t>
                      </a:r>
                      <a:r>
                        <a:rPr lang="en-GB" sz="1200" dirty="0">
                          <a:effectLst/>
                        </a:rPr>
                        <a:t>, name, unit, calory, carbohydrate, protein)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856146"/>
                  </a:ext>
                </a:extLst>
              </a:tr>
            </a:tbl>
          </a:graphicData>
        </a:graphic>
      </p:graphicFrame>
      <p:pic>
        <p:nvPicPr>
          <p:cNvPr id="6" name="correciones mode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3990" y="1118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4.2 Correcciones de la fase de análisis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931434" cy="4282924"/>
          </a:xfrm>
        </p:spPr>
        <p:txBody>
          <a:bodyPr/>
          <a:lstStyle/>
          <a:p>
            <a:r>
              <a:rPr lang="es-ES" dirty="0" smtClean="0"/>
              <a:t>Versiones finales: Contrl. administración            Contrl. usuario                              Contrl</a:t>
            </a:r>
            <a:r>
              <a:rPr lang="es-ES" dirty="0"/>
              <a:t>.</a:t>
            </a:r>
            <a:r>
              <a:rPr lang="es-ES" dirty="0" smtClean="0"/>
              <a:t> default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2332185"/>
            <a:ext cx="3241964" cy="31908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65" y="2332185"/>
            <a:ext cx="3149517" cy="3190828"/>
          </a:xfrm>
          <a:prstGeom prst="rect">
            <a:avLst/>
          </a:prstGeom>
        </p:spPr>
      </p:pic>
      <p:pic>
        <p:nvPicPr>
          <p:cNvPr id="7" name="correciones arquitectu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0898" y="1127760"/>
            <a:ext cx="609600" cy="609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402" y="2332185"/>
            <a:ext cx="3923932" cy="31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0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4.3 Diseño físico de la base de </a:t>
            </a:r>
            <a:r>
              <a:rPr lang="es-ES" dirty="0" smtClean="0"/>
              <a:t>datos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74" y="1878920"/>
            <a:ext cx="7514412" cy="4022725"/>
          </a:xfrm>
        </p:spPr>
      </p:pic>
      <p:pic>
        <p:nvPicPr>
          <p:cNvPr id="5" name="diseño fisico b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686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1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4.4 Diseño de </a:t>
            </a:r>
            <a:r>
              <a:rPr lang="es-ES" dirty="0" smtClean="0"/>
              <a:t>pantallas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4194" cy="3978123"/>
          </a:xfrm>
        </p:spPr>
        <p:txBody>
          <a:bodyPr/>
          <a:lstStyle/>
          <a:p>
            <a:r>
              <a:rPr lang="es-ES" dirty="0" smtClean="0"/>
              <a:t>Área de gestión </a:t>
            </a:r>
            <a:r>
              <a:rPr lang="es-ES" i="1" dirty="0" smtClean="0"/>
              <a:t>(backend)	                            </a:t>
            </a:r>
          </a:p>
          <a:p>
            <a:r>
              <a:rPr lang="es-ES" dirty="0" smtClean="0"/>
              <a:t>Listado de usuarios			            Editar </a:t>
            </a:r>
            <a:r>
              <a:rPr lang="es-ES" dirty="0"/>
              <a:t>y asociar ingredientes a una receta</a:t>
            </a:r>
            <a:endParaRPr lang="es-ES" i="1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09321"/>
            <a:ext cx="5140234" cy="28913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43" y="2809321"/>
            <a:ext cx="5140231" cy="2891380"/>
          </a:xfrm>
          <a:prstGeom prst="rect">
            <a:avLst/>
          </a:prstGeom>
        </p:spPr>
      </p:pic>
      <p:pic>
        <p:nvPicPr>
          <p:cNvPr id="7" name="pantalla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9415" y="111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4.4 Diseño de pantallas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s-ES" dirty="0"/>
              <a:t>Buscador de recetas</a:t>
            </a:r>
          </a:p>
          <a:p>
            <a:r>
              <a:rPr lang="es-ES" dirty="0" smtClean="0"/>
              <a:t>Búsqueda por filtro			         Ficha de una receta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43" y="2845586"/>
            <a:ext cx="4982536" cy="28026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73" y="2826686"/>
            <a:ext cx="5016138" cy="2821578"/>
          </a:xfrm>
          <a:prstGeom prst="rect">
            <a:avLst/>
          </a:prstGeom>
        </p:spPr>
      </p:pic>
      <p:pic>
        <p:nvPicPr>
          <p:cNvPr id="7" name="pantalla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8264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4.5 Diagrama de </a:t>
            </a:r>
            <a:r>
              <a:rPr lang="es-ES" dirty="0" smtClean="0"/>
              <a:t>secuencias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34849"/>
            <a:ext cx="10058400" cy="4023360"/>
          </a:xfrm>
        </p:spPr>
        <p:txBody>
          <a:bodyPr/>
          <a:lstStyle/>
          <a:p>
            <a:r>
              <a:rPr lang="es-ES" dirty="0" smtClean="0"/>
              <a:t>Asociar ingredientes a una receta 	</a:t>
            </a:r>
          </a:p>
          <a:p>
            <a:r>
              <a:rPr lang="es-ES" dirty="0" smtClean="0"/>
              <a:t>			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4" y="2168838"/>
            <a:ext cx="8519160" cy="4017677"/>
          </a:xfrm>
          <a:prstGeom prst="rect">
            <a:avLst/>
          </a:prstGeom>
        </p:spPr>
      </p:pic>
      <p:pic>
        <p:nvPicPr>
          <p:cNvPr id="7" name="secuencia añad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1083" y="1087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4.5 Diagrama de secuencias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Búsqueda de recetas con </a:t>
            </a:r>
            <a:r>
              <a:rPr lang="es-ES" dirty="0" smtClean="0"/>
              <a:t>filtro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367428"/>
            <a:ext cx="10058400" cy="2721509"/>
          </a:xfrm>
          <a:prstGeom prst="rect">
            <a:avLst/>
          </a:prstGeom>
        </p:spPr>
      </p:pic>
      <p:pic>
        <p:nvPicPr>
          <p:cNvPr id="5" name="secuencia busque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2234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303228"/>
            <a:ext cx="10058400" cy="1450757"/>
          </a:xfrm>
        </p:spPr>
        <p:txBody>
          <a:bodyPr/>
          <a:lstStyle/>
          <a:p>
            <a:r>
              <a:rPr lang="es-ES" dirty="0" smtClean="0"/>
              <a:t>1. Introducción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>
                <a:solidFill>
                  <a:schemeClr val="tx1"/>
                </a:solidFill>
              </a:rPr>
              <a:t>Debido al aumento de la obesidad en muchos países surge la idea de crear una aplicación que ayude a las personas  a mantener una alimentación más saludable.</a:t>
            </a:r>
            <a:endParaRPr lang="es-E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sz="2800" dirty="0" smtClean="0">
                <a:solidFill>
                  <a:schemeClr val="tx1"/>
                </a:solidFill>
              </a:rPr>
              <a:t>Esta aplicación permitirá a los usuarios hacer búsquedas de recetas mediante un filtro, planificar las comidas durante un periodo máximo de dos semanas y  generar dietas para </a:t>
            </a:r>
            <a:r>
              <a:rPr lang="es-ES" sz="2800" dirty="0">
                <a:solidFill>
                  <a:schemeClr val="tx1"/>
                </a:solidFill>
              </a:rPr>
              <a:t>adelgazar</a:t>
            </a:r>
            <a:r>
              <a:rPr lang="es-ES" sz="2800" dirty="0" smtClean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es-ES" sz="2800" dirty="0" smtClean="0">
                <a:solidFill>
                  <a:schemeClr val="tx1"/>
                </a:solidFill>
              </a:rPr>
              <a:t>Respecto a la estrategia escogida, se ha optado por desarrollar el sistema desde cero ya que no se ha encontrado ninguna opción para partir de una base ya implementada.</a:t>
            </a:r>
            <a:endParaRPr lang="es-E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4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4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4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4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4800" dirty="0">
              <a:solidFill>
                <a:schemeClr val="tx1"/>
              </a:solidFill>
            </a:endParaRPr>
          </a:p>
          <a:p>
            <a:endParaRPr lang="es-E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9" name="Introducc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707" y="1144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5. Riesgos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Riesgos de proyecto</a:t>
            </a:r>
          </a:p>
          <a:p>
            <a:pPr lvl="1"/>
            <a:r>
              <a:rPr lang="es-ES" dirty="0" smtClean="0"/>
              <a:t>Desviación en la planificación</a:t>
            </a:r>
          </a:p>
          <a:p>
            <a:pPr lvl="1"/>
            <a:r>
              <a:rPr lang="es-ES" dirty="0" smtClean="0"/>
              <a:t>Falta de especialización en cuanto a tecnologías </a:t>
            </a:r>
          </a:p>
          <a:p>
            <a:r>
              <a:rPr lang="es-ES" dirty="0" smtClean="0"/>
              <a:t>Riesgos técnicos</a:t>
            </a:r>
          </a:p>
          <a:p>
            <a:pPr lvl="1"/>
            <a:r>
              <a:rPr lang="es-ES" dirty="0" smtClean="0"/>
              <a:t>Implementación</a:t>
            </a:r>
          </a:p>
          <a:p>
            <a:pPr lvl="1"/>
            <a:r>
              <a:rPr lang="es-ES" dirty="0" smtClean="0"/>
              <a:t>Usabilidad</a:t>
            </a:r>
          </a:p>
          <a:p>
            <a:pPr lvl="1"/>
            <a:r>
              <a:rPr lang="es-ES" dirty="0" smtClean="0"/>
              <a:t>Detección de errores</a:t>
            </a:r>
          </a:p>
          <a:p>
            <a:r>
              <a:rPr lang="es-ES" dirty="0" smtClean="0"/>
              <a:t>Riesgos de negocio</a:t>
            </a:r>
          </a:p>
          <a:p>
            <a:pPr lvl="1"/>
            <a:r>
              <a:rPr lang="es-ES" dirty="0" smtClean="0"/>
              <a:t>¿La idea cubre una necesidad real?</a:t>
            </a:r>
          </a:p>
          <a:p>
            <a:r>
              <a:rPr lang="es-ES" dirty="0" smtClean="0"/>
              <a:t>Gestión de riesgos</a:t>
            </a:r>
          </a:p>
          <a:p>
            <a:r>
              <a:rPr lang="es-ES" dirty="0" smtClean="0"/>
              <a:t>Se ha optado por una estrategia reactiva y por eso no se ha especificado en la planificación.</a:t>
            </a:r>
          </a:p>
          <a:p>
            <a:pPr marL="0">
              <a:buNone/>
            </a:pPr>
            <a:endParaRPr lang="es-ES" dirty="0" smtClean="0"/>
          </a:p>
          <a:p>
            <a:pPr marL="201168" lvl="1" indent="0">
              <a:buNone/>
            </a:pPr>
            <a:r>
              <a:rPr lang="es-ES" dirty="0" smtClean="0"/>
              <a:t>	</a:t>
            </a:r>
          </a:p>
          <a:p>
            <a:endParaRPr lang="es-ES" dirty="0"/>
          </a:p>
        </p:txBody>
      </p:sp>
      <p:pic>
        <p:nvPicPr>
          <p:cNvPr id="4" name="riesg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5922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6. Mantenimiento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dirty="0" smtClean="0"/>
              <a:t>Revisión periódica de su correcto funcionamiento</a:t>
            </a:r>
          </a:p>
          <a:p>
            <a:pPr lvl="1"/>
            <a:r>
              <a:rPr lang="es-ES" dirty="0" smtClean="0"/>
              <a:t>Eliminación de cuellos de botella</a:t>
            </a:r>
          </a:p>
          <a:p>
            <a:pPr lvl="1"/>
            <a:r>
              <a:rPr lang="es-ES" dirty="0" smtClean="0"/>
              <a:t>Detección de posibles ataques</a:t>
            </a:r>
          </a:p>
          <a:p>
            <a:pPr lvl="1"/>
            <a:r>
              <a:rPr lang="es-ES" dirty="0" smtClean="0"/>
              <a:t>Corrección de problemas no detectados en las fase de diseño</a:t>
            </a:r>
          </a:p>
          <a:p>
            <a:pPr lvl="1"/>
            <a:r>
              <a:rPr lang="es-ES" dirty="0" smtClean="0"/>
              <a:t>Mejoras de rendimiento</a:t>
            </a:r>
          </a:p>
          <a:p>
            <a:endParaRPr lang="es-ES" dirty="0"/>
          </a:p>
        </p:txBody>
      </p:sp>
      <p:pic>
        <p:nvPicPr>
          <p:cNvPr id="4" name="Mantenimien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5083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0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7. Ampliaciones futuras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Funcionalidades en fase de desarrollo</a:t>
            </a:r>
          </a:p>
          <a:p>
            <a:pPr lvl="1"/>
            <a:r>
              <a:rPr lang="es-ES" dirty="0" smtClean="0"/>
              <a:t>Planificador de recetas</a:t>
            </a:r>
          </a:p>
          <a:p>
            <a:pPr lvl="1"/>
            <a:r>
              <a:rPr lang="es-ES" dirty="0" smtClean="0"/>
              <a:t>Generador de dietas</a:t>
            </a:r>
          </a:p>
          <a:p>
            <a:pPr lvl="1"/>
            <a:r>
              <a:rPr lang="es-ES" dirty="0" smtClean="0"/>
              <a:t>Área de usuario</a:t>
            </a:r>
          </a:p>
          <a:p>
            <a:r>
              <a:rPr lang="es-ES" dirty="0" smtClean="0"/>
              <a:t>Funcionalidades futuras</a:t>
            </a:r>
          </a:p>
          <a:p>
            <a:pPr lvl="1"/>
            <a:r>
              <a:rPr lang="es-ES" dirty="0" smtClean="0"/>
              <a:t>Los usuarios registrados podrán editar recetas</a:t>
            </a:r>
          </a:p>
          <a:p>
            <a:pPr lvl="1"/>
            <a:r>
              <a:rPr lang="es-ES" dirty="0" smtClean="0"/>
              <a:t>Los usuarios registrados podrán votar recetas</a:t>
            </a:r>
          </a:p>
          <a:p>
            <a:pPr lvl="1"/>
            <a:r>
              <a:rPr lang="es-ES" dirty="0" smtClean="0"/>
              <a:t>Los usuarios registrados podrán comentar recetas</a:t>
            </a:r>
          </a:p>
          <a:p>
            <a:pPr lvl="1"/>
            <a:r>
              <a:rPr lang="es-ES" dirty="0" smtClean="0"/>
              <a:t>Nueva sección del </a:t>
            </a:r>
            <a:r>
              <a:rPr lang="es-ES" i="1" dirty="0" smtClean="0"/>
              <a:t>backend</a:t>
            </a:r>
            <a:r>
              <a:rPr lang="es-ES" dirty="0" smtClean="0"/>
              <a:t> para añadir imágenes y </a:t>
            </a:r>
            <a:r>
              <a:rPr lang="es-ES" i="1" dirty="0" err="1" smtClean="0"/>
              <a:t>popups</a:t>
            </a:r>
            <a:endParaRPr lang="es-ES" i="1" dirty="0" smtClean="0"/>
          </a:p>
          <a:p>
            <a:pPr lvl="1"/>
            <a:r>
              <a:rPr lang="es-ES" dirty="0" smtClean="0"/>
              <a:t>Adaptación de los microformatos hRecipe</a:t>
            </a:r>
          </a:p>
        </p:txBody>
      </p:sp>
      <p:pic>
        <p:nvPicPr>
          <p:cNvPr id="4" name="ampliaciones futur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9776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8. 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 smtClean="0"/>
              <a:t>Lecciones aprendidas</a:t>
            </a:r>
          </a:p>
          <a:p>
            <a:pPr lvl="1"/>
            <a:r>
              <a:rPr lang="es-ES" dirty="0" smtClean="0"/>
              <a:t>Fase PAC2 - Análisis</a:t>
            </a:r>
          </a:p>
          <a:p>
            <a:pPr lvl="2"/>
            <a:r>
              <a:rPr lang="es-ES" dirty="0" smtClean="0"/>
              <a:t>Extracción y clasificación de los requisitos en funcionales y no funcionales.</a:t>
            </a:r>
          </a:p>
          <a:p>
            <a:pPr lvl="2"/>
            <a:r>
              <a:rPr lang="es-ES" dirty="0" smtClean="0"/>
              <a:t>Documentación de requisitos con las técnicas de historias de usuario y casos de uso.</a:t>
            </a:r>
          </a:p>
          <a:p>
            <a:pPr lvl="2"/>
            <a:r>
              <a:rPr lang="es-ES" dirty="0" smtClean="0"/>
              <a:t>Creación de diagramas para el modelado de datos y estructura de la aplicación.</a:t>
            </a:r>
          </a:p>
          <a:p>
            <a:pPr lvl="2"/>
            <a:r>
              <a:rPr lang="es-ES" dirty="0" smtClean="0"/>
              <a:t>Técnicas para obtener el diseño lógico de la base de datos.</a:t>
            </a:r>
          </a:p>
          <a:p>
            <a:pPr lvl="1"/>
            <a:r>
              <a:rPr lang="es-ES" dirty="0" smtClean="0"/>
              <a:t>Fase PAC3 – Diseño</a:t>
            </a:r>
          </a:p>
          <a:p>
            <a:pPr lvl="2"/>
            <a:r>
              <a:rPr lang="es-ES" dirty="0" smtClean="0"/>
              <a:t>Correcciones sobre algunos productos obtenidos en la fase PAC2.</a:t>
            </a:r>
          </a:p>
          <a:p>
            <a:pPr lvl="2"/>
            <a:r>
              <a:rPr lang="es-ES" dirty="0" smtClean="0"/>
              <a:t>Se siguen realizando algunas tareas de análisis en esta fase como diagramas de secuencia.</a:t>
            </a:r>
          </a:p>
          <a:p>
            <a:pPr lvl="2"/>
            <a:r>
              <a:rPr lang="es-ES" dirty="0" smtClean="0"/>
              <a:t>Omisión de información no relevante del diseño lógico de la base de datos.</a:t>
            </a:r>
          </a:p>
          <a:p>
            <a:pPr lvl="2"/>
            <a:r>
              <a:rPr lang="es-ES" dirty="0" smtClean="0"/>
              <a:t>Uso correcto del patrón MVC.</a:t>
            </a:r>
          </a:p>
          <a:p>
            <a:r>
              <a:rPr lang="es-ES" dirty="0" smtClean="0"/>
              <a:t>Logro de los objetivos planteados inicialmente</a:t>
            </a:r>
          </a:p>
          <a:p>
            <a:pPr lvl="1"/>
            <a:r>
              <a:rPr lang="es-ES" dirty="0" smtClean="0"/>
              <a:t>Se ha realizado todo excepto algunas tareas de la fase de diseño PAC3</a:t>
            </a:r>
          </a:p>
          <a:p>
            <a:r>
              <a:rPr lang="es-ES" dirty="0" smtClean="0"/>
              <a:t>Análisis critico sobre el seguimiento de la planificación y metodología</a:t>
            </a:r>
          </a:p>
          <a:p>
            <a:pPr lvl="1"/>
            <a:r>
              <a:rPr lang="es-ES" dirty="0" smtClean="0"/>
              <a:t>Desviación de la planificación en la fase  de diseño PAC3.</a:t>
            </a:r>
          </a:p>
          <a:p>
            <a:r>
              <a:rPr lang="es-ES" dirty="0" smtClean="0"/>
              <a:t>Líneas de trabajo futuro</a:t>
            </a:r>
          </a:p>
          <a:p>
            <a:pPr lvl="1"/>
            <a:r>
              <a:rPr lang="es-ES" dirty="0" smtClean="0"/>
              <a:t>Pendientes de finalizar tareas que estaban planificadas en la fase PAC3.</a:t>
            </a:r>
          </a:p>
          <a:p>
            <a:pPr lvl="1"/>
            <a:r>
              <a:rPr lang="es-ES" dirty="0" smtClean="0"/>
              <a:t>Funciones futuras como adaptar los microformatos hRecipe a la aplicación.</a:t>
            </a:r>
          </a:p>
          <a:p>
            <a:pPr lvl="1"/>
            <a:endParaRPr lang="es-ES" dirty="0" smtClean="0"/>
          </a:p>
          <a:p>
            <a:pPr lvl="1"/>
            <a:endParaRPr lang="es-ES" dirty="0" smtClean="0"/>
          </a:p>
          <a:p>
            <a:pPr lvl="1"/>
            <a:endParaRPr lang="es-ES" dirty="0"/>
          </a:p>
        </p:txBody>
      </p:sp>
      <p:pic>
        <p:nvPicPr>
          <p:cNvPr id="4" name="conclu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7522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2. Planificación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5656" y="1845734"/>
            <a:ext cx="9980023" cy="4377240"/>
          </a:xfrm>
        </p:spPr>
        <p:txBody>
          <a:bodyPr/>
          <a:lstStyle/>
          <a:p>
            <a:r>
              <a:rPr lang="es-ES" dirty="0" smtClean="0"/>
              <a:t>La planificación inicial se ha tenido que modificar en las fases de diseño e implementación (PAC3) y en la fase (PAC4). A continuación, se muestra la planificación inicial y final.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6" y="2622974"/>
            <a:ext cx="3883445" cy="3492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65" y="2622974"/>
            <a:ext cx="6006774" cy="3492000"/>
          </a:xfrm>
          <a:prstGeom prst="rect">
            <a:avLst/>
          </a:prstGeom>
        </p:spPr>
      </p:pic>
      <p:pic>
        <p:nvPicPr>
          <p:cNvPr id="7" name="Planificac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556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2. Planificación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22463"/>
            <a:ext cx="5081069" cy="3846966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9" y="1922463"/>
            <a:ext cx="5330096" cy="18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 Análisis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3.1 Análisis de requisitos</a:t>
            </a:r>
          </a:p>
          <a:p>
            <a:r>
              <a:rPr lang="es-ES" dirty="0" smtClean="0"/>
              <a:t>3.2 Historias de usuario</a:t>
            </a:r>
          </a:p>
          <a:p>
            <a:r>
              <a:rPr lang="es-ES" dirty="0" smtClean="0"/>
              <a:t>3.3 Modelo del dominio</a:t>
            </a:r>
          </a:p>
          <a:p>
            <a:r>
              <a:rPr lang="es-ES" dirty="0" smtClean="0"/>
              <a:t>3.4 Arquitectura de la aplicación</a:t>
            </a:r>
          </a:p>
          <a:p>
            <a:r>
              <a:rPr lang="es-ES" dirty="0" smtClean="0"/>
              <a:t>3.5 Diseño lógico de la base de datos</a:t>
            </a:r>
          </a:p>
        </p:txBody>
      </p:sp>
    </p:spTree>
    <p:extLst>
      <p:ext uri="{BB962C8B-B14F-4D97-AF65-F5344CB8AC3E}">
        <p14:creationId xmlns:p14="http://schemas.microsoft.com/office/powerpoint/2010/main" val="22798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3.1 </a:t>
            </a:r>
            <a:r>
              <a:rPr lang="es-ES" dirty="0"/>
              <a:t>Análisis de </a:t>
            </a:r>
            <a:r>
              <a:rPr lang="es-ES" dirty="0" smtClean="0"/>
              <a:t>requisitos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Se ha realizado un análisis de requisitos clasificados en funcionales y no funcionales.</a:t>
            </a:r>
          </a:p>
          <a:p>
            <a:r>
              <a:rPr lang="es-ES" dirty="0" smtClean="0"/>
              <a:t>Funcionales:</a:t>
            </a:r>
          </a:p>
          <a:p>
            <a:pPr lvl="1"/>
            <a:r>
              <a:rPr lang="es-ES" dirty="0" smtClean="0"/>
              <a:t>Gestión de usuarios</a:t>
            </a:r>
          </a:p>
          <a:p>
            <a:pPr lvl="1"/>
            <a:r>
              <a:rPr lang="es-ES" dirty="0" smtClean="0"/>
              <a:t>Gestión de ingredientes</a:t>
            </a:r>
          </a:p>
          <a:p>
            <a:pPr lvl="1"/>
            <a:r>
              <a:rPr lang="es-ES" dirty="0" smtClean="0"/>
              <a:t>Recetas </a:t>
            </a:r>
          </a:p>
          <a:p>
            <a:pPr lvl="1"/>
            <a:r>
              <a:rPr lang="es-ES" dirty="0" smtClean="0"/>
              <a:t>Buscador de recetas</a:t>
            </a:r>
          </a:p>
          <a:p>
            <a:pPr lvl="1"/>
            <a:r>
              <a:rPr lang="es-ES" dirty="0" smtClean="0"/>
              <a:t>Planificador de recetas</a:t>
            </a:r>
          </a:p>
          <a:p>
            <a:pPr lvl="1"/>
            <a:r>
              <a:rPr lang="es-ES" dirty="0" smtClean="0"/>
              <a:t>Generador de dietas</a:t>
            </a:r>
          </a:p>
          <a:p>
            <a:r>
              <a:rPr lang="es-ES" dirty="0" smtClean="0"/>
              <a:t>No funcionales</a:t>
            </a:r>
          </a:p>
          <a:p>
            <a:pPr lvl="1"/>
            <a:r>
              <a:rPr lang="es-ES" dirty="0" smtClean="0"/>
              <a:t>Requisitos de usabilidad</a:t>
            </a:r>
          </a:p>
          <a:p>
            <a:pPr lvl="1"/>
            <a:r>
              <a:rPr lang="es-ES" dirty="0" smtClean="0"/>
              <a:t>Requisitos de mantenimiento</a:t>
            </a:r>
          </a:p>
          <a:p>
            <a:pPr lvl="1"/>
            <a:r>
              <a:rPr lang="es-ES" dirty="0" smtClean="0"/>
              <a:t>Requisitos de rendimiento</a:t>
            </a:r>
          </a:p>
          <a:p>
            <a:pPr lvl="1"/>
            <a:r>
              <a:rPr lang="es-ES" dirty="0" smtClean="0"/>
              <a:t>Requisitos de seguridad</a:t>
            </a:r>
          </a:p>
          <a:p>
            <a:pPr lvl="1"/>
            <a:r>
              <a:rPr lang="es-ES" dirty="0" smtClean="0"/>
              <a:t>Requisitos legales</a:t>
            </a:r>
          </a:p>
        </p:txBody>
      </p:sp>
      <p:pic>
        <p:nvPicPr>
          <p:cNvPr id="4" name="analisis de requisi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5102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3.2 </a:t>
            </a:r>
            <a:r>
              <a:rPr lang="es-ES" dirty="0"/>
              <a:t>Historias de </a:t>
            </a:r>
            <a:r>
              <a:rPr lang="es-ES" dirty="0" smtClean="0"/>
              <a:t>usuario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A continuación, se muestra un listado con las historias de usuario agrupadas por el tipo de actor que interviene en la aplicación.</a:t>
            </a:r>
          </a:p>
          <a:p>
            <a:r>
              <a:rPr lang="es-ES" dirty="0" smtClean="0"/>
              <a:t>Administrador:</a:t>
            </a:r>
          </a:p>
          <a:p>
            <a:pPr lvl="1"/>
            <a:r>
              <a:rPr lang="es-ES" dirty="0" smtClean="0"/>
              <a:t>Gestión de usuarios</a:t>
            </a:r>
          </a:p>
          <a:p>
            <a:pPr lvl="1"/>
            <a:r>
              <a:rPr lang="es-ES" dirty="0" smtClean="0"/>
              <a:t>Gestión de recetas</a:t>
            </a:r>
          </a:p>
          <a:p>
            <a:pPr lvl="1"/>
            <a:r>
              <a:rPr lang="es-ES" dirty="0" smtClean="0"/>
              <a:t>Gestión de ingredientes</a:t>
            </a:r>
          </a:p>
          <a:p>
            <a:r>
              <a:rPr lang="es-ES" dirty="0" smtClean="0"/>
              <a:t>Usuario:</a:t>
            </a:r>
          </a:p>
          <a:p>
            <a:pPr lvl="1"/>
            <a:r>
              <a:rPr lang="es-ES" dirty="0" smtClean="0"/>
              <a:t>Búsqueda de recetas</a:t>
            </a:r>
          </a:p>
          <a:p>
            <a:pPr lvl="1"/>
            <a:r>
              <a:rPr lang="es-ES" dirty="0" smtClean="0"/>
              <a:t>Planificación</a:t>
            </a:r>
          </a:p>
          <a:p>
            <a:pPr lvl="1"/>
            <a:r>
              <a:rPr lang="es-ES" dirty="0" smtClean="0"/>
              <a:t>Dieta </a:t>
            </a:r>
          </a:p>
          <a:p>
            <a:pPr marL="201168" lvl="1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	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</p:txBody>
      </p:sp>
      <p:pic>
        <p:nvPicPr>
          <p:cNvPr id="4" name="Historias de usuar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8624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3.3 </a:t>
            </a:r>
            <a:r>
              <a:rPr lang="es-ES" dirty="0"/>
              <a:t>Modelo del </a:t>
            </a:r>
            <a:r>
              <a:rPr lang="es-ES" dirty="0" smtClean="0"/>
              <a:t>dominio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8811"/>
          </a:xfrm>
        </p:spPr>
        <p:txBody>
          <a:bodyPr/>
          <a:lstStyle/>
          <a:p>
            <a:r>
              <a:rPr lang="es-ES" dirty="0" smtClean="0"/>
              <a:t>Primera versión del modelo de datos.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54" y="2129996"/>
            <a:ext cx="6376851" cy="4104548"/>
          </a:xfrm>
          <a:prstGeom prst="rect">
            <a:avLst/>
          </a:prstGeom>
        </p:spPr>
      </p:pic>
      <p:pic>
        <p:nvPicPr>
          <p:cNvPr id="6" name="Modelo del domin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1288" y="112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3.4 </a:t>
            </a:r>
            <a:r>
              <a:rPr lang="es-ES" dirty="0"/>
              <a:t>Arquitectura de la </a:t>
            </a:r>
            <a:r>
              <a:rPr lang="es-ES" dirty="0" smtClean="0"/>
              <a:t>aplicación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6207"/>
          </a:xfrm>
        </p:spPr>
        <p:txBody>
          <a:bodyPr/>
          <a:lstStyle/>
          <a:p>
            <a:r>
              <a:rPr lang="es-ES" dirty="0" smtClean="0"/>
              <a:t>Primera versión del Contrl. administración                Primera </a:t>
            </a:r>
            <a:r>
              <a:rPr lang="es-ES" dirty="0"/>
              <a:t>versión</a:t>
            </a:r>
            <a:r>
              <a:rPr lang="es-ES" dirty="0" smtClean="0"/>
              <a:t>    Contrl</a:t>
            </a:r>
            <a:r>
              <a:rPr lang="es-ES" dirty="0"/>
              <a:t>.</a:t>
            </a:r>
            <a:r>
              <a:rPr lang="es-ES" dirty="0" smtClean="0"/>
              <a:t> usuarios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143771"/>
            <a:ext cx="4089862" cy="41481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03" y="2143771"/>
            <a:ext cx="4191022" cy="4148169"/>
          </a:xfrm>
          <a:prstGeom prst="rect">
            <a:avLst/>
          </a:prstGeom>
        </p:spPr>
      </p:pic>
      <p:pic>
        <p:nvPicPr>
          <p:cNvPr id="7" name="Arquitectu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809" y="1087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579</TotalTime>
  <Words>1084</Words>
  <Application>Microsoft Office PowerPoint</Application>
  <PresentationFormat>Panorámica</PresentationFormat>
  <Paragraphs>183</Paragraphs>
  <Slides>23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Retrospección</vt:lpstr>
      <vt:lpstr>Recipe Repo </vt:lpstr>
      <vt:lpstr>1. Introducción</vt:lpstr>
      <vt:lpstr>2. Planificación</vt:lpstr>
      <vt:lpstr>2. Planificación</vt:lpstr>
      <vt:lpstr>3. Análisis</vt:lpstr>
      <vt:lpstr>3.1 Análisis de requisitos</vt:lpstr>
      <vt:lpstr>3.2 Historias de usuario</vt:lpstr>
      <vt:lpstr>3.3 Modelo del dominio</vt:lpstr>
      <vt:lpstr>3.4 Arquitectura de la aplicación</vt:lpstr>
      <vt:lpstr>3.5 Diseño lógico de la base de datos</vt:lpstr>
      <vt:lpstr>4. Diseño</vt:lpstr>
      <vt:lpstr>4.1 Casos de uso</vt:lpstr>
      <vt:lpstr>4.2 Correcciones de la fase de análisis</vt:lpstr>
      <vt:lpstr>4.2 Correcciones de la fase de análisis</vt:lpstr>
      <vt:lpstr>4.3 Diseño físico de la base de datos</vt:lpstr>
      <vt:lpstr>4.4 Diseño de pantallas</vt:lpstr>
      <vt:lpstr>4.4 Diseño de pantallas</vt:lpstr>
      <vt:lpstr>4.5 Diagrama de secuencias</vt:lpstr>
      <vt:lpstr>4.5 Diagrama de secuencias</vt:lpstr>
      <vt:lpstr>5. Riesgos</vt:lpstr>
      <vt:lpstr>6. Mantenimiento</vt:lpstr>
      <vt:lpstr>7. Ampliaciones futuras</vt:lpstr>
      <vt:lpstr>8. 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sdfasdfsd dasdfsd</dc:creator>
  <cp:lastModifiedBy>sdfasdfsd dasdfsd</cp:lastModifiedBy>
  <cp:revision>35</cp:revision>
  <dcterms:created xsi:type="dcterms:W3CDTF">2018-01-14T10:30:04Z</dcterms:created>
  <dcterms:modified xsi:type="dcterms:W3CDTF">2018-01-14T20:09:38Z</dcterms:modified>
</cp:coreProperties>
</file>