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75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1889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5410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082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81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765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516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5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115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824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3858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795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D147-3778-46DE-9D1B-D5B5B8C651C5}" type="datetimeFigureOut">
              <a:rPr lang="ca-ES" smtClean="0"/>
              <a:t>06/06/2018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EA551-0892-42DD-9B6E-01E1AC36804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121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dd.ics.uci.edu/databases/kddcup99/kddcup99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8437"/>
          </a:xfrm>
        </p:spPr>
        <p:txBody>
          <a:bodyPr>
            <a:normAutofit/>
          </a:bodyPr>
          <a:lstStyle/>
          <a:p>
            <a:r>
              <a:rPr lang="ca-ES" sz="4500" dirty="0" smtClean="0"/>
              <a:t>DETECTOR PREDICTIVO DE CONEXIONES FRAUDULENTAS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7" y="5107010"/>
            <a:ext cx="9144000" cy="11811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a-ES" dirty="0" err="1" smtClean="0"/>
              <a:t>Alumno</a:t>
            </a:r>
            <a:r>
              <a:rPr lang="ca-ES" dirty="0" smtClean="0"/>
              <a:t>: David Martin </a:t>
            </a:r>
            <a:r>
              <a:rPr lang="es-ES" dirty="0" err="1" smtClean="0"/>
              <a:t>Tinaquero</a:t>
            </a:r>
            <a:endParaRPr lang="es-ES" dirty="0" smtClean="0"/>
          </a:p>
          <a:p>
            <a:pPr algn="l"/>
            <a:r>
              <a:rPr lang="ca-ES" dirty="0" smtClean="0"/>
              <a:t>Máster en Seguridad de las TIC</a:t>
            </a:r>
          </a:p>
          <a:p>
            <a:pPr algn="l"/>
            <a:r>
              <a:rPr lang="ca-ES" dirty="0" err="1" smtClean="0"/>
              <a:t>Aplicación</a:t>
            </a:r>
            <a:r>
              <a:rPr lang="ca-ES" dirty="0" smtClean="0"/>
              <a:t> de </a:t>
            </a:r>
            <a:r>
              <a:rPr lang="ca-ES" dirty="0" err="1" smtClean="0"/>
              <a:t>técnicas</a:t>
            </a:r>
            <a:r>
              <a:rPr lang="ca-ES" dirty="0" smtClean="0"/>
              <a:t> de </a:t>
            </a:r>
            <a:r>
              <a:rPr lang="es-ES" i="1" dirty="0" err="1" smtClean="0"/>
              <a:t>Mahine</a:t>
            </a:r>
            <a:r>
              <a:rPr lang="es-ES" i="1" dirty="0" smtClean="0"/>
              <a:t> </a:t>
            </a:r>
            <a:r>
              <a:rPr lang="es-ES" i="1" dirty="0" err="1" smtClean="0"/>
              <a:t>Learning</a:t>
            </a:r>
            <a:r>
              <a:rPr lang="es-ES" i="1" dirty="0" smtClean="0"/>
              <a:t> </a:t>
            </a:r>
            <a:r>
              <a:rPr lang="ca-ES" dirty="0" smtClean="0"/>
              <a:t>a la Seguridad</a:t>
            </a:r>
          </a:p>
          <a:p>
            <a:pPr algn="l"/>
            <a:r>
              <a:rPr lang="ca-ES" dirty="0" smtClean="0"/>
              <a:t>Director de TFM: Enric Hernández</a:t>
            </a:r>
          </a:p>
          <a:p>
            <a:pPr algn="l"/>
            <a:r>
              <a:rPr lang="ca-ES" dirty="0" smtClean="0"/>
              <a:t>Tutor de la </a:t>
            </a:r>
            <a:r>
              <a:rPr lang="ca-ES" dirty="0" err="1" smtClean="0"/>
              <a:t>asignatura</a:t>
            </a:r>
            <a:r>
              <a:rPr lang="ca-ES" dirty="0" smtClean="0"/>
              <a:t>: Víctor García Font</a:t>
            </a:r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7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i="1" dirty="0" smtClean="0"/>
              <a:t>DEEP LEARNING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605088"/>
            <a:ext cx="10972263" cy="368302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909" y="2605088"/>
            <a:ext cx="7824915" cy="273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LENGUAJES DE PROGRAMACIÓN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605088"/>
            <a:ext cx="10972263" cy="368302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endParaRPr lang="es-ES" i="1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657" y="2969164"/>
            <a:ext cx="2083257" cy="7240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2743" y="2490760"/>
            <a:ext cx="1219467" cy="12067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3821" y="4446599"/>
            <a:ext cx="1117845" cy="10924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04" y="4324626"/>
            <a:ext cx="1422712" cy="1435453"/>
          </a:xfrm>
          <a:prstGeom prst="rect">
            <a:avLst/>
          </a:prstGeom>
        </p:spPr>
      </p:pic>
      <p:sp>
        <p:nvSpPr>
          <p:cNvPr id="10" name="Nube 9"/>
          <p:cNvSpPr/>
          <p:nvPr/>
        </p:nvSpPr>
        <p:spPr>
          <a:xfrm>
            <a:off x="2381250" y="1905000"/>
            <a:ext cx="7380936" cy="4762500"/>
          </a:xfrm>
          <a:prstGeom prst="clou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Nube 11"/>
          <p:cNvSpPr/>
          <p:nvPr/>
        </p:nvSpPr>
        <p:spPr>
          <a:xfrm>
            <a:off x="3421097" y="2687637"/>
            <a:ext cx="2650621" cy="1499353"/>
          </a:xfrm>
          <a:prstGeom prst="cloud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8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LENGUAJES DE PROGRAMACIÓN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605088"/>
            <a:ext cx="10972263" cy="368302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endParaRPr lang="es-ES" i="1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56189"/>
              </p:ext>
            </p:extLst>
          </p:nvPr>
        </p:nvGraphicFramePr>
        <p:xfrm>
          <a:off x="1146219" y="2884870"/>
          <a:ext cx="9883730" cy="229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483"/>
                <a:gridCol w="1139039"/>
                <a:gridCol w="1297396"/>
                <a:gridCol w="1405982"/>
                <a:gridCol w="1289477"/>
                <a:gridCol w="1289477"/>
                <a:gridCol w="1306444"/>
                <a:gridCol w="1073432"/>
              </a:tblGrid>
              <a:tr h="984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Lenguaje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Velocidad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Curva de aprendizaje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Preparado para producción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Soporte de la comunidad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Coste económico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Soporte frameworks DNN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Total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8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Python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8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R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8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effectLst/>
                        </a:rPr>
                        <a:t>Octave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8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Matlab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3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LIBRERÍAS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605088"/>
            <a:ext cx="10972263" cy="368302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endParaRPr lang="es-ES" i="1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581" y="2351486"/>
            <a:ext cx="2184879" cy="17784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043" y="4485158"/>
            <a:ext cx="3150291" cy="124964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2394" y="4643659"/>
            <a:ext cx="3479251" cy="1208106"/>
          </a:xfrm>
          <a:prstGeom prst="rect">
            <a:avLst/>
          </a:prstGeom>
        </p:spPr>
      </p:pic>
      <p:sp>
        <p:nvSpPr>
          <p:cNvPr id="13" name="Rectángulo redondeado 12"/>
          <p:cNvSpPr/>
          <p:nvPr/>
        </p:nvSpPr>
        <p:spPr>
          <a:xfrm>
            <a:off x="1524000" y="1905000"/>
            <a:ext cx="8972550" cy="455295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4043" y="2813667"/>
            <a:ext cx="3166331" cy="854076"/>
          </a:xfrm>
          <a:prstGeom prst="rect">
            <a:avLst/>
          </a:prstGeom>
        </p:spPr>
      </p:pic>
      <p:sp>
        <p:nvSpPr>
          <p:cNvPr id="17" name="Rectángulo redondeado 16"/>
          <p:cNvSpPr/>
          <p:nvPr/>
        </p:nvSpPr>
        <p:spPr>
          <a:xfrm>
            <a:off x="2598821" y="2158602"/>
            <a:ext cx="2731274" cy="2172766"/>
          </a:xfrm>
          <a:prstGeom prst="roundRect">
            <a:avLst/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1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LIBRERÍAS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605088"/>
            <a:ext cx="9424737" cy="3025691"/>
          </a:xfrm>
        </p:spPr>
        <p:txBody>
          <a:bodyPr>
            <a:normAutofit/>
          </a:bodyPr>
          <a:lstStyle/>
          <a:p>
            <a:r>
              <a:rPr lang="es-ES" b="1" dirty="0" smtClean="0"/>
              <a:t>TENSORFLOW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Fácil implementación.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API de alto nivel para usar y compartir.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Gestión del ciclo de vida para desarrolladores.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Soporte para GPU.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Mejor soporte para configuraciones de máquinas múltiples.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1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DISEÑO E IMPLEMENTACIÓN DEL MODELO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11566" y="2605088"/>
            <a:ext cx="7568867" cy="3683022"/>
          </a:xfrm>
        </p:spPr>
        <p:txBody>
          <a:bodyPr>
            <a:normAutofit/>
          </a:bodyPr>
          <a:lstStyle/>
          <a:p>
            <a:r>
              <a:rPr lang="es-ES" b="1" dirty="0" smtClean="0"/>
              <a:t>FASES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Importación de datos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Asignación de valores iniciales a los </a:t>
            </a:r>
            <a:r>
              <a:rPr lang="es-ES" dirty="0" err="1" smtClean="0"/>
              <a:t>hiperparámetros</a:t>
            </a: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Transformación de variables categóricas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Entrenamiento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Evaluación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Test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Ajuste y selección del modelo más optimo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2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9863" y="1122363"/>
            <a:ext cx="10635916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MÉTRICAS DE EVALUACIÓN DEL MODELO FINAL</a:t>
            </a:r>
            <a:endParaRPr lang="ca-ES" sz="4500" dirty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038600" y="1905000"/>
            <a:ext cx="4114800" cy="495300"/>
          </a:xfrm>
        </p:spPr>
        <p:txBody>
          <a:bodyPr>
            <a:normAutofit/>
          </a:bodyPr>
          <a:lstStyle/>
          <a:p>
            <a:r>
              <a:rPr lang="es-ES" b="1" dirty="0" smtClean="0"/>
              <a:t>MATRIZ DE CONFUSIÓN</a:t>
            </a:r>
            <a:endParaRPr lang="es-E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857" y="2400300"/>
            <a:ext cx="7442259" cy="386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4695" y="1122363"/>
            <a:ext cx="11682663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MÉTRICAS DE EVALUACIÓN DEL MODELO FINAL</a:t>
            </a:r>
            <a:endParaRPr lang="ca-ES" sz="4500" dirty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038600" y="1905000"/>
            <a:ext cx="4114800" cy="495300"/>
          </a:xfrm>
        </p:spPr>
        <p:txBody>
          <a:bodyPr>
            <a:normAutofit/>
          </a:bodyPr>
          <a:lstStyle/>
          <a:p>
            <a:r>
              <a:rPr lang="es-ES" b="1" dirty="0" smtClean="0"/>
              <a:t>RESULTADOS DE EJECUCIÓN</a:t>
            </a:r>
            <a:endParaRPr lang="es-ES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518948"/>
            <a:ext cx="6782593" cy="376892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38450" y="2400299"/>
            <a:ext cx="6782593" cy="397643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1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REUTILIZACIÓN DEL MODELO</a:t>
            </a:r>
            <a:endParaRPr lang="ca-ES" sz="4500" dirty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3061493" y="2123825"/>
            <a:ext cx="6515100" cy="368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b="1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Clasificación de ~300.000 tramas de red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Fases: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Importación de fichero de datos a BD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Predicción con el modelo clasificador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Exportación de los resultados a fichero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Importación del fichero de resultados a </a:t>
            </a:r>
            <a:r>
              <a:rPr lang="es-ES" dirty="0" smtClean="0"/>
              <a:t>BD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Tiempo total: &lt; 3’. ~1.666 tramas/s</a:t>
            </a:r>
          </a:p>
          <a:p>
            <a:pPr lvl="1" algn="l"/>
            <a:endParaRPr lang="es-ES" dirty="0" smtClean="0"/>
          </a:p>
          <a:p>
            <a:pPr lvl="1" algn="l"/>
            <a:endParaRPr lang="es-ES" dirty="0" smtClean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295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DIAGRAMA DEL MODELADO Y USO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19551" y="1904583"/>
            <a:ext cx="3723233" cy="489284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/>
              <a:t>DIAGRAMA DE MODELADO Y USO</a:t>
            </a:r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ultidocumento 3"/>
          <p:cNvSpPr/>
          <p:nvPr/>
        </p:nvSpPr>
        <p:spPr>
          <a:xfrm>
            <a:off x="641072" y="4144539"/>
            <a:ext cx="1359569" cy="811880"/>
          </a:xfrm>
          <a:prstGeom prst="flowChartMulti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Disco magnético 7"/>
          <p:cNvSpPr/>
          <p:nvPr/>
        </p:nvSpPr>
        <p:spPr>
          <a:xfrm>
            <a:off x="2858353" y="4648982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Disco magnético 8"/>
          <p:cNvSpPr/>
          <p:nvPr/>
        </p:nvSpPr>
        <p:spPr>
          <a:xfrm>
            <a:off x="2858353" y="4456475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Disco magnético 9"/>
          <p:cNvSpPr/>
          <p:nvPr/>
        </p:nvSpPr>
        <p:spPr>
          <a:xfrm>
            <a:off x="2858352" y="4263969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Disco magnético 10"/>
          <p:cNvSpPr/>
          <p:nvPr/>
        </p:nvSpPr>
        <p:spPr>
          <a:xfrm>
            <a:off x="2858352" y="4071463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ultidocumento 11"/>
          <p:cNvSpPr/>
          <p:nvPr/>
        </p:nvSpPr>
        <p:spPr>
          <a:xfrm>
            <a:off x="648257" y="5774600"/>
            <a:ext cx="1359569" cy="811880"/>
          </a:xfrm>
          <a:prstGeom prst="flowChartMulti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Disco magnético 12"/>
          <p:cNvSpPr/>
          <p:nvPr/>
        </p:nvSpPr>
        <p:spPr>
          <a:xfrm>
            <a:off x="2872093" y="6254395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Disco magnético 13"/>
          <p:cNvSpPr/>
          <p:nvPr/>
        </p:nvSpPr>
        <p:spPr>
          <a:xfrm>
            <a:off x="2872093" y="6061888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Disco magnético 14"/>
          <p:cNvSpPr/>
          <p:nvPr/>
        </p:nvSpPr>
        <p:spPr>
          <a:xfrm>
            <a:off x="2872092" y="5869382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Disco magnético 15"/>
          <p:cNvSpPr/>
          <p:nvPr/>
        </p:nvSpPr>
        <p:spPr>
          <a:xfrm>
            <a:off x="2872092" y="5676876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redondeado 5"/>
          <p:cNvSpPr/>
          <p:nvPr/>
        </p:nvSpPr>
        <p:spPr>
          <a:xfrm>
            <a:off x="3901397" y="2393867"/>
            <a:ext cx="1225216" cy="78263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redondeado 17"/>
          <p:cNvSpPr/>
          <p:nvPr/>
        </p:nvSpPr>
        <p:spPr>
          <a:xfrm>
            <a:off x="4514005" y="3493311"/>
            <a:ext cx="1225216" cy="2109536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3901397" y="2527103"/>
            <a:ext cx="144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Ajuste de </a:t>
            </a:r>
            <a:r>
              <a:rPr lang="es-ES" sz="1200" dirty="0" err="1" smtClean="0"/>
              <a:t>hiperparámetros</a:t>
            </a:r>
            <a:endParaRPr lang="es-ES" sz="12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654162" y="4317246"/>
            <a:ext cx="109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/>
              <a:t>Prototipado</a:t>
            </a:r>
            <a:r>
              <a:rPr lang="es-ES" sz="1200" dirty="0" smtClean="0"/>
              <a:t> del modelo</a:t>
            </a:r>
            <a:endParaRPr lang="es-ES" sz="1200" dirty="0"/>
          </a:p>
        </p:txBody>
      </p:sp>
      <p:sp>
        <p:nvSpPr>
          <p:cNvPr id="7" name="Almacenamiento de acceso secuencial 6"/>
          <p:cNvSpPr/>
          <p:nvPr/>
        </p:nvSpPr>
        <p:spPr>
          <a:xfrm>
            <a:off x="4469885" y="5729956"/>
            <a:ext cx="1269336" cy="823419"/>
          </a:xfrm>
          <a:prstGeom prst="flowChartMagneticTap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4716035" y="5910832"/>
            <a:ext cx="82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Modelo guardado</a:t>
            </a:r>
            <a:endParaRPr lang="es-ES" sz="12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5839214" y="3473259"/>
            <a:ext cx="3014181" cy="2129588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ortar rectángulo de esquina diagonal 19"/>
          <p:cNvSpPr/>
          <p:nvPr/>
        </p:nvSpPr>
        <p:spPr>
          <a:xfrm>
            <a:off x="7193080" y="3568186"/>
            <a:ext cx="1299411" cy="540454"/>
          </a:xfrm>
          <a:prstGeom prst="snip2Diag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ortar rectángulo de esquina diagonal 23"/>
          <p:cNvSpPr/>
          <p:nvPr/>
        </p:nvSpPr>
        <p:spPr>
          <a:xfrm>
            <a:off x="7193079" y="4264898"/>
            <a:ext cx="1299411" cy="540454"/>
          </a:xfrm>
          <a:prstGeom prst="snip2DiagRect">
            <a:avLst/>
          </a:prstGeom>
          <a:solidFill>
            <a:srgbClr val="FF99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ortar rectángulo de esquina diagonal 24"/>
          <p:cNvSpPr/>
          <p:nvPr/>
        </p:nvSpPr>
        <p:spPr>
          <a:xfrm>
            <a:off x="7193080" y="4949731"/>
            <a:ext cx="1299411" cy="540454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7188067" y="3590117"/>
            <a:ext cx="1196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bg1"/>
                </a:solidFill>
              </a:rPr>
              <a:t>Resultados del entrenamiento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244714" y="4295559"/>
            <a:ext cx="1196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bg1"/>
                </a:solidFill>
              </a:rPr>
              <a:t>Resultados de la validación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244714" y="4989125"/>
            <a:ext cx="1196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bg1"/>
                </a:solidFill>
              </a:rPr>
              <a:t>Resultados del test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23" name="Flecha derecha 22"/>
          <p:cNvSpPr/>
          <p:nvPr/>
        </p:nvSpPr>
        <p:spPr>
          <a:xfrm rot="20546383">
            <a:off x="6005920" y="3832798"/>
            <a:ext cx="986590" cy="287691"/>
          </a:xfrm>
          <a:prstGeom prst="rightArrow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Flecha derecha 29"/>
          <p:cNvSpPr/>
          <p:nvPr/>
        </p:nvSpPr>
        <p:spPr>
          <a:xfrm>
            <a:off x="6048360" y="4379191"/>
            <a:ext cx="986590" cy="287691"/>
          </a:xfrm>
          <a:prstGeom prst="right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Flecha derecha 30"/>
          <p:cNvSpPr/>
          <p:nvPr/>
        </p:nvSpPr>
        <p:spPr>
          <a:xfrm rot="1061793">
            <a:off x="6008523" y="4896215"/>
            <a:ext cx="986590" cy="28769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redondeado 31"/>
          <p:cNvSpPr/>
          <p:nvPr/>
        </p:nvSpPr>
        <p:spPr>
          <a:xfrm>
            <a:off x="5850731" y="5699574"/>
            <a:ext cx="3002664" cy="853802"/>
          </a:xfrm>
          <a:prstGeom prst="round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Flecha derecha 32"/>
          <p:cNvSpPr/>
          <p:nvPr/>
        </p:nvSpPr>
        <p:spPr>
          <a:xfrm>
            <a:off x="5985371" y="5949455"/>
            <a:ext cx="986590" cy="28769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ortar rectángulo de esquina diagonal 33"/>
          <p:cNvSpPr/>
          <p:nvPr/>
        </p:nvSpPr>
        <p:spPr>
          <a:xfrm>
            <a:off x="7244716" y="5823313"/>
            <a:ext cx="1299411" cy="540454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/>
          <p:cNvSpPr txBox="1"/>
          <p:nvPr/>
        </p:nvSpPr>
        <p:spPr>
          <a:xfrm>
            <a:off x="7296350" y="5862707"/>
            <a:ext cx="1196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bg1"/>
                </a:solidFill>
              </a:rPr>
              <a:t>Resultados del test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11602" y="4359087"/>
            <a:ext cx="12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Ficheros KDD con etiqueta</a:t>
            </a:r>
            <a:endParaRPr lang="es-ES" sz="12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749469" y="5997042"/>
            <a:ext cx="1181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Ficheros KDD sin etiqueta</a:t>
            </a:r>
            <a:endParaRPr lang="es-ES" sz="12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2676886" y="3377005"/>
            <a:ext cx="121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BD </a:t>
            </a:r>
            <a:r>
              <a:rPr lang="es-ES" sz="1200" dirty="0" err="1" smtClean="0"/>
              <a:t>Cassandra</a:t>
            </a:r>
            <a:endParaRPr lang="es-ES" sz="1200" dirty="0" smtClean="0"/>
          </a:p>
          <a:p>
            <a:r>
              <a:rPr lang="es-ES" sz="1200" i="1" dirty="0" err="1" smtClean="0"/>
              <a:t>validation_data</a:t>
            </a:r>
            <a:endParaRPr lang="es-ES" sz="1200" i="1" dirty="0" smtClean="0"/>
          </a:p>
          <a:p>
            <a:r>
              <a:rPr lang="es-ES" sz="1200" i="1" dirty="0" err="1"/>
              <a:t>t</a:t>
            </a:r>
            <a:r>
              <a:rPr lang="es-ES" sz="1200" i="1" dirty="0" err="1" smtClean="0"/>
              <a:t>est_data</a:t>
            </a:r>
            <a:endParaRPr lang="es-ES" sz="1200" i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2699254" y="5192113"/>
            <a:ext cx="12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BD </a:t>
            </a:r>
            <a:r>
              <a:rPr lang="es-ES" sz="1200" dirty="0" err="1" smtClean="0"/>
              <a:t>Cassandra</a:t>
            </a:r>
            <a:endParaRPr lang="es-ES" sz="1200" dirty="0" smtClean="0"/>
          </a:p>
          <a:p>
            <a:r>
              <a:rPr lang="es-ES" sz="1200" i="1" dirty="0" err="1"/>
              <a:t>d</a:t>
            </a:r>
            <a:r>
              <a:rPr lang="es-ES" sz="1200" i="1" dirty="0" err="1" smtClean="0"/>
              <a:t>ata_to_predict</a:t>
            </a:r>
            <a:endParaRPr lang="es-ES" sz="1200" i="1" dirty="0"/>
          </a:p>
        </p:txBody>
      </p:sp>
      <p:cxnSp>
        <p:nvCxnSpPr>
          <p:cNvPr id="40" name="Conector angular 39"/>
          <p:cNvCxnSpPr>
            <a:stCxn id="22" idx="3"/>
          </p:cNvCxnSpPr>
          <p:nvPr/>
        </p:nvCxnSpPr>
        <p:spPr>
          <a:xfrm flipH="1" flipV="1">
            <a:off x="5126613" y="2790316"/>
            <a:ext cx="3726782" cy="1747737"/>
          </a:xfrm>
          <a:prstGeom prst="bentConnector3">
            <a:avLst>
              <a:gd name="adj1" fmla="val -20662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echa derecha 50"/>
          <p:cNvSpPr/>
          <p:nvPr/>
        </p:nvSpPr>
        <p:spPr>
          <a:xfrm>
            <a:off x="2152649" y="4360007"/>
            <a:ext cx="599244" cy="26972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Flecha derecha 51"/>
          <p:cNvSpPr/>
          <p:nvPr/>
        </p:nvSpPr>
        <p:spPr>
          <a:xfrm>
            <a:off x="2157742" y="6016736"/>
            <a:ext cx="599244" cy="26972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Flecha derecha 52"/>
          <p:cNvSpPr/>
          <p:nvPr/>
        </p:nvSpPr>
        <p:spPr>
          <a:xfrm>
            <a:off x="3586353" y="4388712"/>
            <a:ext cx="807374" cy="27064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Flecha derecha 53"/>
          <p:cNvSpPr/>
          <p:nvPr/>
        </p:nvSpPr>
        <p:spPr>
          <a:xfrm>
            <a:off x="3639612" y="5990109"/>
            <a:ext cx="752756" cy="27688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Disco magnético 54"/>
          <p:cNvSpPr/>
          <p:nvPr/>
        </p:nvSpPr>
        <p:spPr>
          <a:xfrm>
            <a:off x="10995416" y="6228493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Disco magnético 55"/>
          <p:cNvSpPr/>
          <p:nvPr/>
        </p:nvSpPr>
        <p:spPr>
          <a:xfrm>
            <a:off x="10995416" y="6035986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Disco magnético 56"/>
          <p:cNvSpPr/>
          <p:nvPr/>
        </p:nvSpPr>
        <p:spPr>
          <a:xfrm>
            <a:off x="10995415" y="5843480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Disco magnético 57"/>
          <p:cNvSpPr/>
          <p:nvPr/>
        </p:nvSpPr>
        <p:spPr>
          <a:xfrm>
            <a:off x="10995415" y="5650974"/>
            <a:ext cx="661739" cy="288759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CuadroTexto 58"/>
          <p:cNvSpPr txBox="1"/>
          <p:nvPr/>
        </p:nvSpPr>
        <p:spPr>
          <a:xfrm>
            <a:off x="10770642" y="5141182"/>
            <a:ext cx="111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BD </a:t>
            </a:r>
            <a:r>
              <a:rPr lang="es-ES" sz="1200" dirty="0" err="1" smtClean="0"/>
              <a:t>Cassandra</a:t>
            </a:r>
            <a:r>
              <a:rPr lang="es-ES" sz="1200" dirty="0" smtClean="0"/>
              <a:t> </a:t>
            </a:r>
            <a:r>
              <a:rPr lang="es-ES" sz="1200" i="1" dirty="0" err="1" smtClean="0"/>
              <a:t>predict_data</a:t>
            </a:r>
            <a:endParaRPr lang="es-ES" sz="1200" i="1" dirty="0"/>
          </a:p>
        </p:txBody>
      </p:sp>
      <p:sp>
        <p:nvSpPr>
          <p:cNvPr id="62" name="Flecha derecha 61"/>
          <p:cNvSpPr/>
          <p:nvPr/>
        </p:nvSpPr>
        <p:spPr>
          <a:xfrm rot="5400000">
            <a:off x="4988206" y="5522786"/>
            <a:ext cx="308031" cy="2872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Multidocumento 62"/>
          <p:cNvSpPr/>
          <p:nvPr/>
        </p:nvSpPr>
        <p:spPr>
          <a:xfrm>
            <a:off x="9223966" y="5679660"/>
            <a:ext cx="1359569" cy="811880"/>
          </a:xfrm>
          <a:prstGeom prst="flowChartMulti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CuadroTexto 63"/>
          <p:cNvSpPr txBox="1"/>
          <p:nvPr/>
        </p:nvSpPr>
        <p:spPr>
          <a:xfrm>
            <a:off x="9401544" y="5890901"/>
            <a:ext cx="1181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Fichero de resultados</a:t>
            </a:r>
            <a:endParaRPr lang="es-ES" sz="1200" dirty="0"/>
          </a:p>
        </p:txBody>
      </p:sp>
      <p:sp>
        <p:nvSpPr>
          <p:cNvPr id="65" name="Flecha derecha 64"/>
          <p:cNvSpPr/>
          <p:nvPr/>
        </p:nvSpPr>
        <p:spPr>
          <a:xfrm>
            <a:off x="10635322" y="5980174"/>
            <a:ext cx="304241" cy="23618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Flecha derecha 65"/>
          <p:cNvSpPr/>
          <p:nvPr/>
        </p:nvSpPr>
        <p:spPr>
          <a:xfrm>
            <a:off x="8890958" y="6014776"/>
            <a:ext cx="304241" cy="23618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1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/>
          </a:bodyPr>
          <a:lstStyle/>
          <a:p>
            <a:r>
              <a:rPr lang="ca-ES" sz="4500" dirty="0" smtClean="0"/>
              <a:t>GUIÓN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10096499" cy="4383110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Presentación de los objetivos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Datos de entrenamiento</a:t>
            </a: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Características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Obtención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Asignación de los datos a las fases</a:t>
            </a: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Estructuración de datos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BD </a:t>
            </a:r>
            <a:r>
              <a:rPr lang="es-ES" dirty="0" err="1" smtClean="0"/>
              <a:t>NoSQL</a:t>
            </a:r>
            <a:r>
              <a:rPr lang="es-ES" dirty="0" smtClean="0"/>
              <a:t> </a:t>
            </a:r>
            <a:r>
              <a:rPr lang="es-ES" dirty="0" err="1" smtClean="0"/>
              <a:t>Cassandra</a:t>
            </a: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Clasificador predictivo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Tipos de algoritmos ML (</a:t>
            </a:r>
            <a:r>
              <a:rPr lang="es-ES" i="1" dirty="0" smtClean="0"/>
              <a:t>Machine </a:t>
            </a:r>
            <a:r>
              <a:rPr lang="es-ES" i="1" dirty="0" err="1" smtClean="0"/>
              <a:t>Learning</a:t>
            </a:r>
            <a:r>
              <a:rPr lang="es-ES" dirty="0" smtClean="0"/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Tipos de algoritmos supervisados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i="1" dirty="0" smtClean="0"/>
              <a:t>Deep </a:t>
            </a:r>
            <a:r>
              <a:rPr lang="es-ES" i="1" dirty="0" err="1" smtClean="0"/>
              <a:t>Learning</a:t>
            </a:r>
            <a:endParaRPr lang="es-ES" i="1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Lenguajes de programación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Librerías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Diseño e implementación del modelo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Métricas de evaluación del modelo final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Reutilización del modelo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Diagrama del modelado y uso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Conclusiones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8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/>
          </a:bodyPr>
          <a:lstStyle/>
          <a:p>
            <a:r>
              <a:rPr lang="ca-ES" sz="4500" dirty="0" smtClean="0"/>
              <a:t>CONCLUSIONES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3768" y="2419350"/>
            <a:ext cx="10720137" cy="386876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dirty="0" smtClean="0"/>
              <a:t>No existe una solución única para un mismo proyecto.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dirty="0" smtClean="0"/>
              <a:t>Es más importante invertir tiempo en investigar como hacerlo que hacerlo directamente.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dirty="0" smtClean="0"/>
              <a:t>Las BD </a:t>
            </a:r>
            <a:r>
              <a:rPr lang="es-ES" dirty="0" err="1" smtClean="0"/>
              <a:t>NoSQL</a:t>
            </a:r>
            <a:r>
              <a:rPr lang="es-ES" dirty="0" smtClean="0"/>
              <a:t> son ideales para gestionar enormes cantidades de datos.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dirty="0" smtClean="0"/>
              <a:t>Los resultados del entrenamiento del modelo dependen en gran medida de los datos usados.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dirty="0" smtClean="0"/>
              <a:t>La cantidad de los datos es importante, pero la calidad lo es más.</a:t>
            </a:r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5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7748" y="2265363"/>
            <a:ext cx="9144000" cy="782637"/>
          </a:xfrm>
        </p:spPr>
        <p:txBody>
          <a:bodyPr>
            <a:noAutofit/>
          </a:bodyPr>
          <a:lstStyle/>
          <a:p>
            <a:r>
              <a:rPr lang="ca-ES" sz="8000" dirty="0" smtClean="0"/>
              <a:t>FIN</a:t>
            </a:r>
            <a:endParaRPr lang="ca-ES" sz="8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8770" y="3326984"/>
            <a:ext cx="6850713" cy="775786"/>
          </a:xfrm>
        </p:spPr>
        <p:txBody>
          <a:bodyPr>
            <a:noAutofit/>
          </a:bodyPr>
          <a:lstStyle/>
          <a:p>
            <a:pPr algn="l"/>
            <a:r>
              <a:rPr lang="es-ES" sz="5000" dirty="0"/>
              <a:t>¡</a:t>
            </a:r>
            <a:r>
              <a:rPr lang="es-ES" sz="5000" dirty="0" smtClean="0"/>
              <a:t>Gracias por su atención!</a:t>
            </a:r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8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/>
          </a:bodyPr>
          <a:lstStyle/>
          <a:p>
            <a:r>
              <a:rPr lang="ca-ES" sz="4500" dirty="0" smtClean="0"/>
              <a:t>OBJETIVOS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419350"/>
            <a:ext cx="10972263" cy="386876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ES" dirty="0" smtClean="0"/>
              <a:t>Diseño e implementación de un detector predictivo de conexiones de red fraudulentas.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ES" dirty="0" smtClean="0"/>
              <a:t>Características del producto a desarrollar: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Porcentaje de acierto elevado.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Porcentaje de falsos positivos mínimo o nulo.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Autónomo. Capacidad de aprendizaje para detectar automáticamente nuevos patrones.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Eficiente. Clasificación de grandes cantidades de tramas en tiempo reducido.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dirty="0" smtClean="0"/>
              <a:t>Escalable. Posibilidad de ampliación.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 smtClean="0"/>
              <a:t>DATOS DE ENTRENAMIENTO</a:t>
            </a:r>
            <a:br>
              <a:rPr lang="ca-ES" sz="4500" dirty="0" smtClean="0"/>
            </a:br>
            <a:r>
              <a:rPr lang="ca-ES" sz="4500" dirty="0" smtClean="0"/>
              <a:t>CARACTERÍSTICAS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419350"/>
            <a:ext cx="10972263" cy="386876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ES" dirty="0" smtClean="0"/>
              <a:t>Los datos para entrenar al modelo clasificador predictivo tiene que cumplir con: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b="1" dirty="0" smtClean="0"/>
              <a:t>Cantidad.</a:t>
            </a:r>
            <a:r>
              <a:rPr lang="es-ES" dirty="0" smtClean="0"/>
              <a:t> Suficiente y variada.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b="1" dirty="0" smtClean="0"/>
              <a:t>Calidad.</a:t>
            </a:r>
            <a:r>
              <a:rPr lang="es-ES" dirty="0" smtClean="0"/>
              <a:t> Muestra representativa fiel a la realidad que se modela.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ES" dirty="0" smtClean="0"/>
              <a:t>La naturaleza del dato puede ser: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b="1" dirty="0"/>
              <a:t>Real.</a:t>
            </a:r>
            <a:r>
              <a:rPr lang="es-ES" dirty="0"/>
              <a:t> Ej. Capturas de </a:t>
            </a:r>
            <a:r>
              <a:rPr lang="es-ES" dirty="0" err="1"/>
              <a:t>logs</a:t>
            </a:r>
            <a:r>
              <a:rPr lang="es-ES" dirty="0"/>
              <a:t>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b="1" dirty="0"/>
              <a:t>Sintética.</a:t>
            </a:r>
            <a:r>
              <a:rPr lang="es-ES" dirty="0"/>
              <a:t> Generados mediante procesos explícitos para tal fin.</a:t>
            </a: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s-ES" dirty="0" smtClean="0"/>
              <a:t>Es importante saber de los datos que: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s-ES" b="1" dirty="0" smtClean="0"/>
              <a:t>Nunca</a:t>
            </a:r>
            <a:r>
              <a:rPr lang="es-ES" dirty="0" smtClean="0"/>
              <a:t> contendrán todos los posibles vectores de características de entrada.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8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 smtClean="0"/>
              <a:t>DATOS DE ENTRENAMIENTO </a:t>
            </a:r>
            <a:br>
              <a:rPr lang="ca-ES" sz="4500" dirty="0" smtClean="0"/>
            </a:br>
            <a:r>
              <a:rPr lang="ca-ES" sz="4500" dirty="0" smtClean="0"/>
              <a:t>OBTENCIÓN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1905000"/>
            <a:ext cx="10972263" cy="4383110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Los datos utilizados en el proyecto fueron proporcionados por el Programa de Evaluación de Detección de intrusos DARPA para el concurso de detección de intrusos KDD de 1999. </a:t>
            </a:r>
            <a:r>
              <a:rPr lang="es-ES" dirty="0"/>
              <a:t>Link: </a:t>
            </a:r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kdd.ics.uci.edu/databases/kddcup99/kddcup99.html</a:t>
            </a:r>
            <a:r>
              <a:rPr lang="es-ES" dirty="0" smtClean="0"/>
              <a:t> </a:t>
            </a:r>
          </a:p>
          <a:p>
            <a:pPr algn="l"/>
            <a:r>
              <a:rPr lang="es-ES" dirty="0" smtClean="0"/>
              <a:t>El juego consta de los siguientes ficheros: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/>
              <a:t>k</a:t>
            </a:r>
            <a:r>
              <a:rPr lang="es-ES" dirty="0" smtClean="0"/>
              <a:t>ddcup.data.~5MM de registros de 42 campos. Etiquetados con 22 tipos de ataque.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/>
              <a:t>k</a:t>
            </a:r>
            <a:r>
              <a:rPr lang="es-ES" dirty="0" smtClean="0"/>
              <a:t>ddcup.data_10_percent. ~10% del fichero anterior.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kddcup.newtestdata_10_percent_unlabeled. ~10% del fichero siguiente.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err="1"/>
              <a:t>k</a:t>
            </a:r>
            <a:r>
              <a:rPr lang="es-ES" dirty="0" err="1" smtClean="0"/>
              <a:t>ddcup.testdata_unlabeled</a:t>
            </a:r>
            <a:r>
              <a:rPr lang="es-ES" dirty="0" smtClean="0"/>
              <a:t>. ~3MM de registros sin etiquetar. 14 tipos de ataque nuevos, no presentes en el fichero </a:t>
            </a:r>
            <a:r>
              <a:rPr lang="es-ES" dirty="0" err="1" smtClean="0"/>
              <a:t>kddcup.data</a:t>
            </a:r>
            <a:r>
              <a:rPr lang="es-ES" dirty="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/>
              <a:t>k</a:t>
            </a:r>
            <a:r>
              <a:rPr lang="es-ES" dirty="0" smtClean="0"/>
              <a:t>ddcup.testdata_10_percent_unlabeled. ~10% del fichero anterior.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err="1"/>
              <a:t>c</a:t>
            </a:r>
            <a:r>
              <a:rPr lang="es-ES" dirty="0" err="1" smtClean="0"/>
              <a:t>orrected</a:t>
            </a:r>
            <a:r>
              <a:rPr lang="es-ES" dirty="0" smtClean="0"/>
              <a:t>. ~10% del fichero </a:t>
            </a:r>
            <a:r>
              <a:rPr lang="es-ES" dirty="0" err="1" smtClean="0"/>
              <a:t>kddcup.testddata_unlabeled</a:t>
            </a:r>
            <a:r>
              <a:rPr lang="es-ES" dirty="0" smtClean="0"/>
              <a:t> con etiquetas.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2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 smtClean="0"/>
              <a:t>DATOS DE ENTRENAMIENTO</a:t>
            </a:r>
            <a:br>
              <a:rPr lang="ca-ES" sz="4500" dirty="0" smtClean="0"/>
            </a:br>
            <a:r>
              <a:rPr lang="ca-ES" sz="4500" dirty="0" smtClean="0"/>
              <a:t>ASIGNACIÓN DE LOS DATOS A LAS FASES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6855" y="2638426"/>
            <a:ext cx="10972263" cy="2614612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Fases y ficheros seleccionados para cada una: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Entrenamiento</a:t>
            </a:r>
            <a:r>
              <a:rPr lang="es-ES" dirty="0" smtClean="0"/>
              <a:t>: kddcup.data_10_percent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Validación</a:t>
            </a:r>
            <a:r>
              <a:rPr lang="es-ES" dirty="0" smtClean="0"/>
              <a:t>: subconjunto aleatorio del 20% de kddcup.data_10_percent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Test</a:t>
            </a:r>
            <a:r>
              <a:rPr lang="es-ES" dirty="0" smtClean="0"/>
              <a:t>: </a:t>
            </a:r>
            <a:r>
              <a:rPr lang="es-ES" dirty="0" err="1" smtClean="0"/>
              <a:t>corrected</a:t>
            </a: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Predicción</a:t>
            </a:r>
            <a:r>
              <a:rPr lang="es-ES" dirty="0" smtClean="0"/>
              <a:t>: kddcup.newtestdata_10_percent_unlabeled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0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 smtClean="0"/>
              <a:t>ESTRUCTURACIÓN DE LOS DATOS</a:t>
            </a:r>
            <a:br>
              <a:rPr lang="ca-ES" sz="4500" dirty="0" smtClean="0"/>
            </a:br>
            <a:r>
              <a:rPr lang="ca-ES" sz="4500" dirty="0" smtClean="0"/>
              <a:t>BD NOSQL CASSANDRA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605088"/>
            <a:ext cx="10972263" cy="3683022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Características: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Alta disponibilidad.</a:t>
            </a:r>
            <a:r>
              <a:rPr lang="es-ES" dirty="0" smtClean="0"/>
              <a:t> Debido a su naturaleza distribuida.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Tolerancia a fallos.</a:t>
            </a:r>
            <a:r>
              <a:rPr lang="es-ES" dirty="0"/>
              <a:t> </a:t>
            </a:r>
            <a:r>
              <a:rPr lang="es-ES" dirty="0" smtClean="0"/>
              <a:t>Mediante replicación automática en otros nodos.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Rendimiento.</a:t>
            </a:r>
            <a:r>
              <a:rPr lang="es-ES" dirty="0" smtClean="0"/>
              <a:t> Capaz de gestionar grandes volúmenes de datos.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Descentralizada.</a:t>
            </a:r>
            <a:r>
              <a:rPr lang="es-ES" dirty="0" smtClean="0"/>
              <a:t> Evita fallos masivos.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Escalabilidad.</a:t>
            </a:r>
            <a:r>
              <a:rPr lang="es-ES" dirty="0" smtClean="0"/>
              <a:t> &gt; 2.000 nodos, &gt; 400 TB de dados y ~1 billón de solicitudes/día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Lenguaje CQL</a:t>
            </a:r>
            <a:r>
              <a:rPr lang="es-ES" dirty="0" smtClean="0"/>
              <a:t>. Muy parecido al SQL. Reducida curva de aprendizaje.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5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 smtClean="0"/>
              <a:t>CLASIFICADOR PREDICTIVO</a:t>
            </a:r>
            <a:br>
              <a:rPr lang="ca-ES" sz="4500" dirty="0" smtClean="0"/>
            </a:br>
            <a:r>
              <a:rPr lang="ca-ES" sz="4500" dirty="0" smtClean="0"/>
              <a:t>TIPOS DE ALGORITMOS ML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236" y="2605088"/>
            <a:ext cx="10972263" cy="3683022"/>
          </a:xfrm>
        </p:spPr>
        <p:txBody>
          <a:bodyPr>
            <a:normAutofit/>
          </a:bodyPr>
          <a:lstStyle/>
          <a:p>
            <a:pPr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620" y="2605088"/>
            <a:ext cx="8942760" cy="322659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771650" y="2762250"/>
            <a:ext cx="2686050" cy="29337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2406316" y="4087813"/>
            <a:ext cx="1394159" cy="427038"/>
          </a:xfrm>
          <a:prstGeom prst="rect">
            <a:avLst/>
          </a:prstGeom>
          <a:noFill/>
          <a:ln w="762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4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2637"/>
          </a:xfrm>
        </p:spPr>
        <p:txBody>
          <a:bodyPr>
            <a:normAutofit fontScale="90000"/>
          </a:bodyPr>
          <a:lstStyle/>
          <a:p>
            <a:r>
              <a:rPr lang="ca-ES" sz="4500" dirty="0"/>
              <a:t>CLASIFICADOR </a:t>
            </a:r>
            <a:r>
              <a:rPr lang="ca-ES" sz="4500" dirty="0" smtClean="0"/>
              <a:t>PREDICTIVO</a:t>
            </a:r>
            <a:br>
              <a:rPr lang="ca-ES" sz="4500" dirty="0" smtClean="0"/>
            </a:br>
            <a:r>
              <a:rPr lang="ca-ES" sz="4500" dirty="0" smtClean="0"/>
              <a:t>TIPOS DE ALGORITMOS SUPERVISADOS</a:t>
            </a:r>
            <a:endParaRPr lang="ca-ES" sz="45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19549" y="2605088"/>
            <a:ext cx="4629151" cy="368302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Regresión logística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Basados en instancia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Árboles de decisión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Bayesianos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SVM (</a:t>
            </a:r>
            <a:r>
              <a:rPr lang="es-ES" i="1" dirty="0" err="1" smtClean="0"/>
              <a:t>Suport</a:t>
            </a:r>
            <a:r>
              <a:rPr lang="es-ES" i="1" dirty="0" smtClean="0"/>
              <a:t> Vector Machine</a:t>
            </a:r>
            <a:r>
              <a:rPr lang="es-ES" dirty="0" smtClean="0"/>
              <a:t>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dirty="0" smtClean="0"/>
              <a:t>Redes neuronales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i="1" dirty="0" smtClean="0"/>
              <a:t>Deep </a:t>
            </a:r>
            <a:r>
              <a:rPr lang="es-ES" i="1" dirty="0" err="1" smtClean="0"/>
              <a:t>Learning</a:t>
            </a:r>
            <a:endParaRPr lang="es-ES" i="1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lvl="1" algn="l"/>
            <a:endParaRPr lang="es-ES" dirty="0"/>
          </a:p>
          <a:p>
            <a:pPr lvl="1" algn="l"/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endParaRPr lang="es-ES" dirty="0" smtClean="0"/>
          </a:p>
        </p:txBody>
      </p:sp>
      <p:pic>
        <p:nvPicPr>
          <p:cNvPr id="1026" name="5 Imagen" descr="uoc_LOGO_masterbrand_DOC_tzd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7"/>
          <a:stretch>
            <a:fillRect/>
          </a:stretch>
        </p:blipFill>
        <p:spPr bwMode="auto">
          <a:xfrm>
            <a:off x="0" y="0"/>
            <a:ext cx="61229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2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4168</TotalTime>
  <Words>776</Words>
  <Application>Microsoft Office PowerPoint</Application>
  <PresentationFormat>Panorámica</PresentationFormat>
  <Paragraphs>256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Tema de Office</vt:lpstr>
      <vt:lpstr>DETECTOR PREDICTIVO DE CONEXIONES FRAUDULENTAS</vt:lpstr>
      <vt:lpstr>GUIÓN</vt:lpstr>
      <vt:lpstr>OBJETIVOS</vt:lpstr>
      <vt:lpstr>DATOS DE ENTRENAMIENTO CARACTERÍSTICAS</vt:lpstr>
      <vt:lpstr>DATOS DE ENTRENAMIENTO  OBTENCIÓN</vt:lpstr>
      <vt:lpstr>DATOS DE ENTRENAMIENTO ASIGNACIÓN DE LOS DATOS A LAS FASES</vt:lpstr>
      <vt:lpstr>ESTRUCTURACIÓN DE LOS DATOS BD NOSQL CASSANDRA</vt:lpstr>
      <vt:lpstr>CLASIFICADOR PREDICTIVO TIPOS DE ALGORITMOS ML</vt:lpstr>
      <vt:lpstr>CLASIFICADOR PREDICTIVO TIPOS DE ALGORITMOS SUPERVISADOS</vt:lpstr>
      <vt:lpstr>CLASIFICADOR PREDICTIVO DEEP LEARNING</vt:lpstr>
      <vt:lpstr>CLASIFICADOR PREDICTIVO LENGUAJES DE PROGRAMACIÓN</vt:lpstr>
      <vt:lpstr>CLASIFICADOR PREDICTIVO LENGUAJES DE PROGRAMACIÓN</vt:lpstr>
      <vt:lpstr>CLASIFICADOR PREDICTIVO LIBRERÍAS</vt:lpstr>
      <vt:lpstr>CLASIFICADOR PREDICTIVO LIBRERÍAS</vt:lpstr>
      <vt:lpstr>CLASIFICADOR PREDICTIVO DISEÑO E IMPLEMENTACIÓN DEL MODELO</vt:lpstr>
      <vt:lpstr>CLASIFICADOR PREDICTIVO MÉTRICAS DE EVALUACIÓN DEL MODELO FINAL</vt:lpstr>
      <vt:lpstr>CLASIFICADOR PREDICTIVO MÉTRICAS DE EVALUACIÓN DEL MODELO FINAL</vt:lpstr>
      <vt:lpstr>CLASIFICADOR PREDICTIVO REUTILIZACIÓN DEL MODELO</vt:lpstr>
      <vt:lpstr>CLASIFICADOR PREDICTIVO DIAGRAMA DEL MODELADO Y USO</vt:lpstr>
      <vt:lpstr>CONCLUSIONES</vt:lpstr>
      <vt:lpstr>FIN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dmt88</dc:creator>
  <cp:lastModifiedBy>dmt88</cp:lastModifiedBy>
  <cp:revision>56</cp:revision>
  <dcterms:created xsi:type="dcterms:W3CDTF">2018-06-06T17:34:04Z</dcterms:created>
  <dcterms:modified xsi:type="dcterms:W3CDTF">2018-06-09T15:03:27Z</dcterms:modified>
</cp:coreProperties>
</file>