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6" r:id="rId4"/>
    <p:sldId id="270" r:id="rId5"/>
    <p:sldId id="268" r:id="rId6"/>
    <p:sldId id="271" r:id="rId7"/>
    <p:sldId id="269" r:id="rId8"/>
    <p:sldId id="258" r:id="rId9"/>
    <p:sldId id="272" r:id="rId10"/>
    <p:sldId id="259" r:id="rId11"/>
    <p:sldId id="260" r:id="rId12"/>
    <p:sldId id="262" r:id="rId13"/>
    <p:sldId id="273" r:id="rId14"/>
    <p:sldId id="263" r:id="rId15"/>
    <p:sldId id="264" r:id="rId16"/>
    <p:sldId id="274" r:id="rId17"/>
    <p:sldId id="267" r:id="rId18"/>
    <p:sldId id="275" r:id="rId19"/>
    <p:sldId id="265" r:id="rId20"/>
    <p:sldId id="276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  <a:srgbClr val="3A3A3A"/>
    <a:srgbClr val="F0AA41"/>
    <a:srgbClr val="E78E19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24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30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09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589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4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31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39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44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15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58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6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96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91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35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90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3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52CC3-A9CC-4B21-9518-D108D0614019}" type="datetimeFigureOut">
              <a:rPr lang="es-ES" smtClean="0"/>
              <a:t>09/06/2018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3D6D74-7A95-4CBD-AC23-2F09889EC8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82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oc_LOGO_masterbrand_DOC_tzd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7"/>
          <a:stretch>
            <a:fillRect/>
          </a:stretch>
        </p:blipFill>
        <p:spPr bwMode="auto">
          <a:xfrm>
            <a:off x="1510348" y="312857"/>
            <a:ext cx="6123305" cy="422275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2368512" y="1600521"/>
            <a:ext cx="44069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cap="small" dirty="0" err="1">
                <a:solidFill>
                  <a:srgbClr val="002060"/>
                </a:solidFill>
              </a:rPr>
              <a:t>Treball</a:t>
            </a:r>
            <a:r>
              <a:rPr lang="es-ES" sz="2800" b="1" cap="small" dirty="0">
                <a:solidFill>
                  <a:srgbClr val="002060"/>
                </a:solidFill>
              </a:rPr>
              <a:t> Final de Grau: </a:t>
            </a:r>
            <a:endParaRPr lang="es-ES" sz="2800" b="1" cap="small" dirty="0" smtClean="0">
              <a:solidFill>
                <a:srgbClr val="002060"/>
              </a:solidFill>
            </a:endParaRPr>
          </a:p>
          <a:p>
            <a:pPr algn="ctr"/>
            <a:r>
              <a:rPr lang="es-ES" sz="2800" b="1" cap="small" dirty="0" err="1" smtClean="0">
                <a:solidFill>
                  <a:srgbClr val="002060"/>
                </a:solidFill>
              </a:rPr>
              <a:t>Presentació</a:t>
            </a:r>
            <a:endParaRPr lang="es-ES" sz="2800" dirty="0">
              <a:solidFill>
                <a:srgbClr val="00206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98629" y="2904437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cap="small" dirty="0">
                <a:solidFill>
                  <a:srgbClr val="002060"/>
                </a:solidFill>
              </a:rPr>
              <a:t>1 </a:t>
            </a:r>
            <a:r>
              <a:rPr lang="ca-ES" sz="2400" b="1" cap="small" dirty="0" err="1">
                <a:solidFill>
                  <a:srgbClr val="002060"/>
                </a:solidFill>
              </a:rPr>
              <a:t>List</a:t>
            </a:r>
            <a:r>
              <a:rPr lang="ca-ES" sz="2400" b="1" cap="small" dirty="0">
                <a:solidFill>
                  <a:srgbClr val="002060"/>
                </a:solidFill>
              </a:rPr>
              <a:t> 2 Cook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37629" y="3420018"/>
            <a:ext cx="406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/>
              <a:t>Aplicació de </a:t>
            </a:r>
            <a:r>
              <a:rPr lang="ca-ES" dirty="0" err="1"/>
              <a:t>Android</a:t>
            </a:r>
            <a:r>
              <a:rPr lang="ca-ES" dirty="0"/>
              <a:t> per la gestió</a:t>
            </a:r>
            <a:br>
              <a:rPr lang="ca-ES" dirty="0"/>
            </a:br>
            <a:r>
              <a:rPr lang="ca-ES" dirty="0"/>
              <a:t>de receptes i llistes de la compra.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08957" y="4642009"/>
            <a:ext cx="269657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Marc Pérez </a:t>
            </a:r>
            <a:r>
              <a:rPr lang="es-ES" sz="1200" b="1" dirty="0" err="1" smtClean="0"/>
              <a:t>Tripiana</a:t>
            </a:r>
            <a:r>
              <a:rPr lang="es-ES" sz="1200" b="1" dirty="0" smtClean="0"/>
              <a:t> </a:t>
            </a:r>
          </a:p>
          <a:p>
            <a:r>
              <a:rPr lang="es-ES" sz="1200" dirty="0" smtClean="0"/>
              <a:t>Grau en </a:t>
            </a:r>
            <a:r>
              <a:rPr lang="es-ES" sz="1200" dirty="0" err="1" smtClean="0"/>
              <a:t>Multimèdia</a:t>
            </a:r>
            <a:endParaRPr lang="es-ES" sz="1200" dirty="0" smtClean="0"/>
          </a:p>
          <a:p>
            <a:r>
              <a:rPr lang="es-ES" sz="1200" dirty="0" err="1" smtClean="0"/>
              <a:t>Desenvolupament</a:t>
            </a:r>
            <a:r>
              <a:rPr lang="es-ES" sz="1200" dirty="0" smtClean="0"/>
              <a:t> </a:t>
            </a:r>
            <a:r>
              <a:rPr lang="es-ES" sz="1200" dirty="0" err="1"/>
              <a:t>d</a:t>
            </a:r>
            <a:r>
              <a:rPr lang="es-ES" sz="1200" dirty="0" err="1" smtClean="0"/>
              <a:t>'aplicacions</a:t>
            </a:r>
            <a:r>
              <a:rPr lang="es-ES" sz="1200" dirty="0" smtClean="0"/>
              <a:t> </a:t>
            </a:r>
          </a:p>
          <a:p>
            <a:r>
              <a:rPr lang="es-ES" sz="1200" dirty="0" smtClean="0"/>
              <a:t>sobre </a:t>
            </a:r>
            <a:r>
              <a:rPr lang="es-ES" sz="1200" dirty="0" err="1" smtClean="0"/>
              <a:t>dispositius</a:t>
            </a:r>
            <a:r>
              <a:rPr lang="es-ES" sz="1200" dirty="0" smtClean="0"/>
              <a:t> </a:t>
            </a:r>
            <a:r>
              <a:rPr lang="es-ES" sz="1200" dirty="0" err="1" smtClean="0"/>
              <a:t>mòbils</a:t>
            </a:r>
            <a:endParaRPr lang="es-ES" sz="1200" dirty="0" smtClean="0"/>
          </a:p>
          <a:p>
            <a:endParaRPr lang="es-ES" sz="1200" dirty="0" smtClean="0"/>
          </a:p>
          <a:p>
            <a:r>
              <a:rPr lang="es-ES" sz="1200" b="1" dirty="0" smtClean="0"/>
              <a:t>Helena </a:t>
            </a:r>
            <a:r>
              <a:rPr lang="es-ES" sz="1200" b="1" dirty="0" err="1" smtClean="0"/>
              <a:t>Boltà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Torrell</a:t>
            </a:r>
            <a:endParaRPr lang="es-ES" sz="1200" b="1" dirty="0" smtClean="0"/>
          </a:p>
          <a:p>
            <a:r>
              <a:rPr lang="es-ES" sz="1200" b="1" dirty="0" smtClean="0"/>
              <a:t>Jordi </a:t>
            </a:r>
            <a:r>
              <a:rPr lang="es-ES" sz="1200" b="1" dirty="0" err="1" smtClean="0"/>
              <a:t>Almirall</a:t>
            </a:r>
            <a:r>
              <a:rPr lang="es-ES" sz="1200" b="1" dirty="0" smtClean="0"/>
              <a:t> López</a:t>
            </a:r>
          </a:p>
          <a:p>
            <a:r>
              <a:rPr lang="es-ES" sz="1200" b="1" dirty="0" smtClean="0"/>
              <a:t>Carles </a:t>
            </a:r>
            <a:r>
              <a:rPr lang="es-ES" sz="1200" b="1" dirty="0" err="1" smtClean="0"/>
              <a:t>Garrigues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Olivella</a:t>
            </a:r>
            <a:endParaRPr lang="es-ES" sz="1200" b="1" dirty="0" smtClean="0"/>
          </a:p>
          <a:p>
            <a:endParaRPr lang="es-ES" sz="1200" dirty="0" smtClean="0"/>
          </a:p>
          <a:p>
            <a:r>
              <a:rPr lang="es-ES" sz="1200" dirty="0" smtClean="0"/>
              <a:t>13 de </a:t>
            </a:r>
            <a:r>
              <a:rPr lang="es-ES" sz="1200" dirty="0" err="1" smtClean="0"/>
              <a:t>juny</a:t>
            </a:r>
            <a:r>
              <a:rPr lang="es-ES" sz="1200" dirty="0" smtClean="0"/>
              <a:t> de 2018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10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19449" y="25167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s-ES" sz="2400" b="1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. </a:t>
            </a:r>
            <a:r>
              <a:rPr lang="ca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Disseny</a:t>
            </a:r>
            <a:endParaRPr lang="ca-ES" sz="24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6438" y="1589072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Color principal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46438" y="889233"/>
            <a:ext cx="103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Colors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8411" y="2067697"/>
            <a:ext cx="1968843" cy="1474573"/>
          </a:xfrm>
          <a:prstGeom prst="rect">
            <a:avLst/>
          </a:prstGeom>
          <a:solidFill>
            <a:srgbClr val="E78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880719" y="1589072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Color </a:t>
            </a:r>
            <a:r>
              <a:rPr lang="es-ES" dirty="0" err="1" smtClean="0"/>
              <a:t>secundari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3002692" y="2067697"/>
            <a:ext cx="1968843" cy="1474573"/>
          </a:xfrm>
          <a:prstGeom prst="rect">
            <a:avLst/>
          </a:prstGeom>
          <a:solidFill>
            <a:srgbClr val="F0A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446438" y="395745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Text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568411" y="4436076"/>
            <a:ext cx="1968843" cy="1474573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880719" y="3957451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Sobre </a:t>
            </a:r>
            <a:r>
              <a:rPr lang="es-ES" dirty="0" err="1" smtClean="0"/>
              <a:t>fons</a:t>
            </a:r>
            <a:r>
              <a:rPr lang="es-ES" dirty="0" smtClean="0"/>
              <a:t> </a:t>
            </a:r>
            <a:r>
              <a:rPr lang="es-ES" dirty="0" err="1" smtClean="0"/>
              <a:t>tronja</a:t>
            </a:r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3002692" y="4436076"/>
            <a:ext cx="1968843" cy="1474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315000" y="3957451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Text </a:t>
            </a:r>
            <a:r>
              <a:rPr lang="es-ES" dirty="0" err="1" smtClean="0"/>
              <a:t>secundàri</a:t>
            </a:r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5436973" y="4436076"/>
            <a:ext cx="1968843" cy="1474573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0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0" grpId="0"/>
      <p:bldP spid="13" grpId="0" animBg="1"/>
      <p:bldP spid="14" grpId="0"/>
      <p:bldP spid="18" grpId="0" animBg="1"/>
      <p:bldP spid="19" grpId="0"/>
      <p:bldP spid="20" grpId="0" animBg="1"/>
      <p:bldP spid="21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19449" y="25167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cap="small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s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. </a:t>
            </a:r>
            <a:r>
              <a:rPr lang="ca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Disseny</a:t>
            </a:r>
            <a:endParaRPr lang="ca-ES" sz="24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6438" y="889233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Logotip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16" name="Imagen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0" y="1465241"/>
            <a:ext cx="1670050" cy="167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32" y="1465241"/>
            <a:ext cx="1131587" cy="1131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37" y="1465241"/>
            <a:ext cx="785598" cy="785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53" y="1465241"/>
            <a:ext cx="430780" cy="43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CuadroTexto 24"/>
          <p:cNvSpPr txBox="1"/>
          <p:nvPr/>
        </p:nvSpPr>
        <p:spPr>
          <a:xfrm>
            <a:off x="446437" y="3326571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Tipografia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0" y="3902579"/>
            <a:ext cx="5925511" cy="17804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88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19449" y="25167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cap="small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s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. </a:t>
            </a:r>
            <a:r>
              <a:rPr lang="ca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Disseny</a:t>
            </a:r>
            <a:endParaRPr lang="ca-ES" sz="24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6438" y="158907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Sketch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46438" y="889233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>
                <a:solidFill>
                  <a:srgbClr val="002060"/>
                </a:solidFill>
              </a:rPr>
              <a:t>Procés</a:t>
            </a:r>
            <a:r>
              <a:rPr lang="es-ES" sz="2000" b="1" dirty="0">
                <a:solidFill>
                  <a:srgbClr val="002060"/>
                </a:solidFill>
              </a:rPr>
              <a:t> de </a:t>
            </a:r>
            <a:r>
              <a:rPr lang="es-ES" sz="2000" b="1" dirty="0" err="1">
                <a:solidFill>
                  <a:srgbClr val="002060"/>
                </a:solidFill>
              </a:rPr>
              <a:t>creació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921908" y="1588241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Alta </a:t>
            </a:r>
            <a:r>
              <a:rPr lang="es-ES" dirty="0" err="1" smtClean="0"/>
              <a:t>fidelitat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2031264"/>
            <a:ext cx="2286005" cy="3657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16" y="2031264"/>
            <a:ext cx="2055470" cy="36541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uadroTexto 16"/>
          <p:cNvSpPr txBox="1"/>
          <p:nvPr/>
        </p:nvSpPr>
        <p:spPr>
          <a:xfrm>
            <a:off x="5323238" y="1588241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Final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6" y="2031338"/>
            <a:ext cx="2218338" cy="3654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8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098406" y="3105835"/>
            <a:ext cx="4947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cap="small" dirty="0">
                <a:solidFill>
                  <a:srgbClr val="002060"/>
                </a:solidFill>
                <a:latin typeface="Montserrat" panose="00000500000000000000" pitchFamily="2" charset="0"/>
              </a:rPr>
              <a:t>4. </a:t>
            </a:r>
            <a:r>
              <a:rPr lang="es-ES" sz="3600" b="1" cap="small" dirty="0" err="1">
                <a:solidFill>
                  <a:srgbClr val="002060"/>
                </a:solidFill>
                <a:latin typeface="Montserrat" panose="00000500000000000000" pitchFamily="2" charset="0"/>
              </a:rPr>
              <a:t>Desenvolupament</a:t>
            </a:r>
            <a:endParaRPr lang="es-ES" sz="36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/>
          <p:cNvCxnSpPr/>
          <p:nvPr/>
        </p:nvCxnSpPr>
        <p:spPr>
          <a:xfrm flipV="1">
            <a:off x="4015077" y="3658816"/>
            <a:ext cx="1603202" cy="16131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2571788" y="3608173"/>
            <a:ext cx="22720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19449" y="251670"/>
            <a:ext cx="336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4. </a:t>
            </a:r>
            <a:r>
              <a:rPr lang="ca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Desenvolupament</a:t>
            </a:r>
            <a:endParaRPr lang="ca-ES" sz="24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6438" y="1325461"/>
            <a:ext cx="4062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err="1" smtClean="0"/>
              <a:t>Android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PHP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Base de </a:t>
            </a:r>
            <a:r>
              <a:rPr lang="es-ES" dirty="0" err="1" smtClean="0"/>
              <a:t>dades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 smtClean="0"/>
              <a:t>Model</a:t>
            </a:r>
            <a:r>
              <a:rPr lang="es-ES" dirty="0" smtClean="0"/>
              <a:t>, vista, controlador (MVC)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46438" y="889233"/>
            <a:ext cx="3765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Llenguatges</a:t>
            </a:r>
            <a:r>
              <a:rPr lang="es-ES" sz="2000" b="1" dirty="0" smtClean="0">
                <a:solidFill>
                  <a:srgbClr val="002060"/>
                </a:solidFill>
              </a:rPr>
              <a:t> i arquitectura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5" y="2525791"/>
            <a:ext cx="2207741" cy="22077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8" y="4465374"/>
            <a:ext cx="2203700" cy="2203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69" y="2525790"/>
            <a:ext cx="2207741" cy="22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19449" y="251670"/>
            <a:ext cx="336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4. </a:t>
            </a:r>
            <a:r>
              <a:rPr lang="ca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Desenvolupament</a:t>
            </a:r>
            <a:endParaRPr lang="ca-ES" sz="24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44057" y="1461220"/>
            <a:ext cx="288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 err="1"/>
              <a:t>Android</a:t>
            </a:r>
            <a:r>
              <a:rPr lang="ca-ES" dirty="0"/>
              <a:t> </a:t>
            </a:r>
            <a:r>
              <a:rPr lang="ca-ES" dirty="0" err="1"/>
              <a:t>Asynchronous</a:t>
            </a:r>
            <a:r>
              <a:rPr lang="ca-ES" dirty="0"/>
              <a:t> </a:t>
            </a:r>
            <a:endParaRPr lang="ca-ES" dirty="0" smtClean="0"/>
          </a:p>
          <a:p>
            <a:pPr algn="ctr"/>
            <a:r>
              <a:rPr lang="ca-ES" dirty="0" err="1" smtClean="0"/>
              <a:t>Http</a:t>
            </a:r>
            <a:r>
              <a:rPr lang="ca-ES" dirty="0" smtClean="0"/>
              <a:t> </a:t>
            </a:r>
            <a:r>
              <a:rPr lang="ca-ES" dirty="0"/>
              <a:t>Client</a:t>
            </a:r>
            <a:endParaRPr lang="es-ES" dirty="0" smtClean="0"/>
          </a:p>
        </p:txBody>
      </p:sp>
      <p:sp>
        <p:nvSpPr>
          <p:cNvPr id="15" name="CuadroTexto 14"/>
          <p:cNvSpPr txBox="1"/>
          <p:nvPr/>
        </p:nvSpPr>
        <p:spPr>
          <a:xfrm>
            <a:off x="446438" y="889233"/>
            <a:ext cx="4253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Llibreries</a:t>
            </a:r>
            <a:r>
              <a:rPr lang="es-ES" sz="2000" b="1" dirty="0" smtClean="0">
                <a:solidFill>
                  <a:srgbClr val="002060"/>
                </a:solidFill>
              </a:rPr>
              <a:t> </a:t>
            </a:r>
            <a:r>
              <a:rPr lang="es-ES" sz="2000" b="1" dirty="0">
                <a:solidFill>
                  <a:srgbClr val="002060"/>
                </a:solidFill>
              </a:rPr>
              <a:t>externes </a:t>
            </a:r>
            <a:r>
              <a:rPr lang="es-ES" sz="2000" b="1" dirty="0" err="1">
                <a:solidFill>
                  <a:srgbClr val="002060"/>
                </a:solidFill>
              </a:rPr>
              <a:t>utilitzades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99" y="2004123"/>
            <a:ext cx="2204788" cy="22047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8" y="2004123"/>
            <a:ext cx="2204789" cy="22047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99" y="4560632"/>
            <a:ext cx="2207297" cy="22072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7" y="4563140"/>
            <a:ext cx="2204789" cy="220478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044532" y="1599719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/>
              <a:t>Picasso</a:t>
            </a:r>
            <a:endParaRPr lang="es-ES" dirty="0" smtClean="0"/>
          </a:p>
        </p:txBody>
      </p:sp>
      <p:sp>
        <p:nvSpPr>
          <p:cNvPr id="17" name="CuadroTexto 16"/>
          <p:cNvSpPr txBox="1"/>
          <p:nvPr/>
        </p:nvSpPr>
        <p:spPr>
          <a:xfrm>
            <a:off x="4869804" y="423750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 err="1"/>
              <a:t>PHPMailer</a:t>
            </a:r>
            <a:endParaRPr lang="es-ES" dirty="0" smtClean="0"/>
          </a:p>
        </p:txBody>
      </p:sp>
      <p:sp>
        <p:nvSpPr>
          <p:cNvPr id="18" name="CuadroTexto 17"/>
          <p:cNvSpPr txBox="1"/>
          <p:nvPr/>
        </p:nvSpPr>
        <p:spPr>
          <a:xfrm>
            <a:off x="854662" y="4237502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 err="1"/>
              <a:t>Android</a:t>
            </a:r>
            <a:r>
              <a:rPr lang="ca-ES" dirty="0"/>
              <a:t> </a:t>
            </a:r>
            <a:r>
              <a:rPr lang="ca-ES" dirty="0" err="1"/>
              <a:t>Image</a:t>
            </a:r>
            <a:r>
              <a:rPr lang="ca-ES" dirty="0"/>
              <a:t> </a:t>
            </a:r>
            <a:r>
              <a:rPr lang="ca-ES" dirty="0" err="1"/>
              <a:t>Slider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326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3140358" y="3105835"/>
            <a:ext cx="286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cap="small" dirty="0">
                <a:solidFill>
                  <a:srgbClr val="002060"/>
                </a:solidFill>
                <a:latin typeface="Montserrat" panose="00000500000000000000" pitchFamily="2" charset="0"/>
              </a:rPr>
              <a:t>5. </a:t>
            </a:r>
            <a:r>
              <a:rPr lang="es-ES" sz="3600" b="1" cap="small" dirty="0" err="1">
                <a:solidFill>
                  <a:srgbClr val="002060"/>
                </a:solidFill>
                <a:latin typeface="Montserrat" panose="00000500000000000000" pitchFamily="2" charset="0"/>
              </a:rPr>
              <a:t>Exemples</a:t>
            </a:r>
            <a:endParaRPr lang="es-ES" sz="36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19449" y="251670"/>
            <a:ext cx="19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cap="small" dirty="0">
                <a:solidFill>
                  <a:srgbClr val="002060"/>
                </a:solidFill>
                <a:latin typeface="Montserrat" panose="00000500000000000000" pitchFamily="2" charset="0"/>
              </a:rPr>
              <a:t>5</a:t>
            </a:r>
            <a:r>
              <a:rPr lang="es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. </a:t>
            </a:r>
            <a:r>
              <a:rPr lang="ca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Exemples</a:t>
            </a:r>
            <a:endParaRPr lang="ca-ES" sz="24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6438" y="889233"/>
            <a:ext cx="4381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Demostració</a:t>
            </a:r>
            <a:r>
              <a:rPr lang="es-ES" sz="2000" b="1" dirty="0" smtClean="0">
                <a:solidFill>
                  <a:srgbClr val="002060"/>
                </a:solidFill>
              </a:rPr>
              <a:t> del </a:t>
            </a:r>
            <a:r>
              <a:rPr lang="es-ES" sz="2000" b="1" dirty="0" err="1" smtClean="0">
                <a:solidFill>
                  <a:srgbClr val="002060"/>
                </a:solidFill>
              </a:rPr>
              <a:t>funcionament</a:t>
            </a:r>
            <a:endParaRPr lang="es-E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3006507" y="3105835"/>
            <a:ext cx="3130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cap="small" dirty="0">
                <a:solidFill>
                  <a:srgbClr val="002060"/>
                </a:solidFill>
                <a:latin typeface="Montserrat" panose="00000500000000000000" pitchFamily="2" charset="0"/>
              </a:rPr>
              <a:t>6. </a:t>
            </a:r>
            <a:r>
              <a:rPr lang="es-ES" sz="3600" b="1" cap="small" dirty="0" err="1">
                <a:solidFill>
                  <a:srgbClr val="002060"/>
                </a:solidFill>
                <a:latin typeface="Montserrat" panose="00000500000000000000" pitchFamily="2" charset="0"/>
              </a:rPr>
              <a:t>Conclusió</a:t>
            </a:r>
            <a:endParaRPr lang="es-ES" sz="36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19449" y="251670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6. </a:t>
            </a:r>
            <a:r>
              <a:rPr lang="ca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Conclusió</a:t>
            </a:r>
            <a:endParaRPr lang="ca-ES" sz="24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6438" y="1325461"/>
            <a:ext cx="5113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Implementar </a:t>
            </a:r>
            <a:r>
              <a:rPr lang="es-ES" dirty="0" err="1" smtClean="0"/>
              <a:t>funcionalitats</a:t>
            </a:r>
            <a:r>
              <a:rPr lang="es-ES" dirty="0" smtClean="0"/>
              <a:t> </a:t>
            </a:r>
            <a:r>
              <a:rPr lang="es-ES" dirty="0" err="1" smtClean="0"/>
              <a:t>descartades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Convertir a </a:t>
            </a:r>
            <a:r>
              <a:rPr lang="es-ES" dirty="0" err="1" smtClean="0"/>
              <a:t>xarxa</a:t>
            </a:r>
            <a:r>
              <a:rPr lang="es-ES" dirty="0" smtClean="0"/>
              <a:t> social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46438" y="889233"/>
            <a:ext cx="3074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Línies</a:t>
            </a:r>
            <a:r>
              <a:rPr lang="es-ES" sz="2000" b="1" dirty="0" smtClean="0">
                <a:solidFill>
                  <a:srgbClr val="002060"/>
                </a:solidFill>
              </a:rPr>
              <a:t> </a:t>
            </a:r>
            <a:r>
              <a:rPr lang="es-ES" sz="2000" b="1" dirty="0">
                <a:solidFill>
                  <a:srgbClr val="002060"/>
                </a:solidFill>
              </a:rPr>
              <a:t>de </a:t>
            </a:r>
            <a:r>
              <a:rPr lang="es-ES" sz="2000" b="1" dirty="0" err="1">
                <a:solidFill>
                  <a:srgbClr val="002060"/>
                </a:solidFill>
              </a:rPr>
              <a:t>treball</a:t>
            </a:r>
            <a:r>
              <a:rPr lang="es-ES" sz="2000" b="1" dirty="0">
                <a:solidFill>
                  <a:srgbClr val="002060"/>
                </a:solidFill>
              </a:rPr>
              <a:t> </a:t>
            </a:r>
            <a:r>
              <a:rPr lang="es-ES" sz="2000" b="1" dirty="0" err="1">
                <a:solidFill>
                  <a:srgbClr val="002060"/>
                </a:solidFill>
              </a:rPr>
              <a:t>futur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6438" y="2581731"/>
            <a:ext cx="55114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Repte </a:t>
            </a:r>
            <a:r>
              <a:rPr lang="es-ES" dirty="0" err="1" smtClean="0"/>
              <a:t>acadèmic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Repte personal</a:t>
            </a:r>
          </a:p>
          <a:p>
            <a:pPr marL="285750" indent="-285750">
              <a:buFontTx/>
              <a:buChar char="-"/>
            </a:pPr>
            <a:r>
              <a:rPr lang="es-ES" dirty="0" err="1" smtClean="0"/>
              <a:t>Aprenentatge</a:t>
            </a:r>
            <a:r>
              <a:rPr lang="es-ES" dirty="0" smtClean="0"/>
              <a:t> </a:t>
            </a:r>
            <a:r>
              <a:rPr lang="es-ES" dirty="0" err="1" smtClean="0"/>
              <a:t>d’un</a:t>
            </a:r>
            <a:r>
              <a:rPr lang="es-ES" dirty="0" smtClean="0"/>
              <a:t> </a:t>
            </a:r>
            <a:r>
              <a:rPr lang="es-ES" dirty="0" err="1" smtClean="0"/>
              <a:t>nou</a:t>
            </a:r>
            <a:r>
              <a:rPr lang="es-ES" dirty="0" smtClean="0"/>
              <a:t> </a:t>
            </a:r>
            <a:r>
              <a:rPr lang="es-ES" dirty="0" err="1" smtClean="0"/>
              <a:t>llenguatge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 smtClean="0"/>
              <a:t>Dificultats</a:t>
            </a:r>
            <a:r>
              <a:rPr lang="es-ES" dirty="0" smtClean="0"/>
              <a:t> en el </a:t>
            </a:r>
            <a:r>
              <a:rPr lang="es-ES" dirty="0" err="1" smtClean="0"/>
              <a:t>desenvolupament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Importancia de la constancia i la </a:t>
            </a:r>
            <a:r>
              <a:rPr lang="es-ES" dirty="0" err="1" smtClean="0"/>
              <a:t>autogestió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Bona </a:t>
            </a:r>
            <a:r>
              <a:rPr lang="es-ES" dirty="0" err="1" smtClean="0"/>
              <a:t>divisió</a:t>
            </a:r>
            <a:r>
              <a:rPr lang="es-ES" dirty="0" smtClean="0"/>
              <a:t> del </a:t>
            </a:r>
            <a:r>
              <a:rPr lang="es-ES" dirty="0" err="1" smtClean="0"/>
              <a:t>treball</a:t>
            </a: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446438" y="2145503"/>
            <a:ext cx="3294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Conclusions</a:t>
            </a:r>
            <a:r>
              <a:rPr lang="es-ES" sz="2000" b="1" dirty="0" smtClean="0">
                <a:solidFill>
                  <a:srgbClr val="002060"/>
                </a:solidFill>
              </a:rPr>
              <a:t> </a:t>
            </a:r>
            <a:r>
              <a:rPr lang="es-ES" sz="2000" b="1" dirty="0" err="1">
                <a:solidFill>
                  <a:srgbClr val="002060"/>
                </a:solidFill>
              </a:rPr>
              <a:t>personals</a:t>
            </a:r>
            <a:endParaRPr lang="es-E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19449" y="25167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Índex</a:t>
            </a:r>
            <a:endParaRPr lang="ca-ES" sz="24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6438" y="1465241"/>
            <a:ext cx="25987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1.  </a:t>
            </a:r>
            <a:r>
              <a:rPr lang="es-ES" dirty="0" err="1" smtClean="0"/>
              <a:t>Introducció</a:t>
            </a:r>
            <a:endParaRPr lang="es-ES" dirty="0" smtClean="0"/>
          </a:p>
          <a:p>
            <a:pPr marL="342900" indent="-342900">
              <a:buAutoNum type="arabicPeriod"/>
            </a:pPr>
            <a:endParaRPr lang="es-ES" dirty="0"/>
          </a:p>
          <a:p>
            <a:r>
              <a:rPr lang="es-ES" dirty="0" smtClean="0"/>
              <a:t>2. </a:t>
            </a:r>
            <a:r>
              <a:rPr lang="es-ES" dirty="0" err="1" smtClean="0"/>
              <a:t>Plantejament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3. </a:t>
            </a:r>
            <a:r>
              <a:rPr lang="es-ES" dirty="0" err="1" smtClean="0"/>
              <a:t>Disseny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4. </a:t>
            </a:r>
            <a:r>
              <a:rPr lang="es-ES" dirty="0" err="1" smtClean="0"/>
              <a:t>Desenvolupament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5. </a:t>
            </a:r>
            <a:r>
              <a:rPr lang="es-ES" dirty="0" err="1" smtClean="0"/>
              <a:t>Exemples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6. </a:t>
            </a:r>
            <a:r>
              <a:rPr lang="es-ES" dirty="0" err="1" smtClean="0"/>
              <a:t>Conclusió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46438" y="889233"/>
            <a:ext cx="3732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Apartats</a:t>
            </a:r>
            <a:r>
              <a:rPr lang="es-ES" sz="2000" b="1" dirty="0" smtClean="0">
                <a:solidFill>
                  <a:srgbClr val="002060"/>
                </a:solidFill>
              </a:rPr>
              <a:t> de la </a:t>
            </a:r>
            <a:r>
              <a:rPr lang="es-ES" sz="2000" b="1" dirty="0" err="1" smtClean="0">
                <a:solidFill>
                  <a:srgbClr val="002060"/>
                </a:solidFill>
              </a:rPr>
              <a:t>presentació</a:t>
            </a:r>
            <a:endParaRPr lang="es-E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oc_LOGO_masterbrand_DOC_tzd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7"/>
          <a:stretch>
            <a:fillRect/>
          </a:stretch>
        </p:blipFill>
        <p:spPr bwMode="auto">
          <a:xfrm>
            <a:off x="1510348" y="312857"/>
            <a:ext cx="6123305" cy="422275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2368512" y="1600521"/>
            <a:ext cx="44069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cap="small" dirty="0" err="1">
                <a:solidFill>
                  <a:srgbClr val="002060"/>
                </a:solidFill>
              </a:rPr>
              <a:t>Treball</a:t>
            </a:r>
            <a:r>
              <a:rPr lang="es-ES" sz="2800" b="1" cap="small" dirty="0">
                <a:solidFill>
                  <a:srgbClr val="002060"/>
                </a:solidFill>
              </a:rPr>
              <a:t> Final de Grau: </a:t>
            </a:r>
            <a:endParaRPr lang="es-ES" sz="2800" b="1" cap="small" dirty="0" smtClean="0">
              <a:solidFill>
                <a:srgbClr val="002060"/>
              </a:solidFill>
            </a:endParaRPr>
          </a:p>
          <a:p>
            <a:pPr algn="ctr"/>
            <a:r>
              <a:rPr lang="es-ES" sz="2800" b="1" cap="small" dirty="0" err="1" smtClean="0">
                <a:solidFill>
                  <a:srgbClr val="002060"/>
                </a:solidFill>
              </a:rPr>
              <a:t>Presentació</a:t>
            </a:r>
            <a:endParaRPr lang="es-ES" sz="2800" dirty="0">
              <a:solidFill>
                <a:srgbClr val="00206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98629" y="2904437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cap="small" dirty="0">
                <a:solidFill>
                  <a:srgbClr val="002060"/>
                </a:solidFill>
              </a:rPr>
              <a:t>1 </a:t>
            </a:r>
            <a:r>
              <a:rPr lang="ca-ES" sz="2400" b="1" cap="small" dirty="0" err="1">
                <a:solidFill>
                  <a:srgbClr val="002060"/>
                </a:solidFill>
              </a:rPr>
              <a:t>List</a:t>
            </a:r>
            <a:r>
              <a:rPr lang="ca-ES" sz="2400" b="1" cap="small" dirty="0">
                <a:solidFill>
                  <a:srgbClr val="002060"/>
                </a:solidFill>
              </a:rPr>
              <a:t> 2 Cook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37629" y="3420018"/>
            <a:ext cx="406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dirty="0"/>
              <a:t>Aplicació de </a:t>
            </a:r>
            <a:r>
              <a:rPr lang="ca-ES" dirty="0" err="1"/>
              <a:t>Android</a:t>
            </a:r>
            <a:r>
              <a:rPr lang="ca-ES" dirty="0"/>
              <a:t> per la gestió</a:t>
            </a:r>
            <a:br>
              <a:rPr lang="ca-ES" dirty="0"/>
            </a:br>
            <a:r>
              <a:rPr lang="ca-ES" dirty="0"/>
              <a:t>de receptes i llistes de la compra.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08957" y="4642009"/>
            <a:ext cx="269657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Marc Pérez </a:t>
            </a:r>
            <a:r>
              <a:rPr lang="es-ES" sz="1200" b="1" dirty="0" err="1" smtClean="0"/>
              <a:t>Tripiana</a:t>
            </a:r>
            <a:r>
              <a:rPr lang="es-ES" sz="1200" b="1" dirty="0" smtClean="0"/>
              <a:t> </a:t>
            </a:r>
          </a:p>
          <a:p>
            <a:r>
              <a:rPr lang="es-ES" sz="1200" dirty="0" smtClean="0"/>
              <a:t>Grau en </a:t>
            </a:r>
            <a:r>
              <a:rPr lang="es-ES" sz="1200" dirty="0" err="1" smtClean="0"/>
              <a:t>Multimèdia</a:t>
            </a:r>
            <a:endParaRPr lang="es-ES" sz="1200" dirty="0" smtClean="0"/>
          </a:p>
          <a:p>
            <a:r>
              <a:rPr lang="es-ES" sz="1200" dirty="0" err="1" smtClean="0"/>
              <a:t>Desenvolupament</a:t>
            </a:r>
            <a:r>
              <a:rPr lang="es-ES" sz="1200" dirty="0" smtClean="0"/>
              <a:t> </a:t>
            </a:r>
            <a:r>
              <a:rPr lang="es-ES" sz="1200" dirty="0" err="1"/>
              <a:t>d</a:t>
            </a:r>
            <a:r>
              <a:rPr lang="es-ES" sz="1200" dirty="0" err="1" smtClean="0"/>
              <a:t>'aplicacions</a:t>
            </a:r>
            <a:r>
              <a:rPr lang="es-ES" sz="1200" dirty="0" smtClean="0"/>
              <a:t> </a:t>
            </a:r>
          </a:p>
          <a:p>
            <a:r>
              <a:rPr lang="es-ES" sz="1200" dirty="0" smtClean="0"/>
              <a:t>sobre </a:t>
            </a:r>
            <a:r>
              <a:rPr lang="es-ES" sz="1200" dirty="0" err="1" smtClean="0"/>
              <a:t>dispositius</a:t>
            </a:r>
            <a:r>
              <a:rPr lang="es-ES" sz="1200" dirty="0" smtClean="0"/>
              <a:t> </a:t>
            </a:r>
            <a:r>
              <a:rPr lang="es-ES" sz="1200" dirty="0" err="1" smtClean="0"/>
              <a:t>mòbils</a:t>
            </a:r>
            <a:endParaRPr lang="es-ES" sz="1200" dirty="0" smtClean="0"/>
          </a:p>
          <a:p>
            <a:endParaRPr lang="es-ES" sz="1200" dirty="0" smtClean="0"/>
          </a:p>
          <a:p>
            <a:r>
              <a:rPr lang="es-ES" sz="1200" b="1" dirty="0" smtClean="0"/>
              <a:t>Helena </a:t>
            </a:r>
            <a:r>
              <a:rPr lang="es-ES" sz="1200" b="1" dirty="0" err="1" smtClean="0"/>
              <a:t>Boltà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Torrell</a:t>
            </a:r>
            <a:endParaRPr lang="es-ES" sz="1200" b="1" dirty="0" smtClean="0"/>
          </a:p>
          <a:p>
            <a:r>
              <a:rPr lang="es-ES" sz="1200" b="1" dirty="0" smtClean="0"/>
              <a:t>Jordi </a:t>
            </a:r>
            <a:r>
              <a:rPr lang="es-ES" sz="1200" b="1" dirty="0" err="1" smtClean="0"/>
              <a:t>Almirall</a:t>
            </a:r>
            <a:r>
              <a:rPr lang="es-ES" sz="1200" b="1" dirty="0" smtClean="0"/>
              <a:t> López</a:t>
            </a:r>
          </a:p>
          <a:p>
            <a:r>
              <a:rPr lang="es-ES" sz="1200" b="1" dirty="0" smtClean="0"/>
              <a:t>Carles </a:t>
            </a:r>
            <a:r>
              <a:rPr lang="es-ES" sz="1200" b="1" dirty="0" err="1" smtClean="0"/>
              <a:t>Garrigues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Olivella</a:t>
            </a:r>
            <a:endParaRPr lang="es-ES" sz="1200" b="1" dirty="0" smtClean="0"/>
          </a:p>
          <a:p>
            <a:endParaRPr lang="es-ES" sz="1200" dirty="0" smtClean="0"/>
          </a:p>
          <a:p>
            <a:r>
              <a:rPr lang="es-ES" sz="1200" dirty="0" smtClean="0"/>
              <a:t>13 de </a:t>
            </a:r>
            <a:r>
              <a:rPr lang="es-ES" sz="1200" dirty="0" err="1" smtClean="0"/>
              <a:t>juny</a:t>
            </a:r>
            <a:r>
              <a:rPr lang="es-ES" sz="1200" dirty="0" smtClean="0"/>
              <a:t> de 2018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55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848612" y="3105835"/>
            <a:ext cx="344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1. </a:t>
            </a:r>
            <a:r>
              <a:rPr lang="ca-ES" sz="36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Introducció</a:t>
            </a:r>
            <a:endParaRPr lang="ca-ES" sz="36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19449" y="251670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1. </a:t>
            </a:r>
            <a:r>
              <a:rPr lang="ca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Introducció</a:t>
            </a:r>
            <a:endParaRPr lang="ca-ES" sz="24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6438" y="1325461"/>
            <a:ext cx="3589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APP </a:t>
            </a:r>
            <a:r>
              <a:rPr lang="es-ES" dirty="0" err="1" smtClean="0"/>
              <a:t>Android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 smtClean="0"/>
              <a:t>Gestió</a:t>
            </a:r>
            <a:r>
              <a:rPr lang="es-ES" dirty="0" smtClean="0"/>
              <a:t> de receptes</a:t>
            </a:r>
          </a:p>
          <a:p>
            <a:pPr marL="285750" indent="-285750">
              <a:buFontTx/>
              <a:buChar char="-"/>
            </a:pPr>
            <a:r>
              <a:rPr lang="es-ES" dirty="0" err="1" smtClean="0"/>
              <a:t>Gestió</a:t>
            </a:r>
            <a:r>
              <a:rPr lang="es-ES" dirty="0" smtClean="0"/>
              <a:t> de </a:t>
            </a:r>
            <a:r>
              <a:rPr lang="es-ES" dirty="0" err="1" smtClean="0"/>
              <a:t>llistes</a:t>
            </a:r>
            <a:r>
              <a:rPr lang="es-ES" dirty="0" smtClean="0"/>
              <a:t> de compra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46438" y="889233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Finalitat</a:t>
            </a:r>
            <a:r>
              <a:rPr lang="es-ES" sz="2000" b="1" dirty="0" smtClean="0">
                <a:solidFill>
                  <a:srgbClr val="002060"/>
                </a:solidFill>
              </a:rPr>
              <a:t> del </a:t>
            </a:r>
            <a:r>
              <a:rPr lang="es-ES" sz="2000" b="1" dirty="0" err="1" smtClean="0">
                <a:solidFill>
                  <a:srgbClr val="002060"/>
                </a:solidFill>
              </a:rPr>
              <a:t>treball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230418" y="2718838"/>
            <a:ext cx="8931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/>
              <a:t>+</a:t>
            </a:r>
            <a:endParaRPr lang="es-ES" sz="9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3" y="2391559"/>
            <a:ext cx="2204149" cy="22041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43" y="2385907"/>
            <a:ext cx="2209801" cy="22098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43" y="4288498"/>
            <a:ext cx="2207741" cy="22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19449" y="251670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1. </a:t>
            </a:r>
            <a:r>
              <a:rPr lang="ca-ES" sz="2400" b="1" cap="small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Introducció</a:t>
            </a:r>
            <a:endParaRPr lang="ca-ES" sz="24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6438" y="1465241"/>
            <a:ext cx="59041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 smtClean="0"/>
              <a:t>Convivència</a:t>
            </a:r>
            <a:endParaRPr lang="es-ES" dirty="0" smtClean="0"/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 smtClean="0"/>
              <a:t>Agilitzar</a:t>
            </a:r>
            <a:r>
              <a:rPr lang="es-ES" dirty="0" smtClean="0"/>
              <a:t> les tasques </a:t>
            </a:r>
            <a:r>
              <a:rPr lang="es-ES" dirty="0"/>
              <a:t>de la </a:t>
            </a:r>
            <a:r>
              <a:rPr lang="es-ES" dirty="0" smtClean="0"/>
              <a:t>llar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/>
              <a:t>Buscar </a:t>
            </a:r>
            <a:r>
              <a:rPr lang="es-ES" dirty="0" err="1"/>
              <a:t>suport</a:t>
            </a:r>
            <a:r>
              <a:rPr lang="es-ES" dirty="0"/>
              <a:t> en les </a:t>
            </a:r>
            <a:r>
              <a:rPr lang="es-ES" dirty="0" smtClean="0"/>
              <a:t>APPS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APPS </a:t>
            </a:r>
            <a:r>
              <a:rPr lang="es-ES" dirty="0" err="1"/>
              <a:t>provades</a:t>
            </a:r>
            <a:r>
              <a:rPr lang="es-ES" dirty="0"/>
              <a:t> no </a:t>
            </a:r>
            <a:r>
              <a:rPr lang="es-ES" dirty="0" err="1"/>
              <a:t>compleixen</a:t>
            </a:r>
            <a:r>
              <a:rPr lang="es-ES" dirty="0"/>
              <a:t> les </a:t>
            </a:r>
            <a:r>
              <a:rPr lang="es-ES" dirty="0" err="1"/>
              <a:t>expectatives</a:t>
            </a: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Crear</a:t>
            </a:r>
            <a:r>
              <a:rPr lang="fr-FR" dirty="0" smtClean="0"/>
              <a:t> APP </a:t>
            </a:r>
            <a:r>
              <a:rPr lang="fr-FR" dirty="0" err="1"/>
              <a:t>amb</a:t>
            </a:r>
            <a:r>
              <a:rPr lang="fr-FR" dirty="0"/>
              <a:t> les </a:t>
            </a:r>
            <a:r>
              <a:rPr lang="fr-FR" dirty="0" err="1"/>
              <a:t>característiques</a:t>
            </a:r>
            <a:r>
              <a:rPr lang="fr-FR" dirty="0"/>
              <a:t> </a:t>
            </a:r>
            <a:r>
              <a:rPr lang="fr-FR" dirty="0" err="1" smtClean="0"/>
              <a:t>desitjades</a:t>
            </a: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46438" y="889233"/>
            <a:ext cx="247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Origen de la idea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58" y="184441"/>
            <a:ext cx="2209801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569689" y="3105835"/>
            <a:ext cx="400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latin typeface="Montserrat" panose="00000500000000000000" pitchFamily="2" charset="0"/>
              </a:rPr>
              <a:t>2. </a:t>
            </a:r>
            <a:r>
              <a:rPr lang="es-ES" sz="3600" b="1" cap="small" dirty="0" err="1">
                <a:solidFill>
                  <a:srgbClr val="002060"/>
                </a:solidFill>
                <a:latin typeface="Montserrat" panose="00000500000000000000" pitchFamily="2" charset="0"/>
              </a:rPr>
              <a:t>Plantejament</a:t>
            </a:r>
            <a:endParaRPr lang="es-ES" sz="36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19449" y="251670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Montserrat" panose="00000500000000000000" pitchFamily="2" charset="0"/>
              </a:rPr>
              <a:t>2. </a:t>
            </a:r>
            <a:r>
              <a:rPr lang="ca-ES" sz="2400" b="1" cap="small" dirty="0">
                <a:solidFill>
                  <a:srgbClr val="002060"/>
                </a:solidFill>
              </a:rPr>
              <a:t>Plantejament</a:t>
            </a:r>
            <a:endParaRPr lang="ca-ES" sz="24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6438" y="1465241"/>
            <a:ext cx="56092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 smtClean="0"/>
              <a:t>Gestió</a:t>
            </a:r>
            <a:r>
              <a:rPr lang="es-ES" dirty="0" smtClean="0"/>
              <a:t> </a:t>
            </a:r>
            <a:r>
              <a:rPr lang="es-ES" dirty="0" err="1"/>
              <a:t>fàcil</a:t>
            </a:r>
            <a:r>
              <a:rPr lang="es-ES" dirty="0"/>
              <a:t> de receptes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err="1"/>
              <a:t>Llistar</a:t>
            </a:r>
            <a:r>
              <a:rPr lang="es-ES" dirty="0"/>
              <a:t> receptes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err="1"/>
              <a:t>Enviament</a:t>
            </a:r>
            <a:r>
              <a:rPr lang="es-ES" dirty="0"/>
              <a:t> </a:t>
            </a:r>
            <a:r>
              <a:rPr lang="es-ES" dirty="0" err="1"/>
              <a:t>d'ingredients</a:t>
            </a:r>
            <a:r>
              <a:rPr lang="es-ES" dirty="0"/>
              <a:t> a </a:t>
            </a:r>
            <a:r>
              <a:rPr lang="es-ES" dirty="0" err="1"/>
              <a:t>llistes</a:t>
            </a:r>
            <a:r>
              <a:rPr lang="es-ES" dirty="0"/>
              <a:t> de compra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err="1"/>
              <a:t>Gestió</a:t>
            </a:r>
            <a:r>
              <a:rPr lang="es-ES" dirty="0"/>
              <a:t> </a:t>
            </a:r>
            <a:r>
              <a:rPr lang="es-ES" dirty="0" err="1"/>
              <a:t>àgil</a:t>
            </a:r>
            <a:r>
              <a:rPr lang="es-ES" dirty="0"/>
              <a:t> de </a:t>
            </a:r>
            <a:r>
              <a:rPr lang="es-ES" dirty="0" err="1"/>
              <a:t>llistes</a:t>
            </a:r>
            <a:r>
              <a:rPr lang="es-ES" dirty="0"/>
              <a:t> de compra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err="1"/>
              <a:t>Reaprofitament</a:t>
            </a:r>
            <a:r>
              <a:rPr lang="es-ES" dirty="0"/>
              <a:t> de les </a:t>
            </a:r>
            <a:r>
              <a:rPr lang="es-ES" dirty="0" err="1" smtClean="0"/>
              <a:t>llistes</a:t>
            </a:r>
            <a:r>
              <a:rPr lang="es-ES" dirty="0" smtClean="0"/>
              <a:t> de compra.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46438" y="889233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Objectius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59" y="184442"/>
            <a:ext cx="2209801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19449" y="251670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2. </a:t>
            </a:r>
            <a:r>
              <a:rPr lang="ca-ES" sz="2400" b="1" cap="small" dirty="0" smtClean="0">
                <a:solidFill>
                  <a:srgbClr val="002060"/>
                </a:solidFill>
              </a:rPr>
              <a:t>Plantejament</a:t>
            </a:r>
            <a:endParaRPr lang="ca-ES" sz="24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6438" y="889233"/>
            <a:ext cx="431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>
                <a:solidFill>
                  <a:srgbClr val="002060"/>
                </a:solidFill>
              </a:rPr>
              <a:t>Fluxos </a:t>
            </a:r>
            <a:r>
              <a:rPr lang="ca-ES" sz="2000" b="1" dirty="0" smtClean="0">
                <a:solidFill>
                  <a:srgbClr val="002060"/>
                </a:solidFill>
              </a:rPr>
              <a:t>d’interacció i casos d’ús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" y="2215978"/>
            <a:ext cx="3932669" cy="3711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21" y="1750604"/>
            <a:ext cx="3540525" cy="46420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5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3331917" y="3105835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latin typeface="Montserrat" panose="00000500000000000000" pitchFamily="2" charset="0"/>
              </a:rPr>
              <a:t>3. </a:t>
            </a:r>
            <a:r>
              <a:rPr lang="es-ES" sz="3600" b="1" cap="small" dirty="0" err="1">
                <a:solidFill>
                  <a:srgbClr val="002060"/>
                </a:solidFill>
                <a:latin typeface="Montserrat" panose="00000500000000000000" pitchFamily="2" charset="0"/>
              </a:rPr>
              <a:t>Disseny</a:t>
            </a:r>
            <a:endParaRPr lang="es-ES" sz="3600" b="1" cap="small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602</TotalTime>
  <Words>320</Words>
  <Application>Microsoft Office PowerPoint</Application>
  <PresentationFormat>Presentación en pantalla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Montserrat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prez</dc:creator>
  <cp:lastModifiedBy>prez</cp:lastModifiedBy>
  <cp:revision>81</cp:revision>
  <dcterms:created xsi:type="dcterms:W3CDTF">2018-06-05T17:22:02Z</dcterms:created>
  <dcterms:modified xsi:type="dcterms:W3CDTF">2018-06-09T13:39:32Z</dcterms:modified>
</cp:coreProperties>
</file>