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58" r:id="rId4"/>
    <p:sldId id="259" r:id="rId5"/>
    <p:sldId id="260" r:id="rId6"/>
    <p:sldId id="268" r:id="rId7"/>
    <p:sldId id="275" r:id="rId8"/>
    <p:sldId id="262" r:id="rId9"/>
    <p:sldId id="261" r:id="rId10"/>
    <p:sldId id="269" r:id="rId11"/>
    <p:sldId id="263" r:id="rId12"/>
    <p:sldId id="267" r:id="rId13"/>
    <p:sldId id="270" r:id="rId14"/>
    <p:sldId id="264" r:id="rId15"/>
    <p:sldId id="276" r:id="rId16"/>
    <p:sldId id="271" r:id="rId17"/>
    <p:sldId id="277" r:id="rId18"/>
    <p:sldId id="273" r:id="rId19"/>
    <p:sldId id="274" r:id="rId20"/>
    <p:sldId id="265" r:id="rId21"/>
    <p:sldId id="278" r:id="rId22"/>
    <p:sldId id="266" r:id="rId2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F1"/>
    <a:srgbClr val="F3F3F3"/>
    <a:srgbClr val="66C6EE"/>
    <a:srgbClr val="00C2F1"/>
    <a:srgbClr val="00C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6"/>
    <p:restoredTop sz="94619"/>
  </p:normalViewPr>
  <p:slideViewPr>
    <p:cSldViewPr snapToGrid="0" snapToObjects="1">
      <p:cViewPr>
        <p:scale>
          <a:sx n="155" d="100"/>
          <a:sy n="155" d="100"/>
        </p:scale>
        <p:origin x="608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D7589-6AA4-9443-BC21-A3FCB1771E4A}" type="doc">
      <dgm:prSet loTypeId="urn:microsoft.com/office/officeart/2005/8/layout/list1" loCatId="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1C83B843-8DF5-8C4E-9E28-B24EE2BAA66A}">
      <dgm:prSet phldrT="[Texto]"/>
      <dgm:spPr/>
      <dgm:t>
        <a:bodyPr/>
        <a:lstStyle/>
        <a:p>
          <a:r>
            <a:rPr lang="es-ES_tradnl" dirty="0" smtClean="0"/>
            <a:t>✓ Aportar nuevas funcionalidades que no disponen las duchas actuales</a:t>
          </a:r>
          <a:endParaRPr lang="es-ES_tradnl" dirty="0"/>
        </a:p>
      </dgm:t>
    </dgm:pt>
    <dgm:pt modelId="{4599E6E2-9243-E84B-A097-5E6A4DA60BB7}" type="parTrans" cxnId="{B239B7DE-2E2A-4347-B53B-DA0E30F6084C}">
      <dgm:prSet/>
      <dgm:spPr/>
      <dgm:t>
        <a:bodyPr/>
        <a:lstStyle/>
        <a:p>
          <a:endParaRPr lang="es-ES_tradnl"/>
        </a:p>
      </dgm:t>
    </dgm:pt>
    <dgm:pt modelId="{900E4FBC-6706-EA4A-920B-F08AB29F1F9A}" type="sibTrans" cxnId="{B239B7DE-2E2A-4347-B53B-DA0E30F6084C}">
      <dgm:prSet/>
      <dgm:spPr/>
      <dgm:t>
        <a:bodyPr/>
        <a:lstStyle/>
        <a:p>
          <a:endParaRPr lang="es-ES_tradnl"/>
        </a:p>
      </dgm:t>
    </dgm:pt>
    <dgm:pt modelId="{35947CAD-8F25-DE42-B491-DD37CF708A3B}">
      <dgm:prSet phldrT="[Texto]"/>
      <dgm:spPr/>
      <dgm:t>
        <a:bodyPr/>
        <a:lstStyle/>
        <a:p>
          <a:r>
            <a:rPr lang="es-ES_tradnl" dirty="0" smtClean="0"/>
            <a:t>✓ Incrementar el ahorro</a:t>
          </a:r>
          <a:endParaRPr lang="es-ES_tradnl" dirty="0"/>
        </a:p>
      </dgm:t>
    </dgm:pt>
    <dgm:pt modelId="{11969B98-C811-CC49-B4B1-07B7D0B11964}" type="parTrans" cxnId="{7DD77FE0-A4CA-8043-BCD6-E8D6E2E9DFE2}">
      <dgm:prSet/>
      <dgm:spPr/>
      <dgm:t>
        <a:bodyPr/>
        <a:lstStyle/>
        <a:p>
          <a:endParaRPr lang="es-ES_tradnl"/>
        </a:p>
      </dgm:t>
    </dgm:pt>
    <dgm:pt modelId="{DF7E3265-D8CB-EC40-9D57-40BBFFAF741A}" type="sibTrans" cxnId="{7DD77FE0-A4CA-8043-BCD6-E8D6E2E9DFE2}">
      <dgm:prSet/>
      <dgm:spPr/>
      <dgm:t>
        <a:bodyPr/>
        <a:lstStyle/>
        <a:p>
          <a:endParaRPr lang="es-ES_tradnl"/>
        </a:p>
      </dgm:t>
    </dgm:pt>
    <dgm:pt modelId="{099E0847-D7C0-544F-939A-EAB54D0CCF9A}">
      <dgm:prSet phldrT="[Texto]"/>
      <dgm:spPr/>
      <dgm:t>
        <a:bodyPr/>
        <a:lstStyle/>
        <a:p>
          <a:r>
            <a:rPr lang="es-ES_tradnl" dirty="0" smtClean="0"/>
            <a:t>✓ Proporcionar un mayor control de gastos</a:t>
          </a:r>
          <a:endParaRPr lang="es-ES_tradnl" dirty="0"/>
        </a:p>
      </dgm:t>
    </dgm:pt>
    <dgm:pt modelId="{9F8DCB3F-97CA-694A-A272-36A7B46D8E26}" type="parTrans" cxnId="{5698F65B-50C5-8343-928A-4C1369C578E7}">
      <dgm:prSet/>
      <dgm:spPr/>
      <dgm:t>
        <a:bodyPr/>
        <a:lstStyle/>
        <a:p>
          <a:endParaRPr lang="es-ES_tradnl"/>
        </a:p>
      </dgm:t>
    </dgm:pt>
    <dgm:pt modelId="{4EB8F8AD-2A88-7040-A79E-78FE384E7CAF}" type="sibTrans" cxnId="{5698F65B-50C5-8343-928A-4C1369C578E7}">
      <dgm:prSet/>
      <dgm:spPr/>
      <dgm:t>
        <a:bodyPr/>
        <a:lstStyle/>
        <a:p>
          <a:endParaRPr lang="es-ES_tradnl"/>
        </a:p>
      </dgm:t>
    </dgm:pt>
    <dgm:pt modelId="{3CF47F9A-B3CB-1547-970B-F0EB2351C20F}">
      <dgm:prSet phldrT="[Texto]"/>
      <dgm:spPr/>
      <dgm:t>
        <a:bodyPr/>
        <a:lstStyle/>
        <a:p>
          <a:r>
            <a:rPr lang="es-ES_tradnl" dirty="0" smtClean="0"/>
            <a:t>✓ Ayudar a la sostenibilidad medioambiental</a:t>
          </a:r>
          <a:endParaRPr lang="es-ES_tradnl" dirty="0"/>
        </a:p>
      </dgm:t>
    </dgm:pt>
    <dgm:pt modelId="{B3D83A46-BC47-6542-A4DF-EB35DCE8727D}" type="parTrans" cxnId="{26B711A9-8F6B-984C-9D04-B37A02EA781C}">
      <dgm:prSet/>
      <dgm:spPr/>
      <dgm:t>
        <a:bodyPr/>
        <a:lstStyle/>
        <a:p>
          <a:endParaRPr lang="es-ES_tradnl"/>
        </a:p>
      </dgm:t>
    </dgm:pt>
    <dgm:pt modelId="{0B89F43D-1E6E-6B41-8E4D-CAC053A1FEB9}" type="sibTrans" cxnId="{26B711A9-8F6B-984C-9D04-B37A02EA781C}">
      <dgm:prSet/>
      <dgm:spPr/>
      <dgm:t>
        <a:bodyPr/>
        <a:lstStyle/>
        <a:p>
          <a:endParaRPr lang="es-ES_tradnl"/>
        </a:p>
      </dgm:t>
    </dgm:pt>
    <dgm:pt modelId="{F4698BAE-7324-9040-864E-24737750AAD7}">
      <dgm:prSet/>
      <dgm:spPr/>
      <dgm:t>
        <a:bodyPr/>
        <a:lstStyle/>
        <a:p>
          <a:r>
            <a:rPr lang="es-ES_tradnl" dirty="0" smtClean="0"/>
            <a:t>✓ Mejorar la usabilidad </a:t>
          </a:r>
          <a:endParaRPr lang="es-ES_tradnl" dirty="0"/>
        </a:p>
      </dgm:t>
    </dgm:pt>
    <dgm:pt modelId="{E3447019-F3D4-DC4A-86C6-FF5C57668CE1}" type="parTrans" cxnId="{5992C1DB-96D0-4C49-8FCE-D03645C045DE}">
      <dgm:prSet/>
      <dgm:spPr/>
      <dgm:t>
        <a:bodyPr/>
        <a:lstStyle/>
        <a:p>
          <a:endParaRPr lang="es-ES_tradnl"/>
        </a:p>
      </dgm:t>
    </dgm:pt>
    <dgm:pt modelId="{0350B92A-0430-DB48-8640-78CB9E30C5AC}" type="sibTrans" cxnId="{5992C1DB-96D0-4C49-8FCE-D03645C045DE}">
      <dgm:prSet/>
      <dgm:spPr/>
      <dgm:t>
        <a:bodyPr/>
        <a:lstStyle/>
        <a:p>
          <a:endParaRPr lang="es-ES_tradnl"/>
        </a:p>
      </dgm:t>
    </dgm:pt>
    <dgm:pt modelId="{039D9182-7DFA-8443-AD03-59BCCD0C9A47}" type="pres">
      <dgm:prSet presAssocID="{FFBD7589-6AA4-9443-BC21-A3FCB1771E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6D8BA23-CC12-E443-92AF-112AE8C88700}" type="pres">
      <dgm:prSet presAssocID="{F4698BAE-7324-9040-864E-24737750AAD7}" presName="parentLin" presStyleCnt="0"/>
      <dgm:spPr/>
      <dgm:t>
        <a:bodyPr/>
        <a:lstStyle/>
        <a:p>
          <a:endParaRPr lang="es-ES_tradnl"/>
        </a:p>
      </dgm:t>
    </dgm:pt>
    <dgm:pt modelId="{9ABC29D2-3E9C-444B-9448-641BB72597E9}" type="pres">
      <dgm:prSet presAssocID="{F4698BAE-7324-9040-864E-24737750AAD7}" presName="parentLeftMargin" presStyleLbl="node1" presStyleIdx="0" presStyleCnt="5"/>
      <dgm:spPr/>
      <dgm:t>
        <a:bodyPr/>
        <a:lstStyle/>
        <a:p>
          <a:endParaRPr lang="es-ES_tradnl"/>
        </a:p>
      </dgm:t>
    </dgm:pt>
    <dgm:pt modelId="{588C4B80-EF3A-D64C-9F13-FBD05F3E82C2}" type="pres">
      <dgm:prSet presAssocID="{F4698BAE-7324-9040-864E-24737750AAD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996077B-5BBB-DD4D-948E-989D3D34159D}" type="pres">
      <dgm:prSet presAssocID="{F4698BAE-7324-9040-864E-24737750AAD7}" presName="negativeSpace" presStyleCnt="0"/>
      <dgm:spPr/>
      <dgm:t>
        <a:bodyPr/>
        <a:lstStyle/>
        <a:p>
          <a:endParaRPr lang="es-ES_tradnl"/>
        </a:p>
      </dgm:t>
    </dgm:pt>
    <dgm:pt modelId="{A75090F7-86E4-FA40-813E-51A6484A604A}" type="pres">
      <dgm:prSet presAssocID="{F4698BAE-7324-9040-864E-24737750AAD7}" presName="childText" presStyleLbl="conFgAcc1" presStyleIdx="0" presStyleCnt="5">
        <dgm:presLayoutVars>
          <dgm:bulletEnabled val="1"/>
        </dgm:presLayoutVars>
      </dgm:prSet>
      <dgm:spPr>
        <a:solidFill>
          <a:srgbClr val="00C8F1">
            <a:alpha val="90000"/>
          </a:srgbClr>
        </a:solidFill>
        <a:ln>
          <a:noFill/>
        </a:ln>
      </dgm:spPr>
      <dgm:t>
        <a:bodyPr/>
        <a:lstStyle/>
        <a:p>
          <a:endParaRPr lang="es-ES_tradnl"/>
        </a:p>
      </dgm:t>
    </dgm:pt>
    <dgm:pt modelId="{5DEA841B-3B41-8D40-9F88-4CC524A25330}" type="pres">
      <dgm:prSet presAssocID="{0350B92A-0430-DB48-8640-78CB9E30C5AC}" presName="spaceBetweenRectangles" presStyleCnt="0"/>
      <dgm:spPr/>
      <dgm:t>
        <a:bodyPr/>
        <a:lstStyle/>
        <a:p>
          <a:endParaRPr lang="es-ES_tradnl"/>
        </a:p>
      </dgm:t>
    </dgm:pt>
    <dgm:pt modelId="{F8C5F2D9-612E-F642-973F-556A9210AAB6}" type="pres">
      <dgm:prSet presAssocID="{1C83B843-8DF5-8C4E-9E28-B24EE2BAA66A}" presName="parentLin" presStyleCnt="0"/>
      <dgm:spPr/>
      <dgm:t>
        <a:bodyPr/>
        <a:lstStyle/>
        <a:p>
          <a:endParaRPr lang="es-ES_tradnl"/>
        </a:p>
      </dgm:t>
    </dgm:pt>
    <dgm:pt modelId="{2DE396A5-F256-6040-9E0C-623F2B6E0722}" type="pres">
      <dgm:prSet presAssocID="{1C83B843-8DF5-8C4E-9E28-B24EE2BAA66A}" presName="parentLeftMargin" presStyleLbl="node1" presStyleIdx="0" presStyleCnt="5"/>
      <dgm:spPr/>
      <dgm:t>
        <a:bodyPr/>
        <a:lstStyle/>
        <a:p>
          <a:endParaRPr lang="es-ES_tradnl"/>
        </a:p>
      </dgm:t>
    </dgm:pt>
    <dgm:pt modelId="{99901B70-2DB7-B840-8BEB-F4ABD7BF0713}" type="pres">
      <dgm:prSet presAssocID="{1C83B843-8DF5-8C4E-9E28-B24EE2BAA66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8F28248-30E6-6C43-AEA6-8CAC459EF4A6}" type="pres">
      <dgm:prSet presAssocID="{1C83B843-8DF5-8C4E-9E28-B24EE2BAA66A}" presName="negativeSpace" presStyleCnt="0"/>
      <dgm:spPr/>
      <dgm:t>
        <a:bodyPr/>
        <a:lstStyle/>
        <a:p>
          <a:endParaRPr lang="es-ES_tradnl"/>
        </a:p>
      </dgm:t>
    </dgm:pt>
    <dgm:pt modelId="{941C3831-EEDB-0342-9619-F964EDA0D3B6}" type="pres">
      <dgm:prSet presAssocID="{1C83B843-8DF5-8C4E-9E28-B24EE2BAA66A}" presName="childText" presStyleLbl="conFgAcc1" presStyleIdx="1" presStyleCnt="5">
        <dgm:presLayoutVars>
          <dgm:bulletEnabled val="1"/>
        </dgm:presLayoutVars>
      </dgm:prSet>
      <dgm:spPr>
        <a:solidFill>
          <a:srgbClr val="00C8F1">
            <a:alpha val="90000"/>
          </a:srgbClr>
        </a:solidFill>
        <a:ln>
          <a:noFill/>
        </a:ln>
      </dgm:spPr>
      <dgm:t>
        <a:bodyPr/>
        <a:lstStyle/>
        <a:p>
          <a:endParaRPr lang="es-ES_tradnl"/>
        </a:p>
      </dgm:t>
    </dgm:pt>
    <dgm:pt modelId="{C1BAE8CA-0A2A-C94B-8BAD-8528FEB2A57F}" type="pres">
      <dgm:prSet presAssocID="{900E4FBC-6706-EA4A-920B-F08AB29F1F9A}" presName="spaceBetweenRectangles" presStyleCnt="0"/>
      <dgm:spPr/>
      <dgm:t>
        <a:bodyPr/>
        <a:lstStyle/>
        <a:p>
          <a:endParaRPr lang="es-ES_tradnl"/>
        </a:p>
      </dgm:t>
    </dgm:pt>
    <dgm:pt modelId="{1B0B672B-8A0D-7D46-BFBB-8DDE57434EEC}" type="pres">
      <dgm:prSet presAssocID="{35947CAD-8F25-DE42-B491-DD37CF708A3B}" presName="parentLin" presStyleCnt="0"/>
      <dgm:spPr/>
      <dgm:t>
        <a:bodyPr/>
        <a:lstStyle/>
        <a:p>
          <a:endParaRPr lang="es-ES_tradnl"/>
        </a:p>
      </dgm:t>
    </dgm:pt>
    <dgm:pt modelId="{E34788CD-0E4F-B04D-9065-6B216F8A0E80}" type="pres">
      <dgm:prSet presAssocID="{35947CAD-8F25-DE42-B491-DD37CF708A3B}" presName="parentLeftMargin" presStyleLbl="node1" presStyleIdx="1" presStyleCnt="5"/>
      <dgm:spPr/>
      <dgm:t>
        <a:bodyPr/>
        <a:lstStyle/>
        <a:p>
          <a:endParaRPr lang="es-ES_tradnl"/>
        </a:p>
      </dgm:t>
    </dgm:pt>
    <dgm:pt modelId="{EC7C859A-4556-FF46-9C1D-51A725489BE4}" type="pres">
      <dgm:prSet presAssocID="{35947CAD-8F25-DE42-B491-DD37CF708A3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4B9E85A-F557-AA48-82AA-8A8A2C1C7C3D}" type="pres">
      <dgm:prSet presAssocID="{35947CAD-8F25-DE42-B491-DD37CF708A3B}" presName="negativeSpace" presStyleCnt="0"/>
      <dgm:spPr/>
      <dgm:t>
        <a:bodyPr/>
        <a:lstStyle/>
        <a:p>
          <a:endParaRPr lang="es-ES_tradnl"/>
        </a:p>
      </dgm:t>
    </dgm:pt>
    <dgm:pt modelId="{3DE1AA5D-4B7E-704D-9B2F-7680C69F52F5}" type="pres">
      <dgm:prSet presAssocID="{35947CAD-8F25-DE42-B491-DD37CF708A3B}" presName="childText" presStyleLbl="conFgAcc1" presStyleIdx="2" presStyleCnt="5" custLinFactNeighborX="0" custLinFactNeighborY="5920">
        <dgm:presLayoutVars>
          <dgm:bulletEnabled val="1"/>
        </dgm:presLayoutVars>
      </dgm:prSet>
      <dgm:spPr>
        <a:solidFill>
          <a:srgbClr val="00C8F1">
            <a:alpha val="90000"/>
          </a:srgbClr>
        </a:solidFill>
        <a:ln>
          <a:noFill/>
        </a:ln>
      </dgm:spPr>
      <dgm:t>
        <a:bodyPr/>
        <a:lstStyle/>
        <a:p>
          <a:endParaRPr lang="es-ES_tradnl"/>
        </a:p>
      </dgm:t>
    </dgm:pt>
    <dgm:pt modelId="{1E1B59CD-5F47-7348-92FC-7C4144623056}" type="pres">
      <dgm:prSet presAssocID="{DF7E3265-D8CB-EC40-9D57-40BBFFAF741A}" presName="spaceBetweenRectangles" presStyleCnt="0"/>
      <dgm:spPr/>
      <dgm:t>
        <a:bodyPr/>
        <a:lstStyle/>
        <a:p>
          <a:endParaRPr lang="es-ES_tradnl"/>
        </a:p>
      </dgm:t>
    </dgm:pt>
    <dgm:pt modelId="{4CEFB4B7-44F8-8F49-902F-C129F459F5BF}" type="pres">
      <dgm:prSet presAssocID="{099E0847-D7C0-544F-939A-EAB54D0CCF9A}" presName="parentLin" presStyleCnt="0"/>
      <dgm:spPr/>
      <dgm:t>
        <a:bodyPr/>
        <a:lstStyle/>
        <a:p>
          <a:endParaRPr lang="es-ES_tradnl"/>
        </a:p>
      </dgm:t>
    </dgm:pt>
    <dgm:pt modelId="{C602822D-0359-4F4B-ABFB-18AAD5223A71}" type="pres">
      <dgm:prSet presAssocID="{099E0847-D7C0-544F-939A-EAB54D0CCF9A}" presName="parentLeftMargin" presStyleLbl="node1" presStyleIdx="2" presStyleCnt="5"/>
      <dgm:spPr/>
      <dgm:t>
        <a:bodyPr/>
        <a:lstStyle/>
        <a:p>
          <a:endParaRPr lang="es-ES_tradnl"/>
        </a:p>
      </dgm:t>
    </dgm:pt>
    <dgm:pt modelId="{4BCC64C5-A32C-5143-BAE0-74D415BF6676}" type="pres">
      <dgm:prSet presAssocID="{099E0847-D7C0-544F-939A-EAB54D0CCF9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9E9203C-2E7B-B84C-9A00-2556013CF690}" type="pres">
      <dgm:prSet presAssocID="{099E0847-D7C0-544F-939A-EAB54D0CCF9A}" presName="negativeSpace" presStyleCnt="0"/>
      <dgm:spPr/>
      <dgm:t>
        <a:bodyPr/>
        <a:lstStyle/>
        <a:p>
          <a:endParaRPr lang="es-ES_tradnl"/>
        </a:p>
      </dgm:t>
    </dgm:pt>
    <dgm:pt modelId="{8A52FB18-28F6-2A4B-9D22-2199C0B47DE2}" type="pres">
      <dgm:prSet presAssocID="{099E0847-D7C0-544F-939A-EAB54D0CCF9A}" presName="childText" presStyleLbl="conFgAcc1" presStyleIdx="3" presStyleCnt="5" custLinFactNeighborY="20353">
        <dgm:presLayoutVars>
          <dgm:bulletEnabled val="1"/>
        </dgm:presLayoutVars>
      </dgm:prSet>
      <dgm:spPr>
        <a:solidFill>
          <a:srgbClr val="00C8F1">
            <a:alpha val="90000"/>
          </a:srgbClr>
        </a:solidFill>
        <a:ln>
          <a:noFill/>
        </a:ln>
      </dgm:spPr>
      <dgm:t>
        <a:bodyPr/>
        <a:lstStyle/>
        <a:p>
          <a:endParaRPr lang="es-ES_tradnl"/>
        </a:p>
      </dgm:t>
    </dgm:pt>
    <dgm:pt modelId="{17F55C89-A956-BB49-8B42-D58968119F9C}" type="pres">
      <dgm:prSet presAssocID="{4EB8F8AD-2A88-7040-A79E-78FE384E7CAF}" presName="spaceBetweenRectangles" presStyleCnt="0"/>
      <dgm:spPr/>
      <dgm:t>
        <a:bodyPr/>
        <a:lstStyle/>
        <a:p>
          <a:endParaRPr lang="es-ES_tradnl"/>
        </a:p>
      </dgm:t>
    </dgm:pt>
    <dgm:pt modelId="{9622E66A-2193-3542-89A6-68CD3B5D49B1}" type="pres">
      <dgm:prSet presAssocID="{3CF47F9A-B3CB-1547-970B-F0EB2351C20F}" presName="parentLin" presStyleCnt="0"/>
      <dgm:spPr/>
      <dgm:t>
        <a:bodyPr/>
        <a:lstStyle/>
        <a:p>
          <a:endParaRPr lang="es-ES_tradnl"/>
        </a:p>
      </dgm:t>
    </dgm:pt>
    <dgm:pt modelId="{7F2CCA42-3327-9043-8275-5C24A0D9BA45}" type="pres">
      <dgm:prSet presAssocID="{3CF47F9A-B3CB-1547-970B-F0EB2351C20F}" presName="parentLeftMargin" presStyleLbl="node1" presStyleIdx="3" presStyleCnt="5"/>
      <dgm:spPr/>
      <dgm:t>
        <a:bodyPr/>
        <a:lstStyle/>
        <a:p>
          <a:endParaRPr lang="es-ES_tradnl"/>
        </a:p>
      </dgm:t>
    </dgm:pt>
    <dgm:pt modelId="{A03B64C0-9224-4645-8082-BC0597D09076}" type="pres">
      <dgm:prSet presAssocID="{3CF47F9A-B3CB-1547-970B-F0EB2351C20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8DEB46A-089B-E747-8196-79E4C186FCCB}" type="pres">
      <dgm:prSet presAssocID="{3CF47F9A-B3CB-1547-970B-F0EB2351C20F}" presName="negativeSpace" presStyleCnt="0"/>
      <dgm:spPr/>
      <dgm:t>
        <a:bodyPr/>
        <a:lstStyle/>
        <a:p>
          <a:endParaRPr lang="es-ES_tradnl"/>
        </a:p>
      </dgm:t>
    </dgm:pt>
    <dgm:pt modelId="{87B2453A-E134-3D4D-AF9B-DBB6273F9724}" type="pres">
      <dgm:prSet presAssocID="{3CF47F9A-B3CB-1547-970B-F0EB2351C20F}" presName="childText" presStyleLbl="conFgAcc1" presStyleIdx="4" presStyleCnt="5">
        <dgm:presLayoutVars>
          <dgm:bulletEnabled val="1"/>
        </dgm:presLayoutVars>
      </dgm:prSet>
      <dgm:spPr>
        <a:solidFill>
          <a:srgbClr val="00C8F1">
            <a:alpha val="90000"/>
          </a:srgbClr>
        </a:solidFill>
        <a:ln>
          <a:noFill/>
        </a:ln>
      </dgm:spPr>
      <dgm:t>
        <a:bodyPr/>
        <a:lstStyle/>
        <a:p>
          <a:endParaRPr lang="es-ES_tradnl"/>
        </a:p>
      </dgm:t>
    </dgm:pt>
  </dgm:ptLst>
  <dgm:cxnLst>
    <dgm:cxn modelId="{7DD77FE0-A4CA-8043-BCD6-E8D6E2E9DFE2}" srcId="{FFBD7589-6AA4-9443-BC21-A3FCB1771E4A}" destId="{35947CAD-8F25-DE42-B491-DD37CF708A3B}" srcOrd="2" destOrd="0" parTransId="{11969B98-C811-CC49-B4B1-07B7D0B11964}" sibTransId="{DF7E3265-D8CB-EC40-9D57-40BBFFAF741A}"/>
    <dgm:cxn modelId="{26B711A9-8F6B-984C-9D04-B37A02EA781C}" srcId="{FFBD7589-6AA4-9443-BC21-A3FCB1771E4A}" destId="{3CF47F9A-B3CB-1547-970B-F0EB2351C20F}" srcOrd="4" destOrd="0" parTransId="{B3D83A46-BC47-6542-A4DF-EB35DCE8727D}" sibTransId="{0B89F43D-1E6E-6B41-8E4D-CAC053A1FEB9}"/>
    <dgm:cxn modelId="{FC26505E-F24F-9944-9594-E231EB2B785E}" type="presOf" srcId="{3CF47F9A-B3CB-1547-970B-F0EB2351C20F}" destId="{A03B64C0-9224-4645-8082-BC0597D09076}" srcOrd="1" destOrd="0" presId="urn:microsoft.com/office/officeart/2005/8/layout/list1"/>
    <dgm:cxn modelId="{5992C1DB-96D0-4C49-8FCE-D03645C045DE}" srcId="{FFBD7589-6AA4-9443-BC21-A3FCB1771E4A}" destId="{F4698BAE-7324-9040-864E-24737750AAD7}" srcOrd="0" destOrd="0" parTransId="{E3447019-F3D4-DC4A-86C6-FF5C57668CE1}" sibTransId="{0350B92A-0430-DB48-8640-78CB9E30C5AC}"/>
    <dgm:cxn modelId="{EAA3D844-68BF-5E4A-83E7-B272F606DFCE}" type="presOf" srcId="{1C83B843-8DF5-8C4E-9E28-B24EE2BAA66A}" destId="{2DE396A5-F256-6040-9E0C-623F2B6E0722}" srcOrd="0" destOrd="0" presId="urn:microsoft.com/office/officeart/2005/8/layout/list1"/>
    <dgm:cxn modelId="{BA001A58-6C9A-7945-9C1B-934228A60C1C}" type="presOf" srcId="{3CF47F9A-B3CB-1547-970B-F0EB2351C20F}" destId="{7F2CCA42-3327-9043-8275-5C24A0D9BA45}" srcOrd="0" destOrd="0" presId="urn:microsoft.com/office/officeart/2005/8/layout/list1"/>
    <dgm:cxn modelId="{F50496C2-6500-6940-BE9A-7E8DCEA5B655}" type="presOf" srcId="{F4698BAE-7324-9040-864E-24737750AAD7}" destId="{588C4B80-EF3A-D64C-9F13-FBD05F3E82C2}" srcOrd="1" destOrd="0" presId="urn:microsoft.com/office/officeart/2005/8/layout/list1"/>
    <dgm:cxn modelId="{29236DCF-82ED-9E48-A97E-86E96BD59CFB}" type="presOf" srcId="{FFBD7589-6AA4-9443-BC21-A3FCB1771E4A}" destId="{039D9182-7DFA-8443-AD03-59BCCD0C9A47}" srcOrd="0" destOrd="0" presId="urn:microsoft.com/office/officeart/2005/8/layout/list1"/>
    <dgm:cxn modelId="{601A70B6-8BCD-3745-9B71-7B11B75114B0}" type="presOf" srcId="{099E0847-D7C0-544F-939A-EAB54D0CCF9A}" destId="{4BCC64C5-A32C-5143-BAE0-74D415BF6676}" srcOrd="1" destOrd="0" presId="urn:microsoft.com/office/officeart/2005/8/layout/list1"/>
    <dgm:cxn modelId="{72BD155F-1F6C-9A4D-9A34-54A29F308DE5}" type="presOf" srcId="{35947CAD-8F25-DE42-B491-DD37CF708A3B}" destId="{E34788CD-0E4F-B04D-9065-6B216F8A0E80}" srcOrd="0" destOrd="0" presId="urn:microsoft.com/office/officeart/2005/8/layout/list1"/>
    <dgm:cxn modelId="{00121FBF-5E3E-EB49-BBF2-E4B4F1FCD9FF}" type="presOf" srcId="{35947CAD-8F25-DE42-B491-DD37CF708A3B}" destId="{EC7C859A-4556-FF46-9C1D-51A725489BE4}" srcOrd="1" destOrd="0" presId="urn:microsoft.com/office/officeart/2005/8/layout/list1"/>
    <dgm:cxn modelId="{D87DCF27-1854-3144-BFC0-24C571EC37F3}" type="presOf" srcId="{099E0847-D7C0-544F-939A-EAB54D0CCF9A}" destId="{C602822D-0359-4F4B-ABFB-18AAD5223A71}" srcOrd="0" destOrd="0" presId="urn:microsoft.com/office/officeart/2005/8/layout/list1"/>
    <dgm:cxn modelId="{5698F65B-50C5-8343-928A-4C1369C578E7}" srcId="{FFBD7589-6AA4-9443-BC21-A3FCB1771E4A}" destId="{099E0847-D7C0-544F-939A-EAB54D0CCF9A}" srcOrd="3" destOrd="0" parTransId="{9F8DCB3F-97CA-694A-A272-36A7B46D8E26}" sibTransId="{4EB8F8AD-2A88-7040-A79E-78FE384E7CAF}"/>
    <dgm:cxn modelId="{B239B7DE-2E2A-4347-B53B-DA0E30F6084C}" srcId="{FFBD7589-6AA4-9443-BC21-A3FCB1771E4A}" destId="{1C83B843-8DF5-8C4E-9E28-B24EE2BAA66A}" srcOrd="1" destOrd="0" parTransId="{4599E6E2-9243-E84B-A097-5E6A4DA60BB7}" sibTransId="{900E4FBC-6706-EA4A-920B-F08AB29F1F9A}"/>
    <dgm:cxn modelId="{5C2F7502-3F90-CE4C-BEA4-A39B8E59BEB8}" type="presOf" srcId="{1C83B843-8DF5-8C4E-9E28-B24EE2BAA66A}" destId="{99901B70-2DB7-B840-8BEB-F4ABD7BF0713}" srcOrd="1" destOrd="0" presId="urn:microsoft.com/office/officeart/2005/8/layout/list1"/>
    <dgm:cxn modelId="{6167530D-29B3-0741-B207-6544B90FFDE3}" type="presOf" srcId="{F4698BAE-7324-9040-864E-24737750AAD7}" destId="{9ABC29D2-3E9C-444B-9448-641BB72597E9}" srcOrd="0" destOrd="0" presId="urn:microsoft.com/office/officeart/2005/8/layout/list1"/>
    <dgm:cxn modelId="{B0BCF22A-5939-514B-9213-D11BD81AF2B2}" type="presParOf" srcId="{039D9182-7DFA-8443-AD03-59BCCD0C9A47}" destId="{46D8BA23-CC12-E443-92AF-112AE8C88700}" srcOrd="0" destOrd="0" presId="urn:microsoft.com/office/officeart/2005/8/layout/list1"/>
    <dgm:cxn modelId="{3F47838A-0A6C-5B4E-8B6D-796103B2533A}" type="presParOf" srcId="{46D8BA23-CC12-E443-92AF-112AE8C88700}" destId="{9ABC29D2-3E9C-444B-9448-641BB72597E9}" srcOrd="0" destOrd="0" presId="urn:microsoft.com/office/officeart/2005/8/layout/list1"/>
    <dgm:cxn modelId="{27B764FD-1D8D-BC4C-9A94-0D651F4A9113}" type="presParOf" srcId="{46D8BA23-CC12-E443-92AF-112AE8C88700}" destId="{588C4B80-EF3A-D64C-9F13-FBD05F3E82C2}" srcOrd="1" destOrd="0" presId="urn:microsoft.com/office/officeart/2005/8/layout/list1"/>
    <dgm:cxn modelId="{0E955E9A-70FB-3F44-8D5B-1E345CDDADD8}" type="presParOf" srcId="{039D9182-7DFA-8443-AD03-59BCCD0C9A47}" destId="{5996077B-5BBB-DD4D-948E-989D3D34159D}" srcOrd="1" destOrd="0" presId="urn:microsoft.com/office/officeart/2005/8/layout/list1"/>
    <dgm:cxn modelId="{9514C4E7-82DA-044F-84A8-C023D9539DB7}" type="presParOf" srcId="{039D9182-7DFA-8443-AD03-59BCCD0C9A47}" destId="{A75090F7-86E4-FA40-813E-51A6484A604A}" srcOrd="2" destOrd="0" presId="urn:microsoft.com/office/officeart/2005/8/layout/list1"/>
    <dgm:cxn modelId="{1F2CFE68-3143-A94C-9BD0-A82890FD1EE8}" type="presParOf" srcId="{039D9182-7DFA-8443-AD03-59BCCD0C9A47}" destId="{5DEA841B-3B41-8D40-9F88-4CC524A25330}" srcOrd="3" destOrd="0" presId="urn:microsoft.com/office/officeart/2005/8/layout/list1"/>
    <dgm:cxn modelId="{ACD42EEC-6E15-5C41-9DB4-2B5B255E14A0}" type="presParOf" srcId="{039D9182-7DFA-8443-AD03-59BCCD0C9A47}" destId="{F8C5F2D9-612E-F642-973F-556A9210AAB6}" srcOrd="4" destOrd="0" presId="urn:microsoft.com/office/officeart/2005/8/layout/list1"/>
    <dgm:cxn modelId="{18D6FE8C-2AD0-2B42-96A7-EB39B1514929}" type="presParOf" srcId="{F8C5F2D9-612E-F642-973F-556A9210AAB6}" destId="{2DE396A5-F256-6040-9E0C-623F2B6E0722}" srcOrd="0" destOrd="0" presId="urn:microsoft.com/office/officeart/2005/8/layout/list1"/>
    <dgm:cxn modelId="{5931905A-03A6-684C-A71F-BE8142DAB781}" type="presParOf" srcId="{F8C5F2D9-612E-F642-973F-556A9210AAB6}" destId="{99901B70-2DB7-B840-8BEB-F4ABD7BF0713}" srcOrd="1" destOrd="0" presId="urn:microsoft.com/office/officeart/2005/8/layout/list1"/>
    <dgm:cxn modelId="{45667E6B-67BC-CF47-985F-A54DFAEBCD63}" type="presParOf" srcId="{039D9182-7DFA-8443-AD03-59BCCD0C9A47}" destId="{C8F28248-30E6-6C43-AEA6-8CAC459EF4A6}" srcOrd="5" destOrd="0" presId="urn:microsoft.com/office/officeart/2005/8/layout/list1"/>
    <dgm:cxn modelId="{7F4A9EAC-88EB-CB4D-9D46-7C08E5BC02C8}" type="presParOf" srcId="{039D9182-7DFA-8443-AD03-59BCCD0C9A47}" destId="{941C3831-EEDB-0342-9619-F964EDA0D3B6}" srcOrd="6" destOrd="0" presId="urn:microsoft.com/office/officeart/2005/8/layout/list1"/>
    <dgm:cxn modelId="{67FB8AF7-C0DD-A142-9B03-F2788372513F}" type="presParOf" srcId="{039D9182-7DFA-8443-AD03-59BCCD0C9A47}" destId="{C1BAE8CA-0A2A-C94B-8BAD-8528FEB2A57F}" srcOrd="7" destOrd="0" presId="urn:microsoft.com/office/officeart/2005/8/layout/list1"/>
    <dgm:cxn modelId="{985CCE71-F990-2D4D-94B0-A75ED17976F4}" type="presParOf" srcId="{039D9182-7DFA-8443-AD03-59BCCD0C9A47}" destId="{1B0B672B-8A0D-7D46-BFBB-8DDE57434EEC}" srcOrd="8" destOrd="0" presId="urn:microsoft.com/office/officeart/2005/8/layout/list1"/>
    <dgm:cxn modelId="{DDBC600B-3F42-0842-9C09-0457C258EA25}" type="presParOf" srcId="{1B0B672B-8A0D-7D46-BFBB-8DDE57434EEC}" destId="{E34788CD-0E4F-B04D-9065-6B216F8A0E80}" srcOrd="0" destOrd="0" presId="urn:microsoft.com/office/officeart/2005/8/layout/list1"/>
    <dgm:cxn modelId="{A834B1CE-4BCA-1D4E-910E-66BB752EC331}" type="presParOf" srcId="{1B0B672B-8A0D-7D46-BFBB-8DDE57434EEC}" destId="{EC7C859A-4556-FF46-9C1D-51A725489BE4}" srcOrd="1" destOrd="0" presId="urn:microsoft.com/office/officeart/2005/8/layout/list1"/>
    <dgm:cxn modelId="{CA306980-BE7C-3444-B262-1E46C784AA57}" type="presParOf" srcId="{039D9182-7DFA-8443-AD03-59BCCD0C9A47}" destId="{A4B9E85A-F557-AA48-82AA-8A8A2C1C7C3D}" srcOrd="9" destOrd="0" presId="urn:microsoft.com/office/officeart/2005/8/layout/list1"/>
    <dgm:cxn modelId="{7D842F13-3C5F-BD4E-89D0-1A819547AAD3}" type="presParOf" srcId="{039D9182-7DFA-8443-AD03-59BCCD0C9A47}" destId="{3DE1AA5D-4B7E-704D-9B2F-7680C69F52F5}" srcOrd="10" destOrd="0" presId="urn:microsoft.com/office/officeart/2005/8/layout/list1"/>
    <dgm:cxn modelId="{B9B3F090-0BF5-6648-A545-C790F8E98EE3}" type="presParOf" srcId="{039D9182-7DFA-8443-AD03-59BCCD0C9A47}" destId="{1E1B59CD-5F47-7348-92FC-7C4144623056}" srcOrd="11" destOrd="0" presId="urn:microsoft.com/office/officeart/2005/8/layout/list1"/>
    <dgm:cxn modelId="{E317C21F-9B65-E14A-B2E1-61597CC72A68}" type="presParOf" srcId="{039D9182-7DFA-8443-AD03-59BCCD0C9A47}" destId="{4CEFB4B7-44F8-8F49-902F-C129F459F5BF}" srcOrd="12" destOrd="0" presId="urn:microsoft.com/office/officeart/2005/8/layout/list1"/>
    <dgm:cxn modelId="{B3A08C07-692A-A442-BE73-DFBA1F6A8D25}" type="presParOf" srcId="{4CEFB4B7-44F8-8F49-902F-C129F459F5BF}" destId="{C602822D-0359-4F4B-ABFB-18AAD5223A71}" srcOrd="0" destOrd="0" presId="urn:microsoft.com/office/officeart/2005/8/layout/list1"/>
    <dgm:cxn modelId="{0731124F-7B19-C243-8E67-026FBB8A9AB7}" type="presParOf" srcId="{4CEFB4B7-44F8-8F49-902F-C129F459F5BF}" destId="{4BCC64C5-A32C-5143-BAE0-74D415BF6676}" srcOrd="1" destOrd="0" presId="urn:microsoft.com/office/officeart/2005/8/layout/list1"/>
    <dgm:cxn modelId="{0D6347B6-426F-064A-BCE5-07DCE8CBB223}" type="presParOf" srcId="{039D9182-7DFA-8443-AD03-59BCCD0C9A47}" destId="{49E9203C-2E7B-B84C-9A00-2556013CF690}" srcOrd="13" destOrd="0" presId="urn:microsoft.com/office/officeart/2005/8/layout/list1"/>
    <dgm:cxn modelId="{6AA14A28-3960-1843-B794-8624B5A8840D}" type="presParOf" srcId="{039D9182-7DFA-8443-AD03-59BCCD0C9A47}" destId="{8A52FB18-28F6-2A4B-9D22-2199C0B47DE2}" srcOrd="14" destOrd="0" presId="urn:microsoft.com/office/officeart/2005/8/layout/list1"/>
    <dgm:cxn modelId="{C628AD0C-A45A-6D4E-B279-E01F9F8D1CB7}" type="presParOf" srcId="{039D9182-7DFA-8443-AD03-59BCCD0C9A47}" destId="{17F55C89-A956-BB49-8B42-D58968119F9C}" srcOrd="15" destOrd="0" presId="urn:microsoft.com/office/officeart/2005/8/layout/list1"/>
    <dgm:cxn modelId="{90C845A1-2AEF-FB45-9EFB-D390D46E90B4}" type="presParOf" srcId="{039D9182-7DFA-8443-AD03-59BCCD0C9A47}" destId="{9622E66A-2193-3542-89A6-68CD3B5D49B1}" srcOrd="16" destOrd="0" presId="urn:microsoft.com/office/officeart/2005/8/layout/list1"/>
    <dgm:cxn modelId="{0C74119F-AB70-1742-A56A-050FF9B61D09}" type="presParOf" srcId="{9622E66A-2193-3542-89A6-68CD3B5D49B1}" destId="{7F2CCA42-3327-9043-8275-5C24A0D9BA45}" srcOrd="0" destOrd="0" presId="urn:microsoft.com/office/officeart/2005/8/layout/list1"/>
    <dgm:cxn modelId="{CD61B642-23B9-8B4A-8DE2-32C67FEAA3E9}" type="presParOf" srcId="{9622E66A-2193-3542-89A6-68CD3B5D49B1}" destId="{A03B64C0-9224-4645-8082-BC0597D09076}" srcOrd="1" destOrd="0" presId="urn:microsoft.com/office/officeart/2005/8/layout/list1"/>
    <dgm:cxn modelId="{A18B5109-A801-AA43-839D-2BCE8ED1BDE0}" type="presParOf" srcId="{039D9182-7DFA-8443-AD03-59BCCD0C9A47}" destId="{E8DEB46A-089B-E747-8196-79E4C186FCCB}" srcOrd="17" destOrd="0" presId="urn:microsoft.com/office/officeart/2005/8/layout/list1"/>
    <dgm:cxn modelId="{1703D260-53A2-7F47-8838-8369A30D1010}" type="presParOf" srcId="{039D9182-7DFA-8443-AD03-59BCCD0C9A47}" destId="{87B2453A-E134-3D4D-AF9B-DBB6273F97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58417-6D67-5D41-ACBA-858A2392CDA8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23D2C9A-FF75-614C-ACE6-0D76896518F5}">
      <dgm:prSet phldrT="[Texto]" custT="1"/>
      <dgm:spPr>
        <a:solidFill>
          <a:srgbClr val="00C8F1"/>
        </a:solidFill>
        <a:ln>
          <a:noFill/>
        </a:ln>
      </dgm:spPr>
      <dgm:t>
        <a:bodyPr/>
        <a:lstStyle/>
        <a:p>
          <a:r>
            <a:rPr lang="es-ES_tradnl" sz="2800" dirty="0" smtClean="0"/>
            <a:t>A través de la aplicación</a:t>
          </a:r>
          <a:endParaRPr lang="es-ES_tradnl" sz="2800" dirty="0"/>
        </a:p>
      </dgm:t>
    </dgm:pt>
    <dgm:pt modelId="{CE418507-712B-0941-A5E4-CF754D7002FD}" type="parTrans" cxnId="{9221582E-A178-8A4A-B04A-56A50CF02BD4}">
      <dgm:prSet/>
      <dgm:spPr/>
      <dgm:t>
        <a:bodyPr/>
        <a:lstStyle/>
        <a:p>
          <a:endParaRPr lang="es-ES_tradnl"/>
        </a:p>
      </dgm:t>
    </dgm:pt>
    <dgm:pt modelId="{511078B8-A896-6B4C-B1E9-80BA351875F0}" type="sibTrans" cxnId="{9221582E-A178-8A4A-B04A-56A50CF02BD4}">
      <dgm:prSet/>
      <dgm:spPr/>
      <dgm:t>
        <a:bodyPr/>
        <a:lstStyle/>
        <a:p>
          <a:endParaRPr lang="es-ES_tradnl"/>
        </a:p>
      </dgm:t>
    </dgm:pt>
    <dgm:pt modelId="{8FC156F2-2DF9-544B-87EA-7CD3B531911C}">
      <dgm:prSet phldrT="[Texto]" custT="1"/>
      <dgm:spPr>
        <a:solidFill>
          <a:srgbClr val="F3F3F3">
            <a:alpha val="90000"/>
          </a:srgbClr>
        </a:solidFill>
        <a:ln>
          <a:noFill/>
        </a:ln>
      </dgm:spPr>
      <dgm:t>
        <a:bodyPr/>
        <a:lstStyle/>
        <a:p>
          <a:endParaRPr lang="es-ES_tradnl" sz="2000" dirty="0"/>
        </a:p>
      </dgm:t>
    </dgm:pt>
    <dgm:pt modelId="{A0956BE7-1384-1C41-BC72-633B5A830949}" type="parTrans" cxnId="{59052E38-ED9F-EB47-8E0A-56D244DB9CB6}">
      <dgm:prSet/>
      <dgm:spPr/>
      <dgm:t>
        <a:bodyPr/>
        <a:lstStyle/>
        <a:p>
          <a:endParaRPr lang="es-ES_tradnl"/>
        </a:p>
      </dgm:t>
    </dgm:pt>
    <dgm:pt modelId="{9BE5FC16-0192-E74A-9AD5-A4D7262B65CE}" type="sibTrans" cxnId="{59052E38-ED9F-EB47-8E0A-56D244DB9CB6}">
      <dgm:prSet/>
      <dgm:spPr/>
      <dgm:t>
        <a:bodyPr/>
        <a:lstStyle/>
        <a:p>
          <a:endParaRPr lang="es-ES_tradnl"/>
        </a:p>
      </dgm:t>
    </dgm:pt>
    <dgm:pt modelId="{A3548D65-B0CC-C14A-8934-EC84E30C309E}">
      <dgm:prSet phldrT="[Texto]" custT="1"/>
      <dgm:spPr>
        <a:solidFill>
          <a:srgbClr val="00C8F1"/>
        </a:solidFill>
        <a:ln>
          <a:noFill/>
        </a:ln>
      </dgm:spPr>
      <dgm:t>
        <a:bodyPr/>
        <a:lstStyle/>
        <a:p>
          <a:r>
            <a:rPr lang="es-ES_tradnl" sz="2800" dirty="0" smtClean="0"/>
            <a:t>A través del panel táctil</a:t>
          </a:r>
          <a:endParaRPr lang="es-ES_tradnl" sz="2800" dirty="0"/>
        </a:p>
      </dgm:t>
    </dgm:pt>
    <dgm:pt modelId="{A21AD894-5F9B-3D41-BA63-0C28A28E9852}" type="parTrans" cxnId="{B9F559A1-B2D7-0F48-8C1E-A01391E8D268}">
      <dgm:prSet/>
      <dgm:spPr/>
      <dgm:t>
        <a:bodyPr/>
        <a:lstStyle/>
        <a:p>
          <a:endParaRPr lang="es-ES_tradnl"/>
        </a:p>
      </dgm:t>
    </dgm:pt>
    <dgm:pt modelId="{DC26F22B-6D55-1643-9C4E-CD18E9DA3E6E}" type="sibTrans" cxnId="{B9F559A1-B2D7-0F48-8C1E-A01391E8D268}">
      <dgm:prSet/>
      <dgm:spPr/>
      <dgm:t>
        <a:bodyPr/>
        <a:lstStyle/>
        <a:p>
          <a:endParaRPr lang="es-ES_tradnl"/>
        </a:p>
      </dgm:t>
    </dgm:pt>
    <dgm:pt modelId="{45F2C346-286B-2D48-B554-2AC628B0C137}">
      <dgm:prSet phldrT="[Texto]" custT="1"/>
      <dgm:spPr>
        <a:solidFill>
          <a:srgbClr val="F3F3F3">
            <a:alpha val="90000"/>
          </a:srgbClr>
        </a:solidFill>
        <a:ln>
          <a:noFill/>
        </a:ln>
      </dgm:spPr>
      <dgm:t>
        <a:bodyPr/>
        <a:lstStyle/>
        <a:p>
          <a:endParaRPr lang="es-ES_tradnl" sz="2000" dirty="0"/>
        </a:p>
      </dgm:t>
    </dgm:pt>
    <dgm:pt modelId="{09651BB6-84B7-644C-81D0-2BDF90E1DFE9}" type="parTrans" cxnId="{4E756340-B06C-8944-908B-9F983D56F925}">
      <dgm:prSet/>
      <dgm:spPr/>
      <dgm:t>
        <a:bodyPr/>
        <a:lstStyle/>
        <a:p>
          <a:endParaRPr lang="es-ES_tradnl"/>
        </a:p>
      </dgm:t>
    </dgm:pt>
    <dgm:pt modelId="{0D7441BE-91F3-AF4D-B0E4-599DEBB7DF9D}" type="sibTrans" cxnId="{4E756340-B06C-8944-908B-9F983D56F925}">
      <dgm:prSet/>
      <dgm:spPr/>
      <dgm:t>
        <a:bodyPr/>
        <a:lstStyle/>
        <a:p>
          <a:endParaRPr lang="es-ES_tradnl"/>
        </a:p>
      </dgm:t>
    </dgm:pt>
    <dgm:pt modelId="{11B5E065-5FE7-F24B-BF62-22D8318DC8F9}">
      <dgm:prSet phldrT="[Texto]" custT="1"/>
      <dgm:spPr>
        <a:solidFill>
          <a:srgbClr val="F3F3F3">
            <a:alpha val="90000"/>
          </a:srgbClr>
        </a:solidFill>
        <a:ln>
          <a:noFill/>
        </a:ln>
      </dgm:spPr>
      <dgm:t>
        <a:bodyPr/>
        <a:lstStyle/>
        <a:p>
          <a:endParaRPr lang="es-ES_tradnl" sz="2000" dirty="0"/>
        </a:p>
      </dgm:t>
    </dgm:pt>
    <dgm:pt modelId="{2917180E-89B6-8248-8B32-C180B9E518C7}" type="parTrans" cxnId="{FA2E2474-25CF-2047-BFF0-A6AB87F1FD25}">
      <dgm:prSet/>
      <dgm:spPr/>
      <dgm:t>
        <a:bodyPr/>
        <a:lstStyle/>
        <a:p>
          <a:endParaRPr lang="es-ES_tradnl"/>
        </a:p>
      </dgm:t>
    </dgm:pt>
    <dgm:pt modelId="{7765790A-6ABE-B343-9186-819986022B73}" type="sibTrans" cxnId="{FA2E2474-25CF-2047-BFF0-A6AB87F1FD25}">
      <dgm:prSet/>
      <dgm:spPr/>
      <dgm:t>
        <a:bodyPr/>
        <a:lstStyle/>
        <a:p>
          <a:endParaRPr lang="es-ES_tradnl"/>
        </a:p>
      </dgm:t>
    </dgm:pt>
    <dgm:pt modelId="{1067EE7F-2460-2646-9874-9E00F4D92A81}" type="pres">
      <dgm:prSet presAssocID="{D1058417-6D67-5D41-ACBA-858A2392CD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01D54F5-E7F0-8A46-AE5D-A1C6B98D593E}" type="pres">
      <dgm:prSet presAssocID="{E23D2C9A-FF75-614C-ACE6-0D76896518F5}" presName="composite" presStyleCnt="0"/>
      <dgm:spPr/>
    </dgm:pt>
    <dgm:pt modelId="{514B7C83-B8C1-9B47-848C-DE1CA0BD7CCA}" type="pres">
      <dgm:prSet presAssocID="{E23D2C9A-FF75-614C-ACE6-0D76896518F5}" presName="parTx" presStyleLbl="alignNode1" presStyleIdx="0" presStyleCnt="2" custScaleY="85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339C07F-F2D1-5843-A27F-0320EADA9C03}" type="pres">
      <dgm:prSet presAssocID="{E23D2C9A-FF75-614C-ACE6-0D76896518F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01C5AEF-7335-384C-AF8B-039AB3DFA6DD}" type="pres">
      <dgm:prSet presAssocID="{511078B8-A896-6B4C-B1E9-80BA351875F0}" presName="space" presStyleCnt="0"/>
      <dgm:spPr/>
    </dgm:pt>
    <dgm:pt modelId="{D0D58C48-75F4-7D41-9815-93DBC6202551}" type="pres">
      <dgm:prSet presAssocID="{A3548D65-B0CC-C14A-8934-EC84E30C309E}" presName="composite" presStyleCnt="0"/>
      <dgm:spPr/>
    </dgm:pt>
    <dgm:pt modelId="{650D9FF4-3018-594B-B81A-3ADC229F2D7E}" type="pres">
      <dgm:prSet presAssocID="{A3548D65-B0CC-C14A-8934-EC84E30C309E}" presName="parTx" presStyleLbl="alignNode1" presStyleIdx="1" presStyleCnt="2" custScaleY="84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6C7FFBC-2F9A-FD45-B43F-E78DC1E2884B}" type="pres">
      <dgm:prSet presAssocID="{A3548D65-B0CC-C14A-8934-EC84E30C309E}" presName="desTx" presStyleLbl="alignAccFollowNode1" presStyleIdx="1" presStyleCnt="2" custLinFactNeighborY="-79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9F559A1-B2D7-0F48-8C1E-A01391E8D268}" srcId="{D1058417-6D67-5D41-ACBA-858A2392CDA8}" destId="{A3548D65-B0CC-C14A-8934-EC84E30C309E}" srcOrd="1" destOrd="0" parTransId="{A21AD894-5F9B-3D41-BA63-0C28A28E9852}" sibTransId="{DC26F22B-6D55-1643-9C4E-CD18E9DA3E6E}"/>
    <dgm:cxn modelId="{D03004E5-15F1-8F43-81E1-6B48623513C0}" type="presOf" srcId="{D1058417-6D67-5D41-ACBA-858A2392CDA8}" destId="{1067EE7F-2460-2646-9874-9E00F4D92A81}" srcOrd="0" destOrd="0" presId="urn:microsoft.com/office/officeart/2005/8/layout/hList1"/>
    <dgm:cxn modelId="{26F17711-13AA-3643-8052-99ACD04B4D3F}" type="presOf" srcId="{E23D2C9A-FF75-614C-ACE6-0D76896518F5}" destId="{514B7C83-B8C1-9B47-848C-DE1CA0BD7CCA}" srcOrd="0" destOrd="0" presId="urn:microsoft.com/office/officeart/2005/8/layout/hList1"/>
    <dgm:cxn modelId="{D960BAFC-D39B-964B-B9EC-D339ED760C01}" type="presOf" srcId="{A3548D65-B0CC-C14A-8934-EC84E30C309E}" destId="{650D9FF4-3018-594B-B81A-3ADC229F2D7E}" srcOrd="0" destOrd="0" presId="urn:microsoft.com/office/officeart/2005/8/layout/hList1"/>
    <dgm:cxn modelId="{9221582E-A178-8A4A-B04A-56A50CF02BD4}" srcId="{D1058417-6D67-5D41-ACBA-858A2392CDA8}" destId="{E23D2C9A-FF75-614C-ACE6-0D76896518F5}" srcOrd="0" destOrd="0" parTransId="{CE418507-712B-0941-A5E4-CF754D7002FD}" sibTransId="{511078B8-A896-6B4C-B1E9-80BA351875F0}"/>
    <dgm:cxn modelId="{59052E38-ED9F-EB47-8E0A-56D244DB9CB6}" srcId="{E23D2C9A-FF75-614C-ACE6-0D76896518F5}" destId="{8FC156F2-2DF9-544B-87EA-7CD3B531911C}" srcOrd="0" destOrd="0" parTransId="{A0956BE7-1384-1C41-BC72-633B5A830949}" sibTransId="{9BE5FC16-0192-E74A-9AD5-A4D7262B65CE}"/>
    <dgm:cxn modelId="{F3745B71-0D06-0943-B0B7-F31A06A38299}" type="presOf" srcId="{8FC156F2-2DF9-544B-87EA-7CD3B531911C}" destId="{7339C07F-F2D1-5843-A27F-0320EADA9C03}" srcOrd="0" destOrd="0" presId="urn:microsoft.com/office/officeart/2005/8/layout/hList1"/>
    <dgm:cxn modelId="{4E756340-B06C-8944-908B-9F983D56F925}" srcId="{A3548D65-B0CC-C14A-8934-EC84E30C309E}" destId="{45F2C346-286B-2D48-B554-2AC628B0C137}" srcOrd="0" destOrd="0" parTransId="{09651BB6-84B7-644C-81D0-2BDF90E1DFE9}" sibTransId="{0D7441BE-91F3-AF4D-B0E4-599DEBB7DF9D}"/>
    <dgm:cxn modelId="{42F0120E-7344-AD4C-BE60-315C32FB3EE0}" type="presOf" srcId="{11B5E065-5FE7-F24B-BF62-22D8318DC8F9}" destId="{7339C07F-F2D1-5843-A27F-0320EADA9C03}" srcOrd="0" destOrd="1" presId="urn:microsoft.com/office/officeart/2005/8/layout/hList1"/>
    <dgm:cxn modelId="{9C5EDAFF-EA22-0447-A484-6FDA09BD5020}" type="presOf" srcId="{45F2C346-286B-2D48-B554-2AC628B0C137}" destId="{C6C7FFBC-2F9A-FD45-B43F-E78DC1E2884B}" srcOrd="0" destOrd="0" presId="urn:microsoft.com/office/officeart/2005/8/layout/hList1"/>
    <dgm:cxn modelId="{FA2E2474-25CF-2047-BFF0-A6AB87F1FD25}" srcId="{E23D2C9A-FF75-614C-ACE6-0D76896518F5}" destId="{11B5E065-5FE7-F24B-BF62-22D8318DC8F9}" srcOrd="1" destOrd="0" parTransId="{2917180E-89B6-8248-8B32-C180B9E518C7}" sibTransId="{7765790A-6ABE-B343-9186-819986022B73}"/>
    <dgm:cxn modelId="{12CA152E-A429-C346-88C1-58E93E9865C9}" type="presParOf" srcId="{1067EE7F-2460-2646-9874-9E00F4D92A81}" destId="{A01D54F5-E7F0-8A46-AE5D-A1C6B98D593E}" srcOrd="0" destOrd="0" presId="urn:microsoft.com/office/officeart/2005/8/layout/hList1"/>
    <dgm:cxn modelId="{B0368537-9D36-A246-A49B-970CEAC90AD9}" type="presParOf" srcId="{A01D54F5-E7F0-8A46-AE5D-A1C6B98D593E}" destId="{514B7C83-B8C1-9B47-848C-DE1CA0BD7CCA}" srcOrd="0" destOrd="0" presId="urn:microsoft.com/office/officeart/2005/8/layout/hList1"/>
    <dgm:cxn modelId="{AB430C3B-1ACC-A44F-A6C8-53BD5EF9F933}" type="presParOf" srcId="{A01D54F5-E7F0-8A46-AE5D-A1C6B98D593E}" destId="{7339C07F-F2D1-5843-A27F-0320EADA9C03}" srcOrd="1" destOrd="0" presId="urn:microsoft.com/office/officeart/2005/8/layout/hList1"/>
    <dgm:cxn modelId="{BC15D6E9-FBA8-4F48-A45A-BAF842338026}" type="presParOf" srcId="{1067EE7F-2460-2646-9874-9E00F4D92A81}" destId="{801C5AEF-7335-384C-AF8B-039AB3DFA6DD}" srcOrd="1" destOrd="0" presId="urn:microsoft.com/office/officeart/2005/8/layout/hList1"/>
    <dgm:cxn modelId="{834ABB2C-5159-4A4E-A1D7-1F4CCBFD3E7F}" type="presParOf" srcId="{1067EE7F-2460-2646-9874-9E00F4D92A81}" destId="{D0D58C48-75F4-7D41-9815-93DBC6202551}" srcOrd="2" destOrd="0" presId="urn:microsoft.com/office/officeart/2005/8/layout/hList1"/>
    <dgm:cxn modelId="{1DEB49E8-A529-4B45-BF13-D2D9A0E97A5F}" type="presParOf" srcId="{D0D58C48-75F4-7D41-9815-93DBC6202551}" destId="{650D9FF4-3018-594B-B81A-3ADC229F2D7E}" srcOrd="0" destOrd="0" presId="urn:microsoft.com/office/officeart/2005/8/layout/hList1"/>
    <dgm:cxn modelId="{CBF2D304-C0B5-A549-BA17-E228539EF879}" type="presParOf" srcId="{D0D58C48-75F4-7D41-9815-93DBC6202551}" destId="{C6C7FFBC-2F9A-FD45-B43F-E78DC1E288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090F7-86E4-FA40-813E-51A6484A604A}">
      <dsp:nvSpPr>
        <dsp:cNvPr id="0" name=""/>
        <dsp:cNvSpPr/>
      </dsp:nvSpPr>
      <dsp:spPr>
        <a:xfrm>
          <a:off x="0" y="261544"/>
          <a:ext cx="10122877" cy="403200"/>
        </a:xfrm>
        <a:prstGeom prst="rect">
          <a:avLst/>
        </a:prstGeom>
        <a:solidFill>
          <a:srgbClr val="00C8F1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8C4B80-EF3A-D64C-9F13-FBD05F3E82C2}">
      <dsp:nvSpPr>
        <dsp:cNvPr id="0" name=""/>
        <dsp:cNvSpPr/>
      </dsp:nvSpPr>
      <dsp:spPr>
        <a:xfrm>
          <a:off x="506143" y="25384"/>
          <a:ext cx="708601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7834" tIns="0" rIns="2678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✓ Mejorar la usabilidad </a:t>
          </a:r>
          <a:endParaRPr lang="es-ES_tradnl" sz="1600" kern="1200" dirty="0"/>
        </a:p>
      </dsp:txBody>
      <dsp:txXfrm>
        <a:off x="529200" y="48441"/>
        <a:ext cx="7039899" cy="426206"/>
      </dsp:txXfrm>
    </dsp:sp>
    <dsp:sp modelId="{941C3831-EEDB-0342-9619-F964EDA0D3B6}">
      <dsp:nvSpPr>
        <dsp:cNvPr id="0" name=""/>
        <dsp:cNvSpPr/>
      </dsp:nvSpPr>
      <dsp:spPr>
        <a:xfrm>
          <a:off x="0" y="987304"/>
          <a:ext cx="10122877" cy="403200"/>
        </a:xfrm>
        <a:prstGeom prst="rect">
          <a:avLst/>
        </a:prstGeom>
        <a:solidFill>
          <a:srgbClr val="00C8F1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01B70-2DB7-B840-8BEB-F4ABD7BF0713}">
      <dsp:nvSpPr>
        <dsp:cNvPr id="0" name=""/>
        <dsp:cNvSpPr/>
      </dsp:nvSpPr>
      <dsp:spPr>
        <a:xfrm>
          <a:off x="506143" y="751144"/>
          <a:ext cx="708601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7834" tIns="0" rIns="2678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✓ Aportar nuevas funcionalidades que no disponen las duchas actuales</a:t>
          </a:r>
          <a:endParaRPr lang="es-ES_tradnl" sz="1600" kern="1200" dirty="0"/>
        </a:p>
      </dsp:txBody>
      <dsp:txXfrm>
        <a:off x="529200" y="774201"/>
        <a:ext cx="7039899" cy="426206"/>
      </dsp:txXfrm>
    </dsp:sp>
    <dsp:sp modelId="{3DE1AA5D-4B7E-704D-9B2F-7680C69F52F5}">
      <dsp:nvSpPr>
        <dsp:cNvPr id="0" name=""/>
        <dsp:cNvSpPr/>
      </dsp:nvSpPr>
      <dsp:spPr>
        <a:xfrm>
          <a:off x="0" y="1718179"/>
          <a:ext cx="10122877" cy="403200"/>
        </a:xfrm>
        <a:prstGeom prst="rect">
          <a:avLst/>
        </a:prstGeom>
        <a:solidFill>
          <a:srgbClr val="00C8F1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7C859A-4556-FF46-9C1D-51A725489BE4}">
      <dsp:nvSpPr>
        <dsp:cNvPr id="0" name=""/>
        <dsp:cNvSpPr/>
      </dsp:nvSpPr>
      <dsp:spPr>
        <a:xfrm>
          <a:off x="506143" y="1476904"/>
          <a:ext cx="708601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7834" tIns="0" rIns="2678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✓ Incrementar el ahorro</a:t>
          </a:r>
          <a:endParaRPr lang="es-ES_tradnl" sz="1600" kern="1200" dirty="0"/>
        </a:p>
      </dsp:txBody>
      <dsp:txXfrm>
        <a:off x="529200" y="1499961"/>
        <a:ext cx="7039899" cy="426206"/>
      </dsp:txXfrm>
    </dsp:sp>
    <dsp:sp modelId="{8A52FB18-28F6-2A4B-9D22-2199C0B47DE2}">
      <dsp:nvSpPr>
        <dsp:cNvPr id="0" name=""/>
        <dsp:cNvSpPr/>
      </dsp:nvSpPr>
      <dsp:spPr>
        <a:xfrm>
          <a:off x="0" y="2456409"/>
          <a:ext cx="10122877" cy="403200"/>
        </a:xfrm>
        <a:prstGeom prst="rect">
          <a:avLst/>
        </a:prstGeom>
        <a:solidFill>
          <a:srgbClr val="00C8F1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CC64C5-A32C-5143-BAE0-74D415BF6676}">
      <dsp:nvSpPr>
        <dsp:cNvPr id="0" name=""/>
        <dsp:cNvSpPr/>
      </dsp:nvSpPr>
      <dsp:spPr>
        <a:xfrm>
          <a:off x="506143" y="2202664"/>
          <a:ext cx="708601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7834" tIns="0" rIns="2678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✓ Proporcionar un mayor control de gastos</a:t>
          </a:r>
          <a:endParaRPr lang="es-ES_tradnl" sz="1600" kern="1200" dirty="0"/>
        </a:p>
      </dsp:txBody>
      <dsp:txXfrm>
        <a:off x="529200" y="2225721"/>
        <a:ext cx="7039899" cy="426206"/>
      </dsp:txXfrm>
    </dsp:sp>
    <dsp:sp modelId="{87B2453A-E134-3D4D-AF9B-DBB6273F9724}">
      <dsp:nvSpPr>
        <dsp:cNvPr id="0" name=""/>
        <dsp:cNvSpPr/>
      </dsp:nvSpPr>
      <dsp:spPr>
        <a:xfrm>
          <a:off x="0" y="3164584"/>
          <a:ext cx="10122877" cy="403200"/>
        </a:xfrm>
        <a:prstGeom prst="rect">
          <a:avLst/>
        </a:prstGeom>
        <a:solidFill>
          <a:srgbClr val="00C8F1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3B64C0-9224-4645-8082-BC0597D09076}">
      <dsp:nvSpPr>
        <dsp:cNvPr id="0" name=""/>
        <dsp:cNvSpPr/>
      </dsp:nvSpPr>
      <dsp:spPr>
        <a:xfrm>
          <a:off x="506143" y="2928424"/>
          <a:ext cx="708601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7834" tIns="0" rIns="2678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✓ Ayudar a la sostenibilidad medioambiental</a:t>
          </a:r>
          <a:endParaRPr lang="es-ES_tradnl" sz="1600" kern="1200" dirty="0"/>
        </a:p>
      </dsp:txBody>
      <dsp:txXfrm>
        <a:off x="529200" y="2951481"/>
        <a:ext cx="7039899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B7C83-B8C1-9B47-848C-DE1CA0BD7CCA}">
      <dsp:nvSpPr>
        <dsp:cNvPr id="0" name=""/>
        <dsp:cNvSpPr/>
      </dsp:nvSpPr>
      <dsp:spPr>
        <a:xfrm>
          <a:off x="54" y="454867"/>
          <a:ext cx="5230139" cy="1156349"/>
        </a:xfrm>
        <a:prstGeom prst="rect">
          <a:avLst/>
        </a:prstGeom>
        <a:solidFill>
          <a:srgbClr val="00C8F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A través de la aplicación</a:t>
          </a:r>
          <a:endParaRPr lang="es-ES_tradnl" sz="2800" kern="1200" dirty="0"/>
        </a:p>
      </dsp:txBody>
      <dsp:txXfrm>
        <a:off x="54" y="454867"/>
        <a:ext cx="5230139" cy="1156349"/>
      </dsp:txXfrm>
    </dsp:sp>
    <dsp:sp modelId="{7339C07F-F2D1-5843-A27F-0320EADA9C03}">
      <dsp:nvSpPr>
        <dsp:cNvPr id="0" name=""/>
        <dsp:cNvSpPr/>
      </dsp:nvSpPr>
      <dsp:spPr>
        <a:xfrm>
          <a:off x="54" y="1711931"/>
          <a:ext cx="5230139" cy="2854800"/>
        </a:xfrm>
        <a:prstGeom prst="rect">
          <a:avLst/>
        </a:prstGeom>
        <a:solidFill>
          <a:srgbClr val="F3F3F3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2000" kern="1200" dirty="0"/>
        </a:p>
      </dsp:txBody>
      <dsp:txXfrm>
        <a:off x="54" y="1711931"/>
        <a:ext cx="5230139" cy="2854800"/>
      </dsp:txXfrm>
    </dsp:sp>
    <dsp:sp modelId="{650D9FF4-3018-594B-B81A-3ADC229F2D7E}">
      <dsp:nvSpPr>
        <dsp:cNvPr id="0" name=""/>
        <dsp:cNvSpPr/>
      </dsp:nvSpPr>
      <dsp:spPr>
        <a:xfrm>
          <a:off x="5962413" y="473551"/>
          <a:ext cx="5230139" cy="1114542"/>
        </a:xfrm>
        <a:prstGeom prst="rect">
          <a:avLst/>
        </a:prstGeom>
        <a:solidFill>
          <a:srgbClr val="00C8F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A través del panel táctil</a:t>
          </a:r>
          <a:endParaRPr lang="es-ES_tradnl" sz="2800" kern="1200" dirty="0"/>
        </a:p>
      </dsp:txBody>
      <dsp:txXfrm>
        <a:off x="5962413" y="473551"/>
        <a:ext cx="5230139" cy="1114542"/>
      </dsp:txXfrm>
    </dsp:sp>
    <dsp:sp modelId="{C6C7FFBC-2F9A-FD45-B43F-E78DC1E2884B}">
      <dsp:nvSpPr>
        <dsp:cNvPr id="0" name=""/>
        <dsp:cNvSpPr/>
      </dsp:nvSpPr>
      <dsp:spPr>
        <a:xfrm>
          <a:off x="5962413" y="1670665"/>
          <a:ext cx="5230139" cy="2854800"/>
        </a:xfrm>
        <a:prstGeom prst="rect">
          <a:avLst/>
        </a:prstGeom>
        <a:solidFill>
          <a:srgbClr val="F3F3F3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2000" kern="1200" dirty="0"/>
        </a:p>
      </dsp:txBody>
      <dsp:txXfrm>
        <a:off x="5962413" y="1670665"/>
        <a:ext cx="5230139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63951-BDC8-0049-80FF-6EA2175FA0E9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B2F90-A620-CF42-82D1-894E459A7A7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73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B2F90-A620-CF42-82D1-894E459A7A7D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670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B2F90-A620-CF42-82D1-894E459A7A7D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194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266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06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94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870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17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24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531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703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950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482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33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6121-8F60-B140-9817-4D71D89DFB34}" type="datetimeFigureOut">
              <a:rPr lang="es-ES_tradnl" smtClean="0"/>
              <a:t>22/5/18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7BAB-2459-F744-A048-5AD8B035407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6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3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2485" y="4222479"/>
            <a:ext cx="12192000" cy="973882"/>
          </a:xfrm>
        </p:spPr>
        <p:txBody>
          <a:bodyPr>
            <a:normAutofit fontScale="92500" lnSpcReduction="10000"/>
          </a:bodyPr>
          <a:lstStyle/>
          <a:p>
            <a:r>
              <a:rPr lang="es-ES_tradnl" sz="3000" b="1" dirty="0">
                <a:latin typeface="Roboto Light" charset="0"/>
                <a:ea typeface="Roboto Light" charset="0"/>
                <a:cs typeface="Roboto Light" charset="0"/>
              </a:rPr>
              <a:t>Diseño y conceptualización </a:t>
            </a:r>
          </a:p>
          <a:p>
            <a:r>
              <a:rPr lang="es-ES_tradnl" sz="3000" b="1" dirty="0">
                <a:latin typeface="Roboto Light" charset="0"/>
                <a:ea typeface="Roboto Light" charset="0"/>
                <a:cs typeface="Roboto Light" charset="0"/>
              </a:rPr>
              <a:t>de una ducha inteligente</a:t>
            </a:r>
          </a:p>
          <a:p>
            <a:endParaRPr lang="es-ES_tradnl" dirty="0"/>
          </a:p>
        </p:txBody>
      </p:sp>
      <p:pic>
        <p:nvPicPr>
          <p:cNvPr id="4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49" y="-229907"/>
            <a:ext cx="7016532" cy="4351338"/>
          </a:xfrm>
        </p:spPr>
      </p:pic>
      <p:sp>
        <p:nvSpPr>
          <p:cNvPr id="7" name="Rectángulo 6"/>
          <p:cNvSpPr/>
          <p:nvPr/>
        </p:nvSpPr>
        <p:spPr>
          <a:xfrm>
            <a:off x="1" y="5942621"/>
            <a:ext cx="12192000" cy="92333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1" y="6107170"/>
            <a:ext cx="12169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Andrés </a:t>
            </a:r>
            <a:r>
              <a:rPr lang="es-ES_tradnl" b="1" dirty="0"/>
              <a:t>José Adell </a:t>
            </a:r>
            <a:r>
              <a:rPr lang="es-ES_tradnl" b="1" dirty="0" err="1" smtClean="0"/>
              <a:t>Echevarria</a:t>
            </a:r>
            <a:r>
              <a:rPr lang="es-ES_tradnl" b="1" dirty="0"/>
              <a:t> </a:t>
            </a:r>
            <a:endParaRPr lang="es-ES_tradnl" b="1" dirty="0" smtClean="0"/>
          </a:p>
          <a:p>
            <a:pPr algn="ctr"/>
            <a:r>
              <a:rPr lang="es-ES_tradnl" dirty="0" smtClean="0"/>
              <a:t>Grado </a:t>
            </a:r>
            <a:r>
              <a:rPr lang="es-ES_tradnl" dirty="0"/>
              <a:t>en </a:t>
            </a:r>
            <a:r>
              <a:rPr lang="es-ES_tradnl" dirty="0" smtClean="0"/>
              <a:t>Multimedia</a:t>
            </a:r>
            <a:r>
              <a:rPr lang="es-ES_tradnl" dirty="0"/>
              <a:t> </a:t>
            </a:r>
            <a:r>
              <a:rPr lang="es-ES_tradnl" dirty="0" smtClean="0"/>
              <a:t>|Usabilidad </a:t>
            </a:r>
            <a:r>
              <a:rPr lang="es-ES_tradnl" dirty="0"/>
              <a:t>e </a:t>
            </a:r>
            <a:r>
              <a:rPr lang="es-ES_tradnl" dirty="0" smtClean="0"/>
              <a:t>Interfaces | </a:t>
            </a:r>
            <a:r>
              <a:rPr lang="es-ES_tradnl" dirty="0"/>
              <a:t>Proyecto Final de Grado </a:t>
            </a:r>
          </a:p>
          <a:p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1" y="6107170"/>
            <a:ext cx="1755280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DCU. </a:t>
            </a:r>
            <a:r>
              <a:rPr lang="es-ES_tradnl" sz="3600" b="1" dirty="0" smtClean="0">
                <a:solidFill>
                  <a:schemeClr val="bg1"/>
                </a:solidFill>
              </a:rPr>
              <a:t>Análisis</a:t>
            </a:r>
            <a:r>
              <a:rPr lang="es-ES_tradnl" sz="3600" dirty="0" smtClean="0">
                <a:solidFill>
                  <a:schemeClr val="bg1"/>
                </a:solidFill>
              </a:rPr>
              <a:t>: Estudio de mercado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59472" y="1610037"/>
            <a:ext cx="5033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Público inexperto</a:t>
            </a: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Competencia internacional </a:t>
            </a: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/>
              <a:t>E</a:t>
            </a:r>
            <a:r>
              <a:rPr lang="es-ES_tradnl" dirty="0" smtClean="0"/>
              <a:t>n </a:t>
            </a:r>
            <a:r>
              <a:rPr lang="es-ES_tradnl" dirty="0"/>
              <a:t>fase de </a:t>
            </a:r>
            <a:r>
              <a:rPr lang="es-ES_tradnl" dirty="0" smtClean="0"/>
              <a:t>desarrollo</a:t>
            </a: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F</a:t>
            </a:r>
            <a:r>
              <a:rPr lang="es-ES_tradnl" dirty="0" err="1" smtClean="0"/>
              <a:t>inanciación</a:t>
            </a:r>
            <a:r>
              <a:rPr lang="es-ES_tradnl" dirty="0" smtClean="0"/>
              <a:t> 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1059472" y="4673859"/>
            <a:ext cx="5140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Mayor </a:t>
            </a:r>
            <a:r>
              <a:rPr lang="es-ES_tradnl" dirty="0"/>
              <a:t>control de </a:t>
            </a:r>
            <a:r>
              <a:rPr lang="es-ES_tradnl" dirty="0" smtClean="0"/>
              <a:t>agua</a:t>
            </a: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/>
              <a:t>Funciones </a:t>
            </a:r>
            <a:r>
              <a:rPr lang="es-ES_tradnl" dirty="0" smtClean="0"/>
              <a:t>extras</a:t>
            </a: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/>
              <a:t>Precio </a:t>
            </a:r>
            <a:r>
              <a:rPr lang="es-ES_tradnl" dirty="0" smtClean="0"/>
              <a:t>competitivo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Poca </a:t>
            </a:r>
            <a:r>
              <a:rPr lang="es-ES_tradnl" dirty="0"/>
              <a:t>competencia </a:t>
            </a:r>
            <a:r>
              <a:rPr lang="es-ES_tradnl" dirty="0" smtClean="0"/>
              <a:t>nacional </a:t>
            </a: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Información sobre gastos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126361" y="1601168"/>
            <a:ext cx="4225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Competidores con </a:t>
            </a:r>
            <a:r>
              <a:rPr lang="es-ES_tradnl" dirty="0" smtClean="0"/>
              <a:t>experiencia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Marcas establecidas </a:t>
            </a:r>
            <a:r>
              <a:rPr lang="es-ES_tradnl" dirty="0"/>
              <a:t>en el mercado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Respuesta rápida por </a:t>
            </a:r>
            <a:r>
              <a:rPr lang="es-ES_tradnl" dirty="0"/>
              <a:t>la </a:t>
            </a:r>
            <a:r>
              <a:rPr lang="es-ES_tradnl" dirty="0" smtClean="0"/>
              <a:t>competencia con características similares</a:t>
            </a:r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142938" y="4613189"/>
            <a:ext cx="410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C</a:t>
            </a:r>
            <a:r>
              <a:rPr lang="es-ES_tradnl" dirty="0" smtClean="0"/>
              <a:t>uota </a:t>
            </a:r>
            <a:r>
              <a:rPr lang="es-ES_tradnl" dirty="0"/>
              <a:t>de mercado sin cubrir 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Gran impulso </a:t>
            </a:r>
            <a:r>
              <a:rPr lang="es-ES_tradnl" dirty="0" err="1" smtClean="0"/>
              <a:t>ecológico</a:t>
            </a:r>
            <a:r>
              <a:rPr lang="es-ES_tradnl" dirty="0" smtClean="0"/>
              <a:t> </a:t>
            </a:r>
            <a:r>
              <a:rPr lang="es-ES_tradnl" dirty="0"/>
              <a:t>en la sociedad 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Futuras mejoras como control por </a:t>
            </a:r>
            <a:r>
              <a:rPr lang="es-ES_tradnl" dirty="0"/>
              <a:t>comandos de </a:t>
            </a:r>
            <a:r>
              <a:rPr lang="es-ES_tradnl" dirty="0" smtClean="0"/>
              <a:t>voz</a:t>
            </a:r>
            <a:endParaRPr lang="es-ES_tradnl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8"/>
          <a:stretch/>
        </p:blipFill>
        <p:spPr>
          <a:xfrm>
            <a:off x="9462090" y="2665972"/>
            <a:ext cx="1668765" cy="194072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 rot="16200000">
            <a:off x="-162069" y="3433818"/>
            <a:ext cx="170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Análisis interno</a:t>
            </a:r>
            <a:endParaRPr lang="es-ES_tradnl" dirty="0"/>
          </a:p>
        </p:txBody>
      </p:sp>
      <p:sp>
        <p:nvSpPr>
          <p:cNvPr id="17" name="CuadroTexto 16"/>
          <p:cNvSpPr txBox="1"/>
          <p:nvPr/>
        </p:nvSpPr>
        <p:spPr>
          <a:xfrm rot="5400000">
            <a:off x="10636363" y="3458530"/>
            <a:ext cx="170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Análisis externo</a:t>
            </a:r>
            <a:endParaRPr lang="es-ES_tradn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279311" y="2769407"/>
            <a:ext cx="96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Amenazas</a:t>
            </a:r>
            <a:endParaRPr lang="es-ES_tradnl" sz="1400" b="1" dirty="0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68"/>
          <a:stretch/>
        </p:blipFill>
        <p:spPr>
          <a:xfrm>
            <a:off x="1102193" y="2670470"/>
            <a:ext cx="992867" cy="1936224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9934829" y="4183559"/>
            <a:ext cx="138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smtClean="0"/>
              <a:t>Oportunidades</a:t>
            </a:r>
            <a:endParaRPr lang="es-ES_tradnl" sz="1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007395" y="2758390"/>
            <a:ext cx="1066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Debilidades</a:t>
            </a:r>
            <a:endParaRPr lang="es-ES_tradnl" sz="14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007395" y="4198799"/>
            <a:ext cx="96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Fortalezas</a:t>
            </a:r>
            <a:endParaRPr lang="es-ES_tradnl" sz="1400" b="1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6" y="2665972"/>
            <a:ext cx="7521146" cy="194072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-321281" y="308546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750050" algn="l"/>
              </a:tabLst>
            </a:pPr>
            <a:r>
              <a:rPr lang="es-ES_tradnl" sz="3200" b="1" dirty="0" smtClean="0">
                <a:solidFill>
                  <a:sysClr val="windowText" lastClr="000000"/>
                </a:solidFill>
              </a:rPr>
              <a:t>D   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-321282" y="3601825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ysClr val="windowText" lastClr="000000"/>
                </a:solidFill>
              </a:rPr>
              <a:t>F    O</a:t>
            </a:r>
            <a:endParaRPr lang="es-ES_tradnl" sz="3200" b="1" dirty="0">
              <a:solidFill>
                <a:sysClr val="windowText" lastClr="000000"/>
              </a:solidFill>
            </a:endParaRPr>
          </a:p>
          <a:p>
            <a:endParaRPr lang="es-ES_tradnl" dirty="0"/>
          </a:p>
        </p:txBody>
      </p:sp>
      <p:cxnSp>
        <p:nvCxnSpPr>
          <p:cNvPr id="26" name="Conector recto 25"/>
          <p:cNvCxnSpPr/>
          <p:nvPr/>
        </p:nvCxnSpPr>
        <p:spPr>
          <a:xfrm>
            <a:off x="5774718" y="3201515"/>
            <a:ext cx="0" cy="876985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rot="5400000">
            <a:off x="5782955" y="3201515"/>
            <a:ext cx="0" cy="876985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DCU. </a:t>
            </a:r>
            <a:r>
              <a:rPr lang="es-ES_tradnl" sz="3600" b="1" dirty="0" smtClean="0">
                <a:solidFill>
                  <a:schemeClr val="bg1"/>
                </a:solidFill>
              </a:rPr>
              <a:t>Diseño</a:t>
            </a:r>
            <a:r>
              <a:rPr lang="es-ES_tradnl" sz="3600" dirty="0" smtClean="0">
                <a:solidFill>
                  <a:schemeClr val="bg1"/>
                </a:solidFill>
              </a:rPr>
              <a:t>: Logotipo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395782" y="1519295"/>
            <a:ext cx="6285550" cy="1784078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>
            <a:off x="7644710" y="1581236"/>
            <a:ext cx="225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Significado</a:t>
            </a:r>
            <a:endParaRPr lang="es-ES_tradnl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4" y="2028401"/>
            <a:ext cx="4690696" cy="2908959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5395782" y="3700801"/>
            <a:ext cx="6285550" cy="2169566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/>
          <p:cNvSpPr txBox="1"/>
          <p:nvPr/>
        </p:nvSpPr>
        <p:spPr>
          <a:xfrm>
            <a:off x="8023651" y="3724710"/>
            <a:ext cx="225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Forma</a:t>
            </a:r>
            <a:endParaRPr lang="es-ES_tradnl" sz="3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651151" y="2408333"/>
            <a:ext cx="643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Rivus</a:t>
            </a:r>
            <a:r>
              <a:rPr lang="es-ES_tradnl" dirty="0" smtClean="0"/>
              <a:t>, del latín </a:t>
            </a:r>
            <a:r>
              <a:rPr lang="es-ES_tradnl" i="1" dirty="0" err="1" smtClean="0"/>
              <a:t>rīvus</a:t>
            </a:r>
            <a:r>
              <a:rPr lang="es-ES_tradnl" dirty="0" smtClean="0"/>
              <a:t>, que significa: </a:t>
            </a:r>
            <a:r>
              <a:rPr lang="es-ES_tradnl" i="1" dirty="0" smtClean="0"/>
              <a:t>corriente, arroyo</a:t>
            </a:r>
            <a:r>
              <a:rPr lang="es-ES_tradnl" i="1" dirty="0"/>
              <a:t>,</a:t>
            </a:r>
            <a:r>
              <a:rPr lang="es-ES_tradnl" i="1" dirty="0" smtClean="0"/>
              <a:t> riachuelo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750007" y="4431434"/>
            <a:ext cx="5354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Familia tipográfica: </a:t>
            </a:r>
            <a:r>
              <a:rPr lang="es-ES_tradnl" dirty="0" err="1" smtClean="0"/>
              <a:t>Roboto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La onda representa el flujo del agua asociado al ahorro económico y a la conciencia ecológica.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11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DCU. </a:t>
            </a:r>
            <a:r>
              <a:rPr lang="es-ES_tradnl" sz="3600" b="1" dirty="0">
                <a:solidFill>
                  <a:schemeClr val="bg1"/>
                </a:solidFill>
              </a:rPr>
              <a:t>Diseño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0" y="120405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Proceso del diseño de la aplicación</a:t>
            </a:r>
            <a:endParaRPr lang="es-ES_tradnl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61" y="2115138"/>
            <a:ext cx="1882977" cy="38347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60" y="1991824"/>
            <a:ext cx="1836594" cy="39768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7" b="10184"/>
          <a:stretch/>
        </p:blipFill>
        <p:spPr>
          <a:xfrm>
            <a:off x="912314" y="2115975"/>
            <a:ext cx="2286752" cy="39771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05758" y="3227632"/>
            <a:ext cx="1389183" cy="17011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28159" y="3179502"/>
            <a:ext cx="1389183" cy="17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DCU. </a:t>
            </a:r>
            <a:r>
              <a:rPr lang="es-ES_tradnl" sz="3600" b="1" dirty="0">
                <a:solidFill>
                  <a:schemeClr val="bg1"/>
                </a:solidFill>
              </a:rPr>
              <a:t>Diseño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0" y="11934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Maqueta funcional: </a:t>
            </a:r>
            <a:r>
              <a:rPr lang="es-ES_tradnl" sz="3200" dirty="0" err="1" smtClean="0">
                <a:solidFill>
                  <a:srgbClr val="00C8F1"/>
                </a:solidFill>
              </a:rPr>
              <a:t>www.solocrealo.com</a:t>
            </a:r>
            <a:r>
              <a:rPr lang="es-ES_tradnl" sz="3200" dirty="0" smtClean="0">
                <a:solidFill>
                  <a:srgbClr val="00C8F1"/>
                </a:solidFill>
              </a:rPr>
              <a:t>/</a:t>
            </a:r>
            <a:r>
              <a:rPr lang="es-ES_tradnl" sz="3200" dirty="0" err="1" smtClean="0">
                <a:solidFill>
                  <a:srgbClr val="00C8F1"/>
                </a:solidFill>
              </a:rPr>
              <a:t>rivus</a:t>
            </a:r>
            <a:r>
              <a:rPr lang="es-ES_tradnl" sz="3200" dirty="0" smtClean="0"/>
              <a:t> </a:t>
            </a:r>
            <a:endParaRPr lang="es-ES_tradnl" sz="3200" dirty="0"/>
          </a:p>
          <a:p>
            <a:pPr algn="ctr"/>
            <a:r>
              <a:rPr lang="es-ES_tradnl" sz="3200" b="1" dirty="0" smtClean="0"/>
              <a:t> </a:t>
            </a:r>
            <a:endParaRPr lang="es-ES_tradnl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5"/>
          <a:stretch/>
        </p:blipFill>
        <p:spPr>
          <a:xfrm>
            <a:off x="2767377" y="1924049"/>
            <a:ext cx="2032063" cy="40520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00" y="1931489"/>
            <a:ext cx="1989619" cy="43081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49" y="1925883"/>
            <a:ext cx="1971173" cy="41790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0"/>
          <a:stretch/>
        </p:blipFill>
        <p:spPr>
          <a:xfrm>
            <a:off x="394877" y="1917194"/>
            <a:ext cx="1993798" cy="407459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" b="6913"/>
          <a:stretch/>
        </p:blipFill>
        <p:spPr>
          <a:xfrm>
            <a:off x="5147286" y="1923526"/>
            <a:ext cx="1991192" cy="405258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8029786" y="6042751"/>
            <a:ext cx="87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Música</a:t>
            </a:r>
            <a:endParaRPr lang="es-ES_tradnl" b="1" i="1" dirty="0" smtClean="0"/>
          </a:p>
        </p:txBody>
      </p:sp>
      <p:sp>
        <p:nvSpPr>
          <p:cNvPr id="19" name="CuadroTexto 18"/>
          <p:cNvSpPr txBox="1"/>
          <p:nvPr/>
        </p:nvSpPr>
        <p:spPr>
          <a:xfrm>
            <a:off x="10117423" y="6044809"/>
            <a:ext cx="168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Iluminación</a:t>
            </a:r>
            <a:endParaRPr lang="es-ES_tradnl" b="1" i="1" dirty="0" smtClean="0"/>
          </a:p>
        </p:txBody>
      </p:sp>
      <p:sp>
        <p:nvSpPr>
          <p:cNvPr id="20" name="CuadroTexto 19"/>
          <p:cNvSpPr txBox="1"/>
          <p:nvPr/>
        </p:nvSpPr>
        <p:spPr>
          <a:xfrm>
            <a:off x="3191618" y="6035837"/>
            <a:ext cx="168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Consumo</a:t>
            </a:r>
            <a:endParaRPr lang="es-ES_tradnl" b="1" i="1" dirty="0" smtClean="0"/>
          </a:p>
        </p:txBody>
      </p:sp>
      <p:sp>
        <p:nvSpPr>
          <p:cNvPr id="24" name="CuadroTexto 23"/>
          <p:cNvSpPr txBox="1"/>
          <p:nvPr/>
        </p:nvSpPr>
        <p:spPr>
          <a:xfrm>
            <a:off x="5658376" y="6041251"/>
            <a:ext cx="153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Control</a:t>
            </a:r>
            <a:endParaRPr lang="es-ES_tradnl" b="1" i="1" dirty="0" smtClean="0"/>
          </a:p>
        </p:txBody>
      </p:sp>
      <p:sp>
        <p:nvSpPr>
          <p:cNvPr id="25" name="CuadroTexto 24"/>
          <p:cNvSpPr txBox="1"/>
          <p:nvPr/>
        </p:nvSpPr>
        <p:spPr>
          <a:xfrm>
            <a:off x="772373" y="6037068"/>
            <a:ext cx="153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Principal</a:t>
            </a:r>
            <a:endParaRPr lang="es-ES_tradnl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300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DCU. </a:t>
            </a:r>
            <a:r>
              <a:rPr lang="es-ES_tradnl" sz="3600" b="1" dirty="0" smtClean="0">
                <a:solidFill>
                  <a:schemeClr val="bg1"/>
                </a:solidFill>
              </a:rPr>
              <a:t>Evaluación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" y="128976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Evaluación</a:t>
            </a:r>
            <a:r>
              <a:rPr lang="es-ES_tradnl" sz="3200" dirty="0" smtClean="0"/>
              <a:t> </a:t>
            </a:r>
            <a:r>
              <a:rPr lang="es-ES_tradnl" sz="3200" b="1" dirty="0" smtClean="0"/>
              <a:t>heurística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26006" y="1874399"/>
            <a:ext cx="10196545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Método </a:t>
            </a:r>
            <a:r>
              <a:rPr lang="es-ES_tradnl" dirty="0"/>
              <a:t>de </a:t>
            </a:r>
            <a:r>
              <a:rPr lang="es-ES_tradnl" dirty="0" smtClean="0"/>
              <a:t>inspección </a:t>
            </a:r>
            <a:r>
              <a:rPr lang="es-ES_tradnl" dirty="0"/>
              <a:t>sin usuarios </a:t>
            </a:r>
            <a:r>
              <a:rPr lang="es-ES_tradnl" dirty="0" smtClean="0"/>
              <a:t>reales aunque no sustituye las pruebas con </a:t>
            </a:r>
            <a:r>
              <a:rPr lang="es-ES" dirty="0" smtClean="0"/>
              <a:t>é</a:t>
            </a:r>
            <a:r>
              <a:rPr lang="es-ES_tradnl" dirty="0" err="1" smtClean="0"/>
              <a:t>stos</a:t>
            </a:r>
            <a:r>
              <a:rPr lang="es-ES_tradnl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Puede </a:t>
            </a:r>
            <a:r>
              <a:rPr lang="es-ES_tradnl" dirty="0"/>
              <a:t>detectar el </a:t>
            </a:r>
            <a:r>
              <a:rPr lang="es-ES_tradnl" dirty="0" smtClean="0"/>
              <a:t>42% </a:t>
            </a:r>
            <a:r>
              <a:rPr lang="es-ES_tradnl" dirty="0"/>
              <a:t>de problemas graves de </a:t>
            </a:r>
            <a:r>
              <a:rPr lang="es-ES_tradnl" dirty="0" smtClean="0"/>
              <a:t>diseño</a:t>
            </a:r>
            <a:r>
              <a:rPr lang="es-ES_tradnl" baseline="30000" dirty="0" smtClean="0"/>
              <a:t>1</a:t>
            </a:r>
            <a:r>
              <a:rPr lang="es-ES_tradnl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Utiliza los diez </a:t>
            </a:r>
            <a:r>
              <a:rPr lang="es-ES_tradnl" dirty="0"/>
              <a:t>principios de </a:t>
            </a:r>
            <a:r>
              <a:rPr lang="es-ES_tradnl" dirty="0" err="1"/>
              <a:t>Jackob</a:t>
            </a:r>
            <a:r>
              <a:rPr lang="es-ES_tradnl" dirty="0"/>
              <a:t> </a:t>
            </a:r>
            <a:r>
              <a:rPr lang="es-ES_tradnl" dirty="0" smtClean="0"/>
              <a:t>Nielsen</a:t>
            </a:r>
            <a:r>
              <a:rPr lang="es-ES_tradnl" baseline="30000" dirty="0" smtClean="0"/>
              <a:t>2</a:t>
            </a:r>
            <a:r>
              <a:rPr lang="es-ES_tradnl" dirty="0" smtClean="0"/>
              <a:t>. </a:t>
            </a:r>
            <a:endParaRPr lang="es-ES_tradnl" dirty="0"/>
          </a:p>
          <a:p>
            <a:endParaRPr lang="es-ES_tradnl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t="32525" b="32735"/>
          <a:stretch/>
        </p:blipFill>
        <p:spPr>
          <a:xfrm>
            <a:off x="2649927" y="3532115"/>
            <a:ext cx="7706776" cy="199973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658113" y="3136994"/>
            <a:ext cx="1143000" cy="226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0" t="32525" r="59293" b="54833"/>
          <a:stretch/>
        </p:blipFill>
        <p:spPr>
          <a:xfrm rot="16200000">
            <a:off x="2317103" y="4166100"/>
            <a:ext cx="1328058" cy="727723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2401496" y="4236887"/>
            <a:ext cx="227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Observación</a:t>
            </a:r>
            <a:r>
              <a:rPr lang="es-ES" sz="1600" dirty="0" smtClean="0">
                <a:solidFill>
                  <a:schemeClr val="bg1"/>
                </a:solidFill>
              </a:rPr>
              <a:t> de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l</a:t>
            </a:r>
            <a:r>
              <a:rPr lang="es-ES" sz="1600" dirty="0" smtClean="0">
                <a:solidFill>
                  <a:schemeClr val="bg1"/>
                </a:solidFill>
              </a:rPr>
              <a:t>a interfaz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094930" y="4117112"/>
            <a:ext cx="227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Evaluación</a:t>
            </a:r>
            <a:r>
              <a:rPr lang="es-ES" sz="1600" dirty="0" smtClean="0">
                <a:solidFill>
                  <a:schemeClr val="bg1"/>
                </a:solidFill>
              </a:rPr>
              <a:t> de la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i</a:t>
            </a:r>
            <a:r>
              <a:rPr lang="es-ES" sz="1600" dirty="0" smtClean="0">
                <a:solidFill>
                  <a:schemeClr val="bg1"/>
                </a:solidFill>
              </a:rPr>
              <a:t>nterfaz respecto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a las heurísticas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5698498" y="4147458"/>
            <a:ext cx="227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Lista detallada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d</a:t>
            </a:r>
            <a:r>
              <a:rPr lang="es-ES" sz="1600" dirty="0" smtClean="0">
                <a:solidFill>
                  <a:schemeClr val="bg1"/>
                </a:solidFill>
              </a:rPr>
              <a:t>e problemas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detectados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7366667" y="4141535"/>
            <a:ext cx="227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Puesta en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c</a:t>
            </a:r>
            <a:r>
              <a:rPr lang="es-ES" sz="1600" dirty="0" smtClean="0">
                <a:solidFill>
                  <a:schemeClr val="bg1"/>
                </a:solidFill>
              </a:rPr>
              <a:t>omún de los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resultados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5103" y="5739431"/>
            <a:ext cx="119561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100" dirty="0" smtClean="0"/>
          </a:p>
          <a:p>
            <a:r>
              <a:rPr lang="es-ES_tradnl" sz="1000" dirty="0" smtClean="0"/>
              <a:t>1 J</a:t>
            </a:r>
            <a:r>
              <a:rPr lang="es-ES_tradnl" sz="1000" dirty="0"/>
              <a:t>. </a:t>
            </a:r>
            <a:r>
              <a:rPr lang="es-ES_tradnl" sz="1000" dirty="0" err="1"/>
              <a:t>Nielsen</a:t>
            </a:r>
            <a:r>
              <a:rPr lang="es-ES_tradnl" sz="1000" dirty="0"/>
              <a:t>, (1999) “</a:t>
            </a:r>
            <a:r>
              <a:rPr lang="es-ES_tradnl" sz="1000" dirty="0" err="1"/>
              <a:t>Usability</a:t>
            </a:r>
            <a:r>
              <a:rPr lang="es-ES_tradnl" sz="1000" dirty="0"/>
              <a:t> </a:t>
            </a:r>
            <a:r>
              <a:rPr lang="es-ES_tradnl" sz="1000" dirty="0" err="1"/>
              <a:t>engineering</a:t>
            </a:r>
            <a:r>
              <a:rPr lang="es-ES_tradnl" sz="1000" dirty="0"/>
              <a:t> at a </a:t>
            </a:r>
            <a:r>
              <a:rPr lang="es-ES_tradnl" sz="1000" dirty="0" err="1"/>
              <a:t>discount</a:t>
            </a:r>
            <a:r>
              <a:rPr lang="es-ES_tradnl" sz="1000" dirty="0"/>
              <a:t>”. En: G. </a:t>
            </a:r>
            <a:r>
              <a:rPr lang="es-ES_tradnl" sz="1000" dirty="0" err="1"/>
              <a:t>Salvendy</a:t>
            </a:r>
            <a:r>
              <a:rPr lang="es-ES_tradnl" sz="1000" dirty="0"/>
              <a:t>; c (eds.). </a:t>
            </a:r>
            <a:r>
              <a:rPr lang="es-ES_tradnl" sz="1000" dirty="0" err="1"/>
              <a:t>Designing</a:t>
            </a:r>
            <a:r>
              <a:rPr lang="es-ES_tradnl" sz="1000" dirty="0"/>
              <a:t> and </a:t>
            </a:r>
            <a:r>
              <a:rPr lang="es-ES_tradnl" sz="1000" dirty="0" err="1"/>
              <a:t>using</a:t>
            </a:r>
            <a:r>
              <a:rPr lang="es-ES_tradnl" sz="1000" dirty="0"/>
              <a:t> human-</a:t>
            </a:r>
            <a:r>
              <a:rPr lang="es-ES_tradnl" sz="1000" dirty="0" err="1"/>
              <a:t>computer</a:t>
            </a:r>
            <a:r>
              <a:rPr lang="es-ES_tradnl" sz="1000" dirty="0"/>
              <a:t> interfaces and </a:t>
            </a:r>
            <a:r>
              <a:rPr lang="es-ES_tradnl" sz="1000" dirty="0" err="1"/>
              <a:t>knowledge</a:t>
            </a:r>
            <a:r>
              <a:rPr lang="es-ES_tradnl" sz="1000" dirty="0"/>
              <a:t> </a:t>
            </a:r>
            <a:r>
              <a:rPr lang="es-ES_tradnl" sz="1000" dirty="0" err="1"/>
              <a:t>based</a:t>
            </a:r>
            <a:r>
              <a:rPr lang="es-ES_tradnl" sz="1000" dirty="0"/>
              <a:t> </a:t>
            </a:r>
            <a:r>
              <a:rPr lang="es-ES_tradnl" sz="1000" dirty="0" err="1"/>
              <a:t>systems</a:t>
            </a:r>
            <a:r>
              <a:rPr lang="es-ES_tradnl" sz="1000" dirty="0"/>
              <a:t> (</a:t>
            </a:r>
            <a:r>
              <a:rPr lang="es-ES_tradnl" sz="1000" dirty="0" err="1"/>
              <a:t>págs</a:t>
            </a:r>
            <a:r>
              <a:rPr lang="es-ES_tradnl" sz="1000" dirty="0"/>
              <a:t>. 394-401). </a:t>
            </a:r>
            <a:r>
              <a:rPr lang="es-ES_tradnl" sz="1000" dirty="0" err="1"/>
              <a:t>Ámsterdam</a:t>
            </a:r>
            <a:r>
              <a:rPr lang="es-ES_tradnl" sz="1000" dirty="0"/>
              <a:t>: </a:t>
            </a:r>
            <a:r>
              <a:rPr lang="es-ES_tradnl" sz="1000" dirty="0" err="1"/>
              <a:t>Elsevier</a:t>
            </a:r>
            <a:r>
              <a:rPr lang="es-ES_tradnl" sz="1000" dirty="0"/>
              <a:t> </a:t>
            </a:r>
            <a:r>
              <a:rPr lang="es-ES_tradnl" sz="1000" dirty="0" err="1"/>
              <a:t>Science</a:t>
            </a:r>
            <a:r>
              <a:rPr lang="es-ES_tradnl" sz="1000" dirty="0"/>
              <a:t> </a:t>
            </a:r>
            <a:r>
              <a:rPr lang="es-ES_tradnl" sz="1000" dirty="0" err="1" smtClean="0"/>
              <a:t>Publishers</a:t>
            </a:r>
            <a:endParaRPr lang="es-ES_tradnl" sz="1000" dirty="0" smtClean="0"/>
          </a:p>
          <a:p>
            <a:endParaRPr lang="es-ES_tradnl" sz="1000" dirty="0" smtClean="0"/>
          </a:p>
          <a:p>
            <a:r>
              <a:rPr lang="es-ES_tradnl" sz="1000" dirty="0" smtClean="0"/>
              <a:t>2 J</a:t>
            </a:r>
            <a:r>
              <a:rPr lang="es-ES_tradnl" sz="1000" dirty="0"/>
              <a:t>. </a:t>
            </a:r>
            <a:r>
              <a:rPr lang="es-ES_tradnl" sz="1000" dirty="0" err="1"/>
              <a:t>Nielsen</a:t>
            </a:r>
            <a:r>
              <a:rPr lang="es-ES_tradnl" sz="1000" dirty="0"/>
              <a:t> (1994). “</a:t>
            </a:r>
            <a:r>
              <a:rPr lang="es-ES_tradnl" sz="1000" dirty="0" err="1"/>
              <a:t>Enhancing</a:t>
            </a:r>
            <a:r>
              <a:rPr lang="es-ES_tradnl" sz="1000" dirty="0"/>
              <a:t> </a:t>
            </a:r>
            <a:r>
              <a:rPr lang="es-ES_tradnl" sz="1000" dirty="0" err="1"/>
              <a:t>the</a:t>
            </a:r>
            <a:r>
              <a:rPr lang="es-ES_tradnl" sz="1000" dirty="0"/>
              <a:t> </a:t>
            </a:r>
            <a:r>
              <a:rPr lang="es-ES_tradnl" sz="1000" dirty="0" err="1"/>
              <a:t>explanatory</a:t>
            </a:r>
            <a:r>
              <a:rPr lang="es-ES_tradnl" sz="1000" dirty="0"/>
              <a:t> </a:t>
            </a:r>
            <a:r>
              <a:rPr lang="es-ES_tradnl" sz="1000" dirty="0" err="1"/>
              <a:t>power</a:t>
            </a:r>
            <a:r>
              <a:rPr lang="es-ES_tradnl" sz="1000" dirty="0"/>
              <a:t> of </a:t>
            </a:r>
            <a:r>
              <a:rPr lang="es-ES_tradnl" sz="1000" dirty="0" err="1"/>
              <a:t>usability</a:t>
            </a:r>
            <a:r>
              <a:rPr lang="es-ES_tradnl" sz="1000" dirty="0"/>
              <a:t> </a:t>
            </a:r>
            <a:r>
              <a:rPr lang="es-ES_tradnl" sz="1000" dirty="0" err="1"/>
              <a:t>heuristics</a:t>
            </a:r>
            <a:r>
              <a:rPr lang="es-ES_tradnl" sz="1000" dirty="0"/>
              <a:t>”. En: </a:t>
            </a:r>
            <a:r>
              <a:rPr lang="es-ES_tradnl" sz="1000" dirty="0" err="1"/>
              <a:t>Proceedings</a:t>
            </a:r>
            <a:r>
              <a:rPr lang="es-ES_tradnl" sz="1000" dirty="0"/>
              <a:t> </a:t>
            </a:r>
            <a:r>
              <a:rPr lang="es-ES_tradnl" sz="1000" dirty="0" err="1"/>
              <a:t>on</a:t>
            </a:r>
            <a:r>
              <a:rPr lang="es-ES_tradnl" sz="1000" dirty="0"/>
              <a:t> </a:t>
            </a:r>
            <a:r>
              <a:rPr lang="es-ES_tradnl" sz="1000" dirty="0" err="1"/>
              <a:t>the</a:t>
            </a:r>
            <a:r>
              <a:rPr lang="es-ES_tradnl" sz="1000" dirty="0"/>
              <a:t> ACM CHI’94 </a:t>
            </a:r>
            <a:r>
              <a:rPr lang="es-ES_tradnl" sz="1000" dirty="0" err="1"/>
              <a:t>Conference</a:t>
            </a:r>
            <a:r>
              <a:rPr lang="es-ES_tradnl" sz="1000" dirty="0"/>
              <a:t> (24-28 de abril, </a:t>
            </a:r>
            <a:r>
              <a:rPr lang="es-ES_tradnl" sz="1000" dirty="0" err="1"/>
              <a:t>págs</a:t>
            </a:r>
            <a:r>
              <a:rPr lang="es-ES_tradnl" sz="1000" dirty="0"/>
              <a:t>. 152-158). Boston. </a:t>
            </a:r>
          </a:p>
          <a:p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12888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DCU. </a:t>
            </a:r>
            <a:r>
              <a:rPr lang="es-ES_tradnl" sz="3600" b="1" dirty="0" smtClean="0">
                <a:solidFill>
                  <a:schemeClr val="bg1"/>
                </a:solidFill>
              </a:rPr>
              <a:t>Evaluación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" y="128976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Evaluación</a:t>
            </a:r>
            <a:r>
              <a:rPr lang="es-ES_tradnl" sz="3200" dirty="0" smtClean="0"/>
              <a:t> </a:t>
            </a:r>
            <a:r>
              <a:rPr lang="es-ES_tradnl" sz="3200" b="1" dirty="0" smtClean="0"/>
              <a:t>heurística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871252" y="2940577"/>
            <a:ext cx="4712121" cy="2012424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CuadroTexto 15"/>
          <p:cNvSpPr txBox="1"/>
          <p:nvPr/>
        </p:nvSpPr>
        <p:spPr>
          <a:xfrm>
            <a:off x="2046075" y="3009495"/>
            <a:ext cx="235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Resultados</a:t>
            </a:r>
            <a:endParaRPr lang="es-ES_tradnl" sz="32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263807" y="3743050"/>
            <a:ext cx="403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Se detectaron 7 mejoras clasificadas por el grado de severidad y la escala de calificación.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096001" y="2281815"/>
            <a:ext cx="5700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s-ES_tradnl" dirty="0" smtClean="0"/>
              <a:t>Falta de información en los errores durante la validación de formularios.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s-ES_tradnl" dirty="0"/>
              <a:t>No se puede encender/apagar la ducha desde la pantalla principal.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s-ES_tradnl" dirty="0"/>
              <a:t>No existe información visual sobre </a:t>
            </a:r>
            <a:r>
              <a:rPr lang="es-ES_tradnl" dirty="0" smtClean="0"/>
              <a:t>dónde </a:t>
            </a:r>
            <a:r>
              <a:rPr lang="es-ES_tradnl" dirty="0"/>
              <a:t>se encuentra el usuario en el menú principal.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s-ES_tradnl" dirty="0"/>
              <a:t>Metáfora con falta de coherencia en el menú principal</a:t>
            </a:r>
            <a:r>
              <a:rPr lang="es-ES_tradnl" dirty="0" smtClean="0"/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s-ES_tradnl" dirty="0" smtClean="0"/>
              <a:t>Falta de elementos de control e información en la pantalla de música.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s-ES_tradnl" dirty="0" smtClean="0"/>
              <a:t>Mejorar el acceso </a:t>
            </a:r>
            <a:r>
              <a:rPr lang="es-ES_tradnl" dirty="0" smtClean="0"/>
              <a:t>al </a:t>
            </a:r>
            <a:r>
              <a:rPr lang="es-ES_tradnl" dirty="0" smtClean="0"/>
              <a:t>apartado de ayuda.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s-ES_tradnl" dirty="0" smtClean="0"/>
              <a:t>Sobrecarga </a:t>
            </a:r>
            <a:r>
              <a:rPr lang="es-ES_tradnl" dirty="0" smtClean="0"/>
              <a:t>de elementos en la pantalla principal.</a:t>
            </a:r>
          </a:p>
        </p:txBody>
      </p:sp>
    </p:spTree>
    <p:extLst>
      <p:ext uri="{BB962C8B-B14F-4D97-AF65-F5344CB8AC3E}">
        <p14:creationId xmlns:p14="http://schemas.microsoft.com/office/powerpoint/2010/main" val="3944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DCU. </a:t>
            </a:r>
            <a:r>
              <a:rPr lang="es-ES_tradnl" sz="3600" b="1" dirty="0" smtClean="0">
                <a:solidFill>
                  <a:schemeClr val="bg1"/>
                </a:solidFill>
              </a:rPr>
              <a:t>Evaluación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" y="128976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Pre-test y post-test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62462" y="2768204"/>
            <a:ext cx="4817646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Test de “guerrilla” (informales)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s-ES_tradnl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Modalidad presencial y virtual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22" name="Elipse 21"/>
          <p:cNvSpPr/>
          <p:nvPr/>
        </p:nvSpPr>
        <p:spPr>
          <a:xfrm>
            <a:off x="8923760" y="4559989"/>
            <a:ext cx="1366940" cy="13669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Elipse 23"/>
          <p:cNvSpPr/>
          <p:nvPr/>
        </p:nvSpPr>
        <p:spPr>
          <a:xfrm>
            <a:off x="9401812" y="3009294"/>
            <a:ext cx="1366940" cy="1366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/>
          <p:cNvSpPr/>
          <p:nvPr/>
        </p:nvSpPr>
        <p:spPr>
          <a:xfrm>
            <a:off x="8924117" y="1492265"/>
            <a:ext cx="1366940" cy="13669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CuadroTexto 26"/>
          <p:cNvSpPr txBox="1"/>
          <p:nvPr/>
        </p:nvSpPr>
        <p:spPr>
          <a:xfrm>
            <a:off x="9170393" y="1670820"/>
            <a:ext cx="1120664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Grupo 1</a:t>
            </a:r>
            <a:endParaRPr lang="es-ES_tradnl" sz="1600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67358">
            <a:off x="7882300" y="2447795"/>
            <a:ext cx="1013638" cy="14691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9533">
            <a:off x="7863656" y="3651307"/>
            <a:ext cx="1013638" cy="14691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4997">
            <a:off x="7962712" y="2948503"/>
            <a:ext cx="1013638" cy="16303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25309" y="3119039"/>
            <a:ext cx="1362818" cy="126684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63681" y="2067437"/>
            <a:ext cx="658741" cy="61235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732363" y="3535387"/>
            <a:ext cx="658741" cy="61235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59898" y="5097794"/>
            <a:ext cx="658741" cy="612351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9665599" y="3202160"/>
            <a:ext cx="1120664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Grupo 2</a:t>
            </a:r>
            <a:endParaRPr lang="es-ES_tradnl" sz="1600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sp>
        <p:nvSpPr>
          <p:cNvPr id="29" name="CuadroTexto 28"/>
          <p:cNvSpPr txBox="1"/>
          <p:nvPr/>
        </p:nvSpPr>
        <p:spPr>
          <a:xfrm>
            <a:off x="9170036" y="4735873"/>
            <a:ext cx="1120664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Grupo 3</a:t>
            </a:r>
            <a:endParaRPr lang="es-ES_tradnl" sz="1600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743270" y="3369011"/>
            <a:ext cx="4732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Pruebas con usuarios reales divididos en grupos </a:t>
            </a:r>
            <a:r>
              <a:rPr lang="es-ES_tradnl" dirty="0" err="1"/>
              <a:t>homog</a:t>
            </a:r>
            <a:r>
              <a:rPr lang="es-ES" dirty="0"/>
              <a:t>éneos con tareas </a:t>
            </a:r>
            <a:r>
              <a:rPr lang="es-ES" dirty="0" smtClean="0"/>
              <a:t>específicas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798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DCU. </a:t>
            </a:r>
            <a:r>
              <a:rPr lang="es-ES_tradnl" sz="3600" b="1" dirty="0" smtClean="0">
                <a:solidFill>
                  <a:schemeClr val="bg1"/>
                </a:solidFill>
              </a:rPr>
              <a:t>Evaluación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" y="128976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Pre-test y post-test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382406" y="1484772"/>
            <a:ext cx="9681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Grupo 1</a:t>
            </a:r>
            <a:endParaRPr lang="es-ES_tradnl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800418" y="4310769"/>
            <a:ext cx="10830526" cy="2009553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CuadroTexto 17"/>
          <p:cNvSpPr txBox="1"/>
          <p:nvPr/>
        </p:nvSpPr>
        <p:spPr>
          <a:xfrm>
            <a:off x="1051970" y="4258729"/>
            <a:ext cx="235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Resultados</a:t>
            </a:r>
            <a:endParaRPr lang="es-ES_tradnl" sz="3200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5" b="32735"/>
          <a:stretch/>
        </p:blipFill>
        <p:spPr>
          <a:xfrm>
            <a:off x="1055475" y="2145286"/>
            <a:ext cx="10233455" cy="1999735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2322842" y="2887657"/>
            <a:ext cx="120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Pre-test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056910" y="2887657"/>
            <a:ext cx="120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Tareas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500842" y="2887657"/>
            <a:ext cx="141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Post-test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971169" y="2528285"/>
            <a:ext cx="1659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Aplicación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de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mejoras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8576897" y="2771065"/>
            <a:ext cx="182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Cuestionario</a:t>
            </a:r>
            <a:endParaRPr lang="es-ES_tradnl" sz="2400" dirty="0">
              <a:solidFill>
                <a:schemeClr val="bg1"/>
              </a:solidFill>
            </a:endParaRP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WAMMI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051969" y="4835062"/>
            <a:ext cx="6831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L</a:t>
            </a:r>
            <a:r>
              <a:rPr lang="es-ES_tradnl" dirty="0" smtClean="0"/>
              <a:t>os encuestados creen que la aplicación destaca por: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_tradnl" dirty="0"/>
              <a:t>D</a:t>
            </a:r>
            <a:r>
              <a:rPr lang="es-ES_tradnl" dirty="0" smtClean="0"/>
              <a:t>iseño agradable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_tradnl" dirty="0"/>
              <a:t>C</a:t>
            </a:r>
            <a:r>
              <a:rPr lang="es-ES_tradnl" dirty="0" smtClean="0"/>
              <a:t>ontenido bien estructurado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_tradnl" dirty="0" smtClean="0"/>
              <a:t>Eficacia</a:t>
            </a:r>
            <a:endParaRPr lang="es-ES_tradnl" i="1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7125729" y="5139266"/>
            <a:ext cx="4097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R</a:t>
            </a:r>
            <a:r>
              <a:rPr lang="es-ES_tradnl" dirty="0" smtClean="0"/>
              <a:t>equiere poco </a:t>
            </a:r>
            <a:r>
              <a:rPr lang="es-ES_tradnl" dirty="0"/>
              <a:t>tiempo de aprendizaje 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El 65% estaría interesado en obtener más información sobre el producto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23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DCU. </a:t>
            </a:r>
            <a:r>
              <a:rPr lang="es-ES_tradnl" sz="3600" b="1" dirty="0" smtClean="0">
                <a:solidFill>
                  <a:schemeClr val="bg1"/>
                </a:solidFill>
              </a:rPr>
              <a:t>Evaluación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" y="128976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Test A/B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40057" y="1989184"/>
            <a:ext cx="566783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Se presentan dos </a:t>
            </a:r>
            <a:r>
              <a:rPr lang="es-ES_tradnl" dirty="0"/>
              <a:t>versiones de una </a:t>
            </a:r>
            <a:r>
              <a:rPr lang="es-ES_tradnl" dirty="0" smtClean="0"/>
              <a:t>pantalla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Uso habitual en marketing </a:t>
            </a:r>
            <a:r>
              <a:rPr lang="es-ES_tradnl" dirty="0"/>
              <a:t>digital y </a:t>
            </a:r>
            <a:r>
              <a:rPr lang="es-ES_tradnl" dirty="0" smtClean="0"/>
              <a:t>analítica web 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040540" y="3937903"/>
            <a:ext cx="4712121" cy="2137723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2215363" y="4006821"/>
            <a:ext cx="235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Resultados</a:t>
            </a:r>
            <a:endParaRPr lang="es-ES_tradnl" sz="32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371147" y="4650162"/>
            <a:ext cx="4039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Los usuarios prefieren la pantalla con mayor número de controles frente a un diseño minimalista, por lo tanto se eligió la opción A.</a:t>
            </a:r>
            <a:endParaRPr lang="es-ES_tradnl" i="1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>
          <a:xfrm>
            <a:off x="6969211" y="2187758"/>
            <a:ext cx="2113469" cy="42170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1"/>
          <a:stretch/>
        </p:blipFill>
        <p:spPr>
          <a:xfrm>
            <a:off x="9455909" y="2189519"/>
            <a:ext cx="2100836" cy="417275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7819279" y="1839923"/>
            <a:ext cx="414194" cy="38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A</a:t>
            </a:r>
            <a:endParaRPr lang="es-ES_tradnl" i="1" dirty="0" smtClean="0"/>
          </a:p>
        </p:txBody>
      </p:sp>
      <p:sp>
        <p:nvSpPr>
          <p:cNvPr id="18" name="CuadroTexto 17"/>
          <p:cNvSpPr txBox="1"/>
          <p:nvPr/>
        </p:nvSpPr>
        <p:spPr>
          <a:xfrm>
            <a:off x="10299230" y="1845252"/>
            <a:ext cx="414194" cy="38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B</a:t>
            </a:r>
            <a:endParaRPr lang="es-ES_tradnl" i="1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4126">
            <a:off x="7490794" y="1414774"/>
            <a:ext cx="1102358" cy="123274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47324" y="2869663"/>
            <a:ext cx="585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El test contiene un 30% de preguntas destinadas a evaluar c</a:t>
            </a:r>
            <a:r>
              <a:rPr lang="es-ES" dirty="0" err="1"/>
              <a:t>uá</a:t>
            </a:r>
            <a:r>
              <a:rPr lang="es-ES_tradnl" dirty="0"/>
              <a:t>l tiene un mejor resultado</a:t>
            </a:r>
          </a:p>
        </p:txBody>
      </p:sp>
    </p:spTree>
    <p:extLst>
      <p:ext uri="{BB962C8B-B14F-4D97-AF65-F5344CB8AC3E}">
        <p14:creationId xmlns:p14="http://schemas.microsoft.com/office/powerpoint/2010/main" val="8323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DCU. </a:t>
            </a:r>
            <a:r>
              <a:rPr lang="es-ES_tradnl" sz="3600" b="1" dirty="0" smtClean="0">
                <a:solidFill>
                  <a:schemeClr val="bg1"/>
                </a:solidFill>
              </a:rPr>
              <a:t>Evaluación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" y="128976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Cuestionario WAMMI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40057" y="2744253"/>
            <a:ext cx="492626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Tras la aplicación </a:t>
            </a:r>
            <a:r>
              <a:rPr lang="es-ES" dirty="0" smtClean="0"/>
              <a:t>de las mejoras detectadas</a:t>
            </a:r>
            <a:endParaRPr lang="es-ES_tradnl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054201" y="3703303"/>
            <a:ext cx="4712121" cy="2011697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2229024" y="3772222"/>
            <a:ext cx="235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Resultados</a:t>
            </a:r>
            <a:endParaRPr lang="es-ES_tradnl" sz="32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502626" y="4425916"/>
            <a:ext cx="403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Los distintos parámetros evaluados mostraron en torno a un 70% de satisfacción</a:t>
            </a:r>
            <a:r>
              <a:rPr lang="es-ES" dirty="0" smtClean="0"/>
              <a:t> de los usuarios </a:t>
            </a:r>
            <a:endParaRPr lang="es-ES_tradnl" i="1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0"/>
          <a:stretch/>
        </p:blipFill>
        <p:spPr>
          <a:xfrm>
            <a:off x="5992861" y="1997136"/>
            <a:ext cx="6199139" cy="360485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68143" y="5421085"/>
            <a:ext cx="674914" cy="293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7143367" y="5620246"/>
            <a:ext cx="78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Atractivo</a:t>
            </a:r>
            <a:endParaRPr lang="es-ES_tradnl" sz="11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801131" y="5620246"/>
            <a:ext cx="1197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smtClean="0"/>
              <a:t>Controlabilidad</a:t>
            </a:r>
            <a:endParaRPr lang="es-ES_tradnl" sz="11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780846" y="5620246"/>
            <a:ext cx="787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Eficiencia</a:t>
            </a:r>
            <a:endParaRPr lang="es-ES_tradnl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623665" y="5618323"/>
            <a:ext cx="1197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Utilidad</a:t>
            </a:r>
            <a:endParaRPr lang="es-ES_tradnl" sz="11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0353703" y="5618323"/>
            <a:ext cx="1197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smtClean="0"/>
              <a:t>Aprendizaje</a:t>
            </a:r>
            <a:endParaRPr lang="es-ES_tradnl" sz="11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1005040" y="5618323"/>
            <a:ext cx="1197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smtClean="0"/>
              <a:t>Puntuación</a:t>
            </a:r>
            <a:endParaRPr lang="es-ES" sz="1100" dirty="0" smtClean="0"/>
          </a:p>
          <a:p>
            <a:pPr algn="ctr"/>
            <a:r>
              <a:rPr lang="es-ES" sz="1100" dirty="0"/>
              <a:t>g</a:t>
            </a:r>
            <a:r>
              <a:rPr lang="es-ES" sz="1100" dirty="0" smtClean="0"/>
              <a:t>lobal</a:t>
            </a:r>
            <a:endParaRPr lang="es-ES_tradnl" sz="11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042914" y="5618322"/>
            <a:ext cx="1197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/>
              <a:t>Variables:</a:t>
            </a:r>
            <a:endParaRPr lang="es-ES_tradnl" sz="11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47576" y="2136522"/>
            <a:ext cx="491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Se basa en la experiencia comercial obtenida de la evaluación de software para la usabilidad </a:t>
            </a:r>
          </a:p>
        </p:txBody>
      </p:sp>
    </p:spTree>
    <p:extLst>
      <p:ext uri="{BB962C8B-B14F-4D97-AF65-F5344CB8AC3E}">
        <p14:creationId xmlns:p14="http://schemas.microsoft.com/office/powerpoint/2010/main" val="19250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32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Índice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59712" y="1531543"/>
            <a:ext cx="101228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 smtClean="0"/>
              <a:t>¿Por qué se necesita una ducha inteligente?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 smtClean="0"/>
              <a:t>¿Qué es </a:t>
            </a:r>
            <a:r>
              <a:rPr lang="es-ES_tradnl" sz="2400" dirty="0" err="1" smtClean="0"/>
              <a:t>Rivus</a:t>
            </a:r>
            <a:r>
              <a:rPr lang="es-ES_tradnl" sz="2400" dirty="0" smtClean="0"/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 smtClean="0"/>
              <a:t>¿Cómo funciona?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 smtClean="0"/>
              <a:t>Formas de interacción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/>
              <a:t>Ahorro y </a:t>
            </a:r>
            <a:r>
              <a:rPr lang="es-ES_tradnl" sz="2400" dirty="0" smtClean="0"/>
              <a:t>conservación medioambiental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 smtClean="0"/>
              <a:t>Diseño Centrado en el </a:t>
            </a:r>
            <a:r>
              <a:rPr lang="es-ES_tradnl" sz="2400" dirty="0"/>
              <a:t>Usuario (</a:t>
            </a:r>
            <a:r>
              <a:rPr lang="es-ES_tradnl" sz="2400" dirty="0" smtClean="0"/>
              <a:t>DCU)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 smtClean="0"/>
              <a:t>Marketing y ventas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 smtClean="0"/>
              <a:t>Conclusiones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969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Marketing y ventas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55812" y="2526811"/>
            <a:ext cx="10726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Ofrecer </a:t>
            </a:r>
            <a:r>
              <a:rPr lang="es-ES_tradnl" dirty="0"/>
              <a:t>un producto adaptado a la vida moderna actual.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Proporcionar el mayor número </a:t>
            </a:r>
            <a:r>
              <a:rPr lang="es-ES_tradnl" dirty="0"/>
              <a:t>de funcionalidades del mercado.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Controlar el ahorro de todos los usuarios de la casa. </a:t>
            </a:r>
            <a:endParaRPr lang="es-ES_tradnl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/>
              <a:t>Tiene un sistema novedoso de </a:t>
            </a:r>
            <a:r>
              <a:rPr lang="es-ES_tradnl" dirty="0" smtClean="0"/>
              <a:t>gestión del </a:t>
            </a:r>
            <a:r>
              <a:rPr lang="es-ES_tradnl" dirty="0"/>
              <a:t>agua.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Su </a:t>
            </a:r>
            <a:r>
              <a:rPr lang="es-ES_tradnl" dirty="0"/>
              <a:t>precio es inferior a todos los de la competencia.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Disponible en </a:t>
            </a:r>
            <a:r>
              <a:rPr lang="es-ES_tradnl" dirty="0"/>
              <a:t>una APP con grandes resultados en pruebas de usabilidad.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" y="128976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Reason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Why</a:t>
            </a:r>
            <a:endParaRPr lang="es-ES_tradnl" sz="3200" b="1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79" y="2241797"/>
            <a:ext cx="2007709" cy="28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Marketing y ventas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52619" y="3000690"/>
            <a:ext cx="7513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/>
              <a:t>Las </a:t>
            </a:r>
            <a:r>
              <a:rPr lang="es-ES_tradnl" dirty="0" smtClean="0"/>
              <a:t>características </a:t>
            </a:r>
            <a:r>
              <a:rPr lang="es-ES_tradnl" dirty="0"/>
              <a:t>positivas que </a:t>
            </a:r>
            <a:r>
              <a:rPr lang="es-ES_tradnl" dirty="0" smtClean="0"/>
              <a:t>permitirán </a:t>
            </a:r>
            <a:r>
              <a:rPr lang="es-ES_tradnl" dirty="0"/>
              <a:t>el </a:t>
            </a:r>
            <a:r>
              <a:rPr lang="es-ES_tradnl" b="1" dirty="0"/>
              <a:t>ahorro </a:t>
            </a:r>
            <a:r>
              <a:rPr lang="es-ES_tradnl" b="1" dirty="0" smtClean="0"/>
              <a:t>económico</a:t>
            </a:r>
            <a:r>
              <a:rPr lang="es-ES_tradnl" dirty="0" smtClean="0"/>
              <a:t>. </a:t>
            </a:r>
            <a:endParaRPr lang="es-ES_tradnl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/>
              <a:t>Las ventajas que aporta tener una </a:t>
            </a:r>
            <a:r>
              <a:rPr lang="es-ES_tradnl" b="1" dirty="0"/>
              <a:t>ducha inteligente</a:t>
            </a:r>
            <a:r>
              <a:rPr lang="es-ES_tradnl" dirty="0"/>
              <a:t> en el hogar.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El producto </a:t>
            </a:r>
            <a:r>
              <a:rPr lang="es-ES_tradnl" dirty="0"/>
              <a:t>como un </a:t>
            </a:r>
            <a:r>
              <a:rPr lang="es-ES_tradnl" dirty="0" smtClean="0"/>
              <a:t>método </a:t>
            </a:r>
            <a:r>
              <a:rPr lang="es-ES_tradnl" dirty="0"/>
              <a:t>revolucionario </a:t>
            </a:r>
            <a:r>
              <a:rPr lang="es-ES_tradnl" b="1" dirty="0"/>
              <a:t>medioambiental</a:t>
            </a:r>
            <a:r>
              <a:rPr lang="es-ES_tradnl" dirty="0"/>
              <a:t>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b="1" dirty="0"/>
              <a:t>S</a:t>
            </a:r>
            <a:r>
              <a:rPr lang="es-ES_tradnl" b="1" dirty="0" smtClean="0"/>
              <a:t>ensaciones</a:t>
            </a:r>
            <a:r>
              <a:rPr lang="es-ES_tradnl" dirty="0" smtClean="0"/>
              <a:t> únicas estimulando los sentidos </a:t>
            </a:r>
            <a:r>
              <a:rPr lang="es-ES_tradnl" dirty="0"/>
              <a:t>(vista, </a:t>
            </a:r>
            <a:r>
              <a:rPr lang="es-ES_tradnl" dirty="0" smtClean="0"/>
              <a:t>oído </a:t>
            </a:r>
            <a:r>
              <a:rPr lang="es-ES_tradnl" dirty="0"/>
              <a:t>y tacto).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" y="128976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Key </a:t>
            </a:r>
            <a:r>
              <a:rPr lang="es-ES_tradnl" sz="3200" b="1" dirty="0" err="1"/>
              <a:t>Facts</a:t>
            </a:r>
            <a:r>
              <a:rPr lang="es-ES_tradnl" sz="3200" b="1" dirty="0"/>
              <a:t> y enfoque del mensaje </a:t>
            </a:r>
            <a:endParaRPr lang="es-ES_tradnl" sz="3200" dirty="0"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2619" y="2272830"/>
            <a:ext cx="949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El mensaje </a:t>
            </a:r>
            <a:r>
              <a:rPr lang="es-ES_tradnl" dirty="0" smtClean="0"/>
              <a:t>a transmitir debe </a:t>
            </a:r>
            <a:r>
              <a:rPr lang="es-ES_tradnl" dirty="0"/>
              <a:t>estar enfocado a llamar la </a:t>
            </a:r>
            <a:r>
              <a:rPr lang="es-ES_tradnl" dirty="0" smtClean="0"/>
              <a:t>atención de los usuarios, destacando:</a:t>
            </a:r>
            <a:endParaRPr lang="es-ES_tradnl" dirty="0">
              <a:effectLst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9641" y="4755016"/>
            <a:ext cx="7364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Los </a:t>
            </a:r>
            <a:r>
              <a:rPr lang="es-ES_tradnl" b="1" dirty="0"/>
              <a:t>beneficios</a:t>
            </a:r>
            <a:r>
              <a:rPr lang="es-ES_tradnl" dirty="0"/>
              <a:t> retribuidos en el ahorro </a:t>
            </a:r>
            <a:r>
              <a:rPr lang="es-ES_tradnl" dirty="0" smtClean="0"/>
              <a:t>al recuperar la </a:t>
            </a:r>
            <a:r>
              <a:rPr lang="es-ES_tradnl" dirty="0"/>
              <a:t>inversión de la compra </a:t>
            </a:r>
            <a:r>
              <a:rPr lang="es-ES_tradnl" dirty="0" smtClean="0"/>
              <a:t>en </a:t>
            </a:r>
            <a:r>
              <a:rPr lang="es-ES_tradnl" dirty="0"/>
              <a:t>un plazo </a:t>
            </a:r>
            <a:r>
              <a:rPr lang="es-ES_tradnl" dirty="0" smtClean="0"/>
              <a:t>fijo. </a:t>
            </a:r>
            <a:endParaRPr lang="es-ES_tradnl" dirty="0"/>
          </a:p>
          <a:p>
            <a:endParaRPr lang="es-ES_tradnl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50" y="3235479"/>
            <a:ext cx="2932673" cy="1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Conclusiones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9137" y="1827566"/>
            <a:ext cx="104426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ES_tradnl" dirty="0" smtClean="0"/>
              <a:t>Aporta nuevas funcionalidades generando un gran ahorro económico y de agua, contribuyendo a la sostenibilidad medioambiental mediante el reaprovechamiento de la misma.</a:t>
            </a:r>
          </a:p>
          <a:p>
            <a:pPr marL="285750" indent="-285750" algn="just">
              <a:buFont typeface="Arial" charset="0"/>
              <a:buChar char="•"/>
            </a:pPr>
            <a:endParaRPr lang="es-ES_tradnl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s-ES_tradnl" dirty="0" smtClean="0"/>
              <a:t>Compuesta por una aplicación para dispositivos móviles y un sistema de ducha inteligente.</a:t>
            </a:r>
          </a:p>
          <a:p>
            <a:pPr marL="285750" indent="-285750" algn="just">
              <a:buFont typeface="Arial" charset="0"/>
              <a:buChar char="•"/>
            </a:pPr>
            <a:endParaRPr lang="es-ES_tradnl" dirty="0"/>
          </a:p>
          <a:p>
            <a:pPr marL="285750" indent="-285750" algn="just">
              <a:buFont typeface="Arial" charset="0"/>
              <a:buChar char="•"/>
            </a:pPr>
            <a:r>
              <a:rPr lang="es-ES_tradnl" dirty="0"/>
              <a:t>Los diferentes test de usabilidad realizados han demostrado resultados muy satisfactorios</a:t>
            </a:r>
            <a:r>
              <a:rPr lang="es-ES_tradnl" dirty="0" smtClean="0"/>
              <a:t>.</a:t>
            </a:r>
            <a:endParaRPr lang="es-ES_tradnl" dirty="0"/>
          </a:p>
          <a:p>
            <a:pPr marL="285750" indent="-285750" algn="just">
              <a:buFont typeface="Arial" charset="0"/>
              <a:buChar char="•"/>
            </a:pPr>
            <a:endParaRPr lang="es-ES_tradnl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s-ES_tradnl" dirty="0" smtClean="0"/>
              <a:t>Este proyecto puede materializarse </a:t>
            </a:r>
            <a:r>
              <a:rPr lang="es-ES_tradnl" dirty="0"/>
              <a:t>en un producto </a:t>
            </a:r>
            <a:r>
              <a:rPr lang="es-ES_tradnl" dirty="0" smtClean="0"/>
              <a:t>real por la poca oferta existente en el mercado actual, su favorable relación coste-efectividad y por su buena acogida entre los usuarios. </a:t>
            </a:r>
          </a:p>
          <a:p>
            <a:pPr marL="285750" indent="-285750" algn="just">
              <a:buFont typeface="Arial" charset="0"/>
              <a:buChar char="•"/>
            </a:pPr>
            <a:endParaRPr lang="es-ES_tradnl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s-ES_tradnl" dirty="0" smtClean="0"/>
              <a:t>Asimismo, gracias </a:t>
            </a:r>
            <a:r>
              <a:rPr lang="es-ES_tradnl" dirty="0"/>
              <a:t>a este trabajo he podido poner en </a:t>
            </a:r>
            <a:r>
              <a:rPr lang="es-ES_tradnl" dirty="0" smtClean="0"/>
              <a:t>práctica </a:t>
            </a:r>
            <a:r>
              <a:rPr lang="es-ES_tradnl" dirty="0"/>
              <a:t>conceptos y </a:t>
            </a:r>
            <a:r>
              <a:rPr lang="es-ES_tradnl" dirty="0" smtClean="0"/>
              <a:t>metodologías </a:t>
            </a:r>
            <a:r>
              <a:rPr lang="es-ES_tradnl" dirty="0"/>
              <a:t>aprendidos a lo largo de la carrera universitaria, y no solo aquello relacionado con la usabilidad e interfaces. 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591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 </a:t>
            </a:r>
            <a:endParaRPr lang="es-ES_tradnl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886221"/>
              </p:ext>
            </p:extLst>
          </p:nvPr>
        </p:nvGraphicFramePr>
        <p:xfrm>
          <a:off x="1028691" y="2611315"/>
          <a:ext cx="10122877" cy="359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Marcador de contenido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32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¿Por qué se necesita una ducha inteligente?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28690" y="1373846"/>
            <a:ext cx="10122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sistema de ducha es uno de los elementos que menos ha evolucionado en los últimos años, suponiendo uno de los mayores gastos de agua en el hogar.</a:t>
            </a:r>
          </a:p>
          <a:p>
            <a:endParaRPr lang="es-ES_tradnl" dirty="0"/>
          </a:p>
          <a:p>
            <a:r>
              <a:rPr lang="es-ES_tradnl" u="sng" dirty="0" smtClean="0">
                <a:latin typeface="Roboto" charset="0"/>
                <a:ea typeface="Roboto" charset="0"/>
                <a:cs typeface="Roboto" charset="0"/>
              </a:rPr>
              <a:t>Objetivos:</a:t>
            </a:r>
            <a:endParaRPr lang="es-ES_tradnl" u="sng" dirty="0">
              <a:latin typeface="Roboto" charset="0"/>
              <a:ea typeface="Roboto" charset="0"/>
              <a:cs typeface="Roboto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1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32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¿Qué es </a:t>
            </a:r>
            <a:r>
              <a:rPr lang="es-ES_tradnl" sz="3600" dirty="0" err="1" smtClean="0">
                <a:solidFill>
                  <a:schemeClr val="bg1"/>
                </a:solidFill>
              </a:rPr>
              <a:t>Rivus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22833" y="3283914"/>
            <a:ext cx="428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Compuesta por: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33" y="1364989"/>
            <a:ext cx="2251241" cy="487468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54" y="1161964"/>
            <a:ext cx="3991021" cy="518980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22833" y="2220746"/>
            <a:ext cx="452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/>
              <a:t>“</a:t>
            </a:r>
            <a:r>
              <a:rPr lang="es-ES_tradnl" i="1" dirty="0" err="1"/>
              <a:t>Rivus</a:t>
            </a:r>
            <a:r>
              <a:rPr lang="es-ES_tradnl" i="1" dirty="0"/>
              <a:t>, una nueva experiencia sensorial capaz de proporcionar un gran ahorro</a:t>
            </a:r>
            <a:r>
              <a:rPr lang="es-ES_tradnl" i="1" dirty="0" smtClean="0"/>
              <a:t>”</a:t>
            </a:r>
            <a:endParaRPr lang="es-ES_tradnl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22833" y="3737808"/>
            <a:ext cx="4102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Aplicación </a:t>
            </a:r>
            <a:r>
              <a:rPr lang="es-ES_tradnl" dirty="0"/>
              <a:t>para dispositivos </a:t>
            </a:r>
            <a:r>
              <a:rPr lang="es-ES_tradnl" dirty="0" smtClean="0"/>
              <a:t>móviles</a:t>
            </a:r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Sistema </a:t>
            </a:r>
            <a:r>
              <a:rPr lang="es-ES_tradnl" dirty="0"/>
              <a:t>de ducha </a:t>
            </a:r>
            <a:r>
              <a:rPr lang="es-ES_tradnl" dirty="0" smtClean="0"/>
              <a:t>inteligente con sensores, iluminación LED, sonido, panel táctil.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51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826761" y="2941195"/>
            <a:ext cx="2467086" cy="6747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¿Cómo funciona? 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234146" y="3007369"/>
            <a:ext cx="1676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Informativo</a:t>
            </a:r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0" y="1702637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El usuario tiene a su alcance diferentes parámetros de configuración:  </a:t>
            </a:r>
          </a:p>
          <a:p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716" y="3879346"/>
            <a:ext cx="689499" cy="68949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 r="83602" b="48450"/>
          <a:stretch/>
        </p:blipFill>
        <p:spPr>
          <a:xfrm>
            <a:off x="4591969" y="3585880"/>
            <a:ext cx="1260815" cy="133099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8" t="57084" r="18674" b="6908"/>
          <a:stretch/>
        </p:blipFill>
        <p:spPr>
          <a:xfrm>
            <a:off x="5740011" y="3709947"/>
            <a:ext cx="1216230" cy="112415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55115" r="86769" b="6908"/>
          <a:stretch/>
        </p:blipFill>
        <p:spPr>
          <a:xfrm>
            <a:off x="8565883" y="3850243"/>
            <a:ext cx="694604" cy="88351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53940" r="42533" b="8083"/>
          <a:stretch/>
        </p:blipFill>
        <p:spPr>
          <a:xfrm>
            <a:off x="9747194" y="3758403"/>
            <a:ext cx="695451" cy="884589"/>
          </a:xfrm>
          <a:prstGeom prst="rect">
            <a:avLst/>
          </a:prstGeom>
        </p:spPr>
      </p:pic>
      <p:sp>
        <p:nvSpPr>
          <p:cNvPr id="32" name="Rectángulo redondeado 31"/>
          <p:cNvSpPr/>
          <p:nvPr/>
        </p:nvSpPr>
        <p:spPr>
          <a:xfrm>
            <a:off x="8766423" y="2939208"/>
            <a:ext cx="2467086" cy="6747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531182" y="2956732"/>
            <a:ext cx="2467086" cy="67472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22" y="3939431"/>
            <a:ext cx="625147" cy="62514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747916" y="3009084"/>
            <a:ext cx="2405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Personalización</a:t>
            </a:r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429987" y="3023143"/>
            <a:ext cx="13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Control</a:t>
            </a:r>
          </a:p>
          <a:p>
            <a:endParaRPr lang="es-ES_tradnl" sz="2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722427" y="4660145"/>
            <a:ext cx="13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Iluminación</a:t>
            </a:r>
          </a:p>
          <a:p>
            <a:endParaRPr lang="es-ES_tradnl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695123" y="4656600"/>
            <a:ext cx="13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Música</a:t>
            </a:r>
          </a:p>
          <a:p>
            <a:endParaRPr lang="es-ES_tradnl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121944" y="4660145"/>
            <a:ext cx="156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Temperatura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25" name="CuadroTexto 24"/>
          <p:cNvSpPr txBox="1"/>
          <p:nvPr/>
        </p:nvSpPr>
        <p:spPr>
          <a:xfrm>
            <a:off x="9604593" y="4672419"/>
            <a:ext cx="156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Tiempo</a:t>
            </a:r>
          </a:p>
          <a:p>
            <a:endParaRPr lang="es-ES_tradnl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0704548" y="4660104"/>
            <a:ext cx="1038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Presión</a:t>
            </a:r>
          </a:p>
          <a:p>
            <a:r>
              <a:rPr lang="es-ES_tradnl" dirty="0"/>
              <a:t>d</a:t>
            </a:r>
            <a:r>
              <a:rPr lang="es-ES_tradnl" dirty="0" smtClean="0"/>
              <a:t>el agua</a:t>
            </a:r>
          </a:p>
          <a:p>
            <a:endParaRPr lang="es-ES_tradn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192509" y="4656599"/>
            <a:ext cx="13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Consumo</a:t>
            </a:r>
          </a:p>
          <a:p>
            <a:endParaRPr lang="es-ES_tradnl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005576" y="4662240"/>
            <a:ext cx="13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EcoTank</a:t>
            </a:r>
            <a:endParaRPr lang="es-ES_tradnl" dirty="0" smtClean="0"/>
          </a:p>
          <a:p>
            <a:endParaRPr lang="es-ES_tradnl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3" t="18162" r="42651" b="57748"/>
          <a:stretch/>
        </p:blipFill>
        <p:spPr>
          <a:xfrm>
            <a:off x="2319900" y="3939431"/>
            <a:ext cx="866404" cy="7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Formas de interacción</a:t>
            </a:r>
            <a:endParaRPr lang="es-ES_tradnl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29440354"/>
              </p:ext>
            </p:extLst>
          </p:nvPr>
        </p:nvGraphicFramePr>
        <p:xfrm>
          <a:off x="501162" y="1340676"/>
          <a:ext cx="11192607" cy="502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50631" y="3147646"/>
            <a:ext cx="2268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Ventajas</a:t>
            </a:r>
          </a:p>
          <a:p>
            <a:endParaRPr lang="es-ES_tradnl" u="sng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Ideal para la gestión de cuentas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Acceso a todas las funciones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Análisis de gastos</a:t>
            </a:r>
            <a:endParaRPr lang="es-ES_tradn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068515" y="3147646"/>
            <a:ext cx="2268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Inconvenientes</a:t>
            </a:r>
          </a:p>
          <a:p>
            <a:endParaRPr lang="es-ES_tradnl" u="sng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Dependencia de dispositivo móvil</a:t>
            </a:r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</p:txBody>
      </p:sp>
      <p:sp>
        <p:nvSpPr>
          <p:cNvPr id="19" name="CuadroTexto 18"/>
          <p:cNvSpPr txBox="1"/>
          <p:nvPr/>
        </p:nvSpPr>
        <p:spPr>
          <a:xfrm>
            <a:off x="6852138" y="3131168"/>
            <a:ext cx="22684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Ventajas</a:t>
            </a:r>
          </a:p>
          <a:p>
            <a:endParaRPr lang="es-ES_tradnl" u="sng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Ideal para personas mayores e invitados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Permite ajustar manualmente temperatura y presión del agua</a:t>
            </a:r>
            <a:endParaRPr lang="es-ES_tradn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270022" y="3131168"/>
            <a:ext cx="2268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Inconvenientes</a:t>
            </a:r>
          </a:p>
          <a:p>
            <a:endParaRPr lang="es-ES_tradnl" u="sng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Menor número de funciones</a:t>
            </a:r>
          </a:p>
        </p:txBody>
      </p:sp>
    </p:spTree>
    <p:extLst>
      <p:ext uri="{BB962C8B-B14F-4D97-AF65-F5344CB8AC3E}">
        <p14:creationId xmlns:p14="http://schemas.microsoft.com/office/powerpoint/2010/main" val="9111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32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Ahorro y conservación medioambiental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99531" y="4886935"/>
            <a:ext cx="3240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C</a:t>
            </a:r>
            <a:r>
              <a:rPr lang="es-ES_tradnl" dirty="0" smtClean="0"/>
              <a:t>ontrol del gasto de agua estableciendo limites específicos para cada usuario</a:t>
            </a:r>
            <a:endParaRPr lang="es-ES_tradnl" u="sng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705131" y="1583576"/>
            <a:ext cx="90497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¿Cómo se fomenta el ahorro y se contribuye a la conservación medioambiental?</a:t>
            </a:r>
            <a:endParaRPr lang="es-ES_tradnl" sz="3200" b="1" dirty="0"/>
          </a:p>
          <a:p>
            <a:endParaRPr lang="es-ES_tradn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661456" y="4886935"/>
            <a:ext cx="3267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Almacenamiento del agua que habitualmente se desaprovecha hasta que se calienta la misma</a:t>
            </a:r>
            <a:endParaRPr lang="es-ES_tradnl" u="sng" dirty="0"/>
          </a:p>
        </p:txBody>
      </p:sp>
      <p:sp>
        <p:nvSpPr>
          <p:cNvPr id="8" name="CuadroTexto 7"/>
          <p:cNvSpPr txBox="1"/>
          <p:nvPr/>
        </p:nvSpPr>
        <p:spPr>
          <a:xfrm>
            <a:off x="2598852" y="3934180"/>
            <a:ext cx="212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latin typeface="Roboto Light" charset="0"/>
                <a:ea typeface="Roboto Light" charset="0"/>
                <a:cs typeface="Roboto Light" charset="0"/>
              </a:rPr>
              <a:t>EcoAgua</a:t>
            </a:r>
            <a:endParaRPr lang="es-ES_tradnl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307990" y="3948928"/>
            <a:ext cx="212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latin typeface="Roboto Light" charset="0"/>
                <a:ea typeface="Roboto Light" charset="0"/>
                <a:cs typeface="Roboto Light" charset="0"/>
              </a:rPr>
              <a:t>EcoTank</a:t>
            </a:r>
            <a:endParaRPr lang="es-ES_tradnl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">
            <a:off x="2856370" y="2475947"/>
            <a:ext cx="1612702" cy="164939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0000" flipH="1">
            <a:off x="7780549" y="2475947"/>
            <a:ext cx="1612702" cy="16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Diseño Centrado en el </a:t>
            </a:r>
            <a:r>
              <a:rPr lang="es-ES_tradnl" sz="3600" dirty="0">
                <a:solidFill>
                  <a:schemeClr val="bg1"/>
                </a:solidFill>
              </a:rPr>
              <a:t>Usuario (</a:t>
            </a:r>
            <a:r>
              <a:rPr lang="es-ES_tradnl" sz="3600" dirty="0" smtClean="0">
                <a:solidFill>
                  <a:schemeClr val="bg1"/>
                </a:solidFill>
              </a:rPr>
              <a:t>DCU</a:t>
            </a:r>
            <a:r>
              <a:rPr lang="es-ES_tradnl" sz="3600" dirty="0">
                <a:solidFill>
                  <a:schemeClr val="bg1"/>
                </a:solidFill>
                <a:sym typeface="Wingdings"/>
              </a:rPr>
              <a:t>)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2619" y="1465915"/>
            <a:ext cx="106103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Promueve la </a:t>
            </a:r>
            <a:r>
              <a:rPr lang="es-ES_tradnl" dirty="0"/>
              <a:t>creación de productos que </a:t>
            </a:r>
            <a:r>
              <a:rPr lang="es-ES_tradnl" dirty="0" smtClean="0"/>
              <a:t>resuelvan necesidades </a:t>
            </a:r>
            <a:r>
              <a:rPr lang="es-ES_tradnl" dirty="0"/>
              <a:t>concretas de sus usuarios </a:t>
            </a:r>
            <a:r>
              <a:rPr lang="es-ES_tradnl" dirty="0" smtClean="0"/>
              <a:t>potenciales.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/>
              <a:t>Cumple con los principios básicos de </a:t>
            </a:r>
            <a:r>
              <a:rPr lang="es-ES_tradnl" dirty="0" smtClean="0"/>
              <a:t>usabilidad.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Consta de procesos cíclicos entre algunas de sus etapas.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5" b="32735"/>
          <a:stretch/>
        </p:blipFill>
        <p:spPr>
          <a:xfrm>
            <a:off x="995749" y="3774993"/>
            <a:ext cx="10233455" cy="199973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250735" y="4534883"/>
            <a:ext cx="120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Análisis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84803" y="4534883"/>
            <a:ext cx="120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Diseño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428735" y="4534883"/>
            <a:ext cx="141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Prototipo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977450" y="4510169"/>
            <a:ext cx="165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Evaluación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279029" y="4378193"/>
            <a:ext cx="2279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Implementación </a:t>
            </a:r>
          </a:p>
          <a:p>
            <a:pPr algn="ctr"/>
            <a:r>
              <a:rPr lang="es-ES_tradnl" dirty="0" smtClean="0">
                <a:solidFill>
                  <a:schemeClr val="bg1"/>
                </a:solidFill>
              </a:rPr>
              <a:t>y</a:t>
            </a: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p</a:t>
            </a:r>
            <a:r>
              <a:rPr lang="es-ES_tradnl" dirty="0" smtClean="0">
                <a:solidFill>
                  <a:schemeClr val="bg1"/>
                </a:solidFill>
              </a:rPr>
              <a:t>ublicación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3897" flipH="1">
            <a:off x="5964385" y="2342945"/>
            <a:ext cx="664647" cy="26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0262" y="134912"/>
            <a:ext cx="8781738" cy="979344"/>
          </a:xfrm>
          <a:prstGeom prst="rect">
            <a:avLst/>
          </a:prstGeom>
          <a:solidFill>
            <a:srgbClr val="00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98"/>
            <a:ext cx="3410262" cy="211489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6466095"/>
            <a:ext cx="12192000" cy="39985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innerShdw blurRad="63500" dist="50800" dir="162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0" y="6588695"/>
            <a:ext cx="124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Grado </a:t>
            </a:r>
            <a:r>
              <a:rPr lang="es-ES_tradnl" sz="1100" dirty="0"/>
              <a:t>en </a:t>
            </a:r>
            <a:r>
              <a:rPr lang="es-ES_tradnl" sz="1100" dirty="0" smtClean="0"/>
              <a:t>Multimedia</a:t>
            </a:r>
            <a:r>
              <a:rPr lang="es-ES_tradnl" sz="1100" dirty="0"/>
              <a:t> </a:t>
            </a:r>
            <a:r>
              <a:rPr lang="es-ES_tradnl" sz="1100" dirty="0" smtClean="0"/>
              <a:t>|Usabilidad </a:t>
            </a:r>
            <a:r>
              <a:rPr lang="es-ES_tradnl" sz="1100" dirty="0"/>
              <a:t>e </a:t>
            </a:r>
            <a:r>
              <a:rPr lang="es-ES_tradnl" sz="1100" dirty="0" smtClean="0"/>
              <a:t>Interfaces | </a:t>
            </a:r>
            <a:r>
              <a:rPr lang="es-ES_tradnl" sz="1100" dirty="0"/>
              <a:t>Proyecto Final de </a:t>
            </a:r>
            <a:r>
              <a:rPr lang="es-ES_tradnl" sz="1100" dirty="0" smtClean="0"/>
              <a:t>Grado | </a:t>
            </a:r>
            <a:r>
              <a:rPr lang="es-ES_tradnl" sz="1100" dirty="0"/>
              <a:t>Diseño y conceptualización de una ducha inteligente</a:t>
            </a:r>
          </a:p>
          <a:p>
            <a:pPr algn="ctr"/>
            <a:r>
              <a:rPr lang="es-ES_tradnl" sz="1100" dirty="0" smtClean="0"/>
              <a:t> </a:t>
            </a:r>
            <a:endParaRPr lang="es-ES_tradnl" sz="1100" dirty="0"/>
          </a:p>
          <a:p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74047"/>
            <a:ext cx="1266699" cy="4173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14256"/>
            <a:ext cx="3522428" cy="49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05906" y="241505"/>
            <a:ext cx="88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</a:rPr>
              <a:t>DCU. </a:t>
            </a:r>
            <a:r>
              <a:rPr lang="es-ES_tradnl" sz="3600" b="1" dirty="0" smtClean="0">
                <a:solidFill>
                  <a:schemeClr val="bg1"/>
                </a:solidFill>
              </a:rPr>
              <a:t>Análisis</a:t>
            </a:r>
            <a:r>
              <a:rPr lang="es-ES_tradnl" sz="3600" dirty="0" smtClean="0">
                <a:solidFill>
                  <a:schemeClr val="bg1"/>
                </a:solidFill>
              </a:rPr>
              <a:t>: Estudio de mercado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52619" y="2503183"/>
            <a:ext cx="58047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Usuarios con las siguientes características: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Edades comprendidas </a:t>
            </a:r>
            <a:r>
              <a:rPr lang="es-ES_tradnl" dirty="0"/>
              <a:t>entre los 31 y 50 </a:t>
            </a:r>
            <a:r>
              <a:rPr lang="es-ES_tradnl" dirty="0" smtClean="0"/>
              <a:t>años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Nivel socioeconómico medio-alto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Preocupados por la economía del hogar (gastos y ahorro)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dirty="0" smtClean="0"/>
              <a:t>Importante conciencia ecológica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60" y="2435417"/>
            <a:ext cx="2462381" cy="24623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24181" y="1195732"/>
            <a:ext cx="417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AUDIENCIA POTENCIAL</a:t>
            </a:r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17382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1678</Words>
  <Application>Microsoft Macintosh PowerPoint</Application>
  <PresentationFormat>Panorámica</PresentationFormat>
  <Paragraphs>277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Roboto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263</cp:revision>
  <dcterms:created xsi:type="dcterms:W3CDTF">2018-05-01T08:58:25Z</dcterms:created>
  <dcterms:modified xsi:type="dcterms:W3CDTF">2018-05-22T15:01:31Z</dcterms:modified>
</cp:coreProperties>
</file>