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6" r:id="rId3"/>
    <p:sldId id="271" r:id="rId4"/>
    <p:sldId id="263" r:id="rId5"/>
    <p:sldId id="275" r:id="rId6"/>
    <p:sldId id="276" r:id="rId7"/>
    <p:sldId id="26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>
      <p:cViewPr varScale="1">
        <p:scale>
          <a:sx n="120" d="100"/>
          <a:sy n="120" d="100"/>
        </p:scale>
        <p:origin x="120" y="9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no\Dropbox\UOC\TFM\consumo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no\Dropbox\UOC\TFM\consumo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no\Dropbox\UOC\TFM\consumo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ano\Dropbox\UOC\TFM\consumo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GPS/L1</a:t>
            </a:r>
            <a:r>
              <a:rPr lang="en-US" baseline="0"/>
              <a:t>.</a:t>
            </a:r>
            <a:r>
              <a:rPr lang="en-US"/>
              <a:t>Consumption mW (opensky)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Hoja1!$AA$30</c:f>
              <c:strCache>
                <c:ptCount val="1"/>
                <c:pt idx="0">
                  <c:v>Tsignal (ms)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Hoja1!$Y$31:$Z$42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Hoja1!$AA$31:$AA$42</c:f>
            </c:numRef>
          </c:val>
          <c:extLst>
            <c:ext xmlns:c16="http://schemas.microsoft.com/office/drawing/2014/chart" uri="{C3380CC4-5D6E-409C-BE32-E72D297353CC}">
              <c16:uniqueId val="{00000000-D1B9-4CAA-AC95-E0C9E716D17D}"/>
            </c:ext>
          </c:extLst>
        </c:ser>
        <c:ser>
          <c:idx val="1"/>
          <c:order val="1"/>
          <c:tx>
            <c:strRef>
              <c:f>Hoja1!$AB$30</c:f>
              <c:strCache>
                <c:ptCount val="1"/>
                <c:pt idx="0">
                  <c:v>Consumption mW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Hoja1!$Y$31:$Z$42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Hoja1!$AB$31:$AB$42</c:f>
              <c:numCache>
                <c:formatCode>General</c:formatCode>
                <c:ptCount val="12"/>
                <c:pt idx="0">
                  <c:v>15</c:v>
                </c:pt>
                <c:pt idx="1">
                  <c:v>52.5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135</c:v>
                </c:pt>
                <c:pt idx="7">
                  <c:v>15</c:v>
                </c:pt>
                <c:pt idx="8">
                  <c:v>39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B9-4CAA-AC95-E0C9E716D1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640736"/>
        <c:axId val="299846424"/>
      </c:barChart>
      <c:catAx>
        <c:axId val="41464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9846424"/>
        <c:crosses val="autoZero"/>
        <c:auto val="1"/>
        <c:lblAlgn val="ctr"/>
        <c:lblOffset val="100"/>
        <c:noMultiLvlLbl val="0"/>
      </c:catAx>
      <c:valAx>
        <c:axId val="299846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64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GPS/L1.Consumption mW (urbano)</a:t>
            </a:r>
            <a:endParaRPr lang="es-ES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Hoja1!$Y$43:$Z$54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 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Hoja1!$AA$43:$AA$54</c:f>
            </c:numRef>
          </c:val>
          <c:extLst>
            <c:ext xmlns:c16="http://schemas.microsoft.com/office/drawing/2014/chart" uri="{C3380CC4-5D6E-409C-BE32-E72D297353CC}">
              <c16:uniqueId val="{00000000-042A-4369-A531-25C154FA4B7E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Hoja1!$Y$43:$Z$54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 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Hoja1!$AB$43:$AB$54</c:f>
              <c:numCache>
                <c:formatCode>General</c:formatCode>
                <c:ptCount val="12"/>
                <c:pt idx="0">
                  <c:v>600</c:v>
                </c:pt>
                <c:pt idx="1">
                  <c:v>4050</c:v>
                </c:pt>
                <c:pt idx="2">
                  <c:v>600</c:v>
                </c:pt>
                <c:pt idx="3">
                  <c:v>600</c:v>
                </c:pt>
                <c:pt idx="4">
                  <c:v>600</c:v>
                </c:pt>
                <c:pt idx="5">
                  <c:v>600</c:v>
                </c:pt>
                <c:pt idx="6">
                  <c:v>5550</c:v>
                </c:pt>
                <c:pt idx="7">
                  <c:v>600</c:v>
                </c:pt>
                <c:pt idx="8">
                  <c:v>1500</c:v>
                </c:pt>
                <c:pt idx="9">
                  <c:v>600</c:v>
                </c:pt>
                <c:pt idx="10">
                  <c:v>600</c:v>
                </c:pt>
                <c:pt idx="11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2A-4369-A531-25C154FA4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646552"/>
        <c:axId val="414647864"/>
      </c:barChart>
      <c:catAx>
        <c:axId val="41464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647864"/>
        <c:crosses val="autoZero"/>
        <c:auto val="1"/>
        <c:lblAlgn val="ctr"/>
        <c:lblOffset val="100"/>
        <c:noMultiLvlLbl val="0"/>
      </c:catAx>
      <c:valAx>
        <c:axId val="414647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4646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Galileo/E5.Consumption mW (opensky)</a:t>
            </a:r>
            <a:endParaRPr lang="es-ES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Hoja1!$AA$57</c:f>
              <c:strCache>
                <c:ptCount val="1"/>
                <c:pt idx="0">
                  <c:v>Tsignal (ms)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Hoja1!$Y$58:$Z$69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Hoja1!$AA$58:$AA$69</c:f>
            </c:numRef>
          </c:val>
          <c:extLst>
            <c:ext xmlns:c16="http://schemas.microsoft.com/office/drawing/2014/chart" uri="{C3380CC4-5D6E-409C-BE32-E72D297353CC}">
              <c16:uniqueId val="{00000000-2931-40EE-9E9D-BC6F5830D6D9}"/>
            </c:ext>
          </c:extLst>
        </c:ser>
        <c:ser>
          <c:idx val="1"/>
          <c:order val="1"/>
          <c:tx>
            <c:strRef>
              <c:f>Hoja1!$AB$57</c:f>
              <c:strCache>
                <c:ptCount val="1"/>
                <c:pt idx="0">
                  <c:v>Consumption mW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Hoja1!$Y$58:$Z$69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Hoja1!$AB$58:$AB$69</c:f>
              <c:numCache>
                <c:formatCode>General</c:formatCode>
                <c:ptCount val="12"/>
                <c:pt idx="0">
                  <c:v>1.5</c:v>
                </c:pt>
                <c:pt idx="1">
                  <c:v>6</c:v>
                </c:pt>
                <c:pt idx="2">
                  <c:v>1.5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36</c:v>
                </c:pt>
                <c:pt idx="7">
                  <c:v>1.5</c:v>
                </c:pt>
                <c:pt idx="8">
                  <c:v>3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1-40EE-9E9D-BC6F5830D6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8313440"/>
        <c:axId val="408312456"/>
      </c:barChart>
      <c:catAx>
        <c:axId val="40831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08312456"/>
        <c:crosses val="autoZero"/>
        <c:auto val="1"/>
        <c:lblAlgn val="ctr"/>
        <c:lblOffset val="100"/>
        <c:noMultiLvlLbl val="0"/>
      </c:catAx>
      <c:valAx>
        <c:axId val="408312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0831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>
                <a:effectLst/>
              </a:rPr>
              <a:t>Galileo/E5.Consumption mW (urbano)</a:t>
            </a:r>
            <a:endParaRPr lang="es-ES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Hoja1!$Y$70:$Z$81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 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Hoja1!$AA$70:$AA$81</c:f>
            </c:numRef>
          </c:val>
          <c:extLst>
            <c:ext xmlns:c16="http://schemas.microsoft.com/office/drawing/2014/chart" uri="{C3380CC4-5D6E-409C-BE32-E72D297353CC}">
              <c16:uniqueId val="{00000000-223C-4B9C-80DC-AA5B596AF48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Hoja1!$Y$70:$Z$81</c:f>
              <c:strCache>
                <c:ptCount val="12"/>
                <c:pt idx="0">
                  <c:v>ADALM_Pluto </c:v>
                </c:pt>
                <c:pt idx="1">
                  <c:v>Airspy Mini</c:v>
                </c:pt>
                <c:pt idx="2">
                  <c:v>BladeRF</c:v>
                </c:pt>
                <c:pt idx="3">
                  <c:v>Free_SRP</c:v>
                </c:pt>
                <c:pt idx="4">
                  <c:v>HackRF</c:v>
                </c:pt>
                <c:pt idx="5">
                  <c:v>Lime SDR</c:v>
                </c:pt>
                <c:pt idx="6">
                  <c:v>RTL-SDR</c:v>
                </c:pt>
                <c:pt idx="7">
                  <c:v>Sideqik</c:v>
                </c:pt>
                <c:pt idx="8">
                  <c:v>SiGe</c:v>
                </c:pt>
                <c:pt idx="9">
                  <c:v>Ettus 210</c:v>
                </c:pt>
                <c:pt idx="10">
                  <c:v>Ettus x310</c:v>
                </c:pt>
                <c:pt idx="11">
                  <c:v>XTRX</c:v>
                </c:pt>
              </c:strCache>
            </c:strRef>
          </c:cat>
          <c:val>
            <c:numRef>
              <c:f>Hoja1!$AB$70:$AB$81</c:f>
              <c:numCache>
                <c:formatCode>General</c:formatCode>
                <c:ptCount val="12"/>
                <c:pt idx="0">
                  <c:v>52.5</c:v>
                </c:pt>
                <c:pt idx="1">
                  <c:v>240</c:v>
                </c:pt>
                <c:pt idx="2">
                  <c:v>30</c:v>
                </c:pt>
                <c:pt idx="3">
                  <c:v>60</c:v>
                </c:pt>
                <c:pt idx="4">
                  <c:v>60</c:v>
                </c:pt>
                <c:pt idx="5">
                  <c:v>21</c:v>
                </c:pt>
                <c:pt idx="6">
                  <c:v>1350</c:v>
                </c:pt>
                <c:pt idx="7">
                  <c:v>25.5</c:v>
                </c:pt>
                <c:pt idx="8">
                  <c:v>60</c:v>
                </c:pt>
                <c:pt idx="9">
                  <c:v>60</c:v>
                </c:pt>
                <c:pt idx="10">
                  <c:v>60</c:v>
                </c:pt>
                <c:pt idx="1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3C-4B9C-80DC-AA5B596AF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12160"/>
        <c:axId val="419510192"/>
      </c:barChart>
      <c:catAx>
        <c:axId val="4195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9510192"/>
        <c:crosses val="autoZero"/>
        <c:auto val="1"/>
        <c:lblAlgn val="ctr"/>
        <c:lblOffset val="100"/>
        <c:noMultiLvlLbl val="0"/>
      </c:catAx>
      <c:valAx>
        <c:axId val="41951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1951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s-ES"/>
              <a:t>18/06/2018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s-ES"/>
              <a:t>18/06/2018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835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13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6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14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46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7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8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17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4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18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97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5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71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6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7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503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8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37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9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38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10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2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11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05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12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s-ES"/>
              <a:t>18/06/2018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s-ES"/>
              <a:pPr/>
              <a:t>18/06/2018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6.xml"/><Relationship Id="rId7" Type="http://schemas.openxmlformats.org/officeDocument/2006/relationships/chart" Target="../charts/chart1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.xml"/><Relationship Id="rId7" Type="http://schemas.openxmlformats.org/officeDocument/2006/relationships/chart" Target="../charts/char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chart" Target="../charts/chart3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jp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_tradnl" sz="3600" dirty="0"/>
              <a:t>Estudio de la viabilidad de sensores GNSS en </a:t>
            </a:r>
            <a:r>
              <a:rPr lang="es-ES_tradnl" sz="3600" dirty="0" err="1"/>
              <a:t>cloud</a:t>
            </a:r>
            <a:r>
              <a:rPr lang="es-ES_tradnl" sz="3600" dirty="0"/>
              <a:t> para aplicaciones </a:t>
            </a:r>
            <a:r>
              <a:rPr lang="es-ES_tradnl" sz="3600" dirty="0" err="1"/>
              <a:t>IoT</a:t>
            </a:r>
            <a:br>
              <a:rPr lang="es-ES" sz="2000" dirty="0"/>
            </a:br>
            <a:r>
              <a:rPr lang="es-ES_tradnl" sz="2000" dirty="0"/>
              <a:t> </a:t>
            </a:r>
            <a:br>
              <a:rPr lang="es-ES" sz="2000" dirty="0"/>
            </a:br>
            <a:r>
              <a:rPr lang="es-ES_tradnl" sz="2000" dirty="0"/>
              <a:t> </a:t>
            </a:r>
            <a:br>
              <a:rPr lang="es-ES" sz="2000" dirty="0"/>
            </a:br>
            <a:endParaRPr lang="es-E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_tradnl" b="1" dirty="0"/>
              <a:t>Fernando Rueda Teruel</a:t>
            </a:r>
            <a:br>
              <a:rPr lang="es-ES" dirty="0"/>
            </a:br>
            <a:r>
              <a:rPr lang="es-ES_tradnl" dirty="0"/>
              <a:t>Master Universitario en Ingeniería de Telecomunicación UOC-URL</a:t>
            </a:r>
            <a:br>
              <a:rPr lang="es-ES" dirty="0"/>
            </a:br>
            <a:r>
              <a:rPr lang="es-ES_tradnl" dirty="0"/>
              <a:t>Tecnologías de Radiocomunicación</a:t>
            </a:r>
            <a:br>
              <a:rPr lang="es-ES" dirty="0"/>
            </a:br>
            <a:r>
              <a:rPr lang="es-ES_tradnl" dirty="0"/>
              <a:t> </a:t>
            </a:r>
            <a:br>
              <a:rPr lang="es-ES" dirty="0"/>
            </a:br>
            <a:r>
              <a:rPr lang="es-ES_tradnl" b="1" dirty="0"/>
              <a:t>Consultor/a: José Antonio López Salcedo</a:t>
            </a:r>
            <a:br>
              <a:rPr lang="es-ES" dirty="0"/>
            </a:br>
            <a:r>
              <a:rPr lang="es-ES_tradnl" b="1" dirty="0"/>
              <a:t>Profesor/a responsable de la asignatura: Germán Cobo Rodríguez</a:t>
            </a:r>
            <a:endParaRPr lang="es-ES" sz="2000" b="0" i="0" dirty="0">
              <a:solidFill>
                <a:srgbClr val="545454"/>
              </a:solidFill>
            </a:endParaRPr>
          </a:p>
        </p:txBody>
      </p:sp>
      <p:pic>
        <p:nvPicPr>
          <p:cNvPr id="4" name="5 Imagen" descr="uoc_LOGO_masterbrand_DOC_tzdo.tif">
            <a:extLst>
              <a:ext uri="{FF2B5EF4-FFF2-40B4-BE49-F238E27FC236}">
                <a16:creationId xmlns:a16="http://schemas.microsoft.com/office/drawing/2014/main" id="{0501DC83-5A6C-4094-B88F-F985BB0FD9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27781" y="19696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1">
            <a:hlinkClick r:id="" action="ppaction://media"/>
            <a:extLst>
              <a:ext uri="{FF2B5EF4-FFF2-40B4-BE49-F238E27FC236}">
                <a16:creationId xmlns:a16="http://schemas.microsoft.com/office/drawing/2014/main" id="{1F7F0F9D-5554-4E35-BAF5-7D3AAA315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5012" y="1109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6525">
        <p:fade/>
      </p:transition>
    </mc:Choice>
    <mc:Fallback>
      <p:transition advTm="265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6" objId="6"/>
        <p14:stopEvt time="26525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GUI. </a:t>
            </a:r>
            <a:r>
              <a:rPr lang="en-US" sz="2800" b="1" dirty="0" err="1">
                <a:latin typeface="Arial Rounded MT Bold" panose="020F0704030504030204" pitchFamily="34" charset="0"/>
              </a:rPr>
              <a:t>Probabilidad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detección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Pd</a:t>
            </a:r>
            <a:r>
              <a:rPr lang="en-US" sz="2800" b="1" dirty="0">
                <a:latin typeface="Arial Rounded MT Bold" panose="020F0704030504030204" pitchFamily="34" charset="0"/>
              </a:rPr>
              <a:t> (C/no)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/>
              <p:nvPr/>
            </p:nvSpPr>
            <p:spPr>
              <a:xfrm>
                <a:off x="4078188" y="1772816"/>
                <a:ext cx="7632848" cy="5739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1. El usuario introduce PFA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2. El usuario introduce Ni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3. El usuario introduce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4. Creamos un vector de C/No=1dB a 100dB</a:t>
                </a: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	C/No=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linspace</a:t>
                </a:r>
                <a:r>
                  <a:rPr lang="es-ES" dirty="0">
                    <a:latin typeface="Arial Rounded MT Bold" panose="020F0704030504030204" pitchFamily="34" charset="0"/>
                  </a:rPr>
                  <a:t> (1,100,100);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5. Calculamos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Tresshold</a:t>
                </a:r>
                <a:r>
                  <a:rPr lang="es-ES" dirty="0">
                    <a:latin typeface="Arial Rounded MT Bold" panose="020F0704030504030204" pitchFamily="34" charset="0"/>
                  </a:rPr>
                  <a:t>: (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𝑃𝐹𝐴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𝑃𝑓𝑎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	 gamma=chi2inv(1-Pfa,2*Ni)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6. Calculamos SNR a la salida del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correlador</a:t>
                </a:r>
                <a:r>
                  <a:rPr lang="es-ES" dirty="0">
                    <a:latin typeface="Arial Rounded MT Bold" panose="020F0704030504030204" pitchFamily="34" charset="0"/>
                  </a:rPr>
                  <a:t> coherente 	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SNR_outcohcorr</a:t>
                </a:r>
                <a:r>
                  <a:rPr lang="es-ES" dirty="0">
                    <a:latin typeface="Arial Rounded MT Bold" panose="020F0704030504030204" pitchFamily="34" charset="0"/>
                  </a:rPr>
                  <a:t>=2*10^(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CNo</a:t>
                </a:r>
                <a:r>
                  <a:rPr lang="es-ES" dirty="0">
                    <a:latin typeface="Arial Rounded MT Bold" panose="020F0704030504030204" pitchFamily="34" charset="0"/>
                  </a:rPr>
                  <a:t>/10)*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r>
                  <a:rPr lang="es-ES" dirty="0">
                    <a:latin typeface="Arial Rounded MT Bold" panose="020F0704030504030204" pitchFamily="34" charset="0"/>
                  </a:rPr>
                  <a:t> 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7. Obtenemos la Pd: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b="1" dirty="0" err="1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Pd_CNo</a:t>
                </a:r>
                <a:r>
                  <a:rPr lang="es-E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=1-ncx2cdf(gamma,2*Ni,SNR_outcohcorr1*Ni)</a:t>
                </a:r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88" y="1772816"/>
                <a:ext cx="7632848" cy="5739007"/>
              </a:xfrm>
              <a:prstGeom prst="rect">
                <a:avLst/>
              </a:prstGeom>
              <a:blipFill>
                <a:blip r:embed="rId6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7A97CADD-F19F-4BFF-9121-E99377B7C80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122319"/>
            <a:ext cx="3698236" cy="3970977"/>
          </a:xfrm>
          <a:prstGeom prst="rect">
            <a:avLst/>
          </a:prstGeom>
        </p:spPr>
      </p:pic>
      <p:pic>
        <p:nvPicPr>
          <p:cNvPr id="4" name="P10">
            <a:hlinkClick r:id="" action="ppaction://media"/>
            <a:extLst>
              <a:ext uri="{FF2B5EF4-FFF2-40B4-BE49-F238E27FC236}">
                <a16:creationId xmlns:a16="http://schemas.microsoft.com/office/drawing/2014/main" id="{A640BA0B-0AC4-469E-AB3F-9C2F07C7D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728" y="1161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000">
        <p:fade/>
      </p:transition>
    </mc:Choice>
    <mc:Fallback>
      <p:transition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GUI. </a:t>
            </a:r>
            <a:r>
              <a:rPr lang="en-US" sz="2800" b="1" dirty="0" err="1">
                <a:latin typeface="Arial Rounded MT Bold" panose="020F0704030504030204" pitchFamily="34" charset="0"/>
              </a:rPr>
              <a:t>Precisión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en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los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pseudorangos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/>
              <p:nvPr/>
            </p:nvSpPr>
            <p:spPr>
              <a:xfrm>
                <a:off x="4078188" y="1772816"/>
                <a:ext cx="7632848" cy="696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1. El usuario introduce Señal (GPS L1/L5, Galileo E1/E5/E6)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2. El usuario introduce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3. El usuario introduce Ni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4. El usuario introduce C/No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5. El usuario introduce el BW del receptor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5. Calculamos Precisión (CRB).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𝑣𝑎𝑟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2∗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𝑁𝑜</m:t>
                                  </m:r>
                                </m:den>
                              </m:f>
                            </m:e>
                          </m:d>
                          <m:sSubSup>
                            <m:sSub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𝑚𝑠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                  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𝑁𝑜</m:t>
                          </m:r>
                        </m:den>
                      </m:f>
                      <m:r>
                        <a:rPr lang="es-E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𝑇𝑐𝑜h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𝑁𝑖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𝑁𝑜</m:t>
                          </m:r>
                        </m:den>
                      </m:f>
                    </m:oMath>
                  </m:oMathPara>
                </a14:m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𝑣𝑎𝑟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2∗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num>
                                <m:den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𝑁𝑜</m:t>
                                  </m:r>
                                </m:den>
                              </m:f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𝑇𝑐𝑜h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𝑁𝑖</m:t>
                              </m:r>
                            </m:e>
                          </m:d>
                          <m:sSubSup>
                            <m:sSubSup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𝑚𝑠</m:t>
                              </m:r>
                            </m:sub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s-ES" dirty="0"/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𝒑𝒓𝒆𝒄𝒊𝒔𝒊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s-ES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s-E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ES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𝑪𝑹𝑩</m:t>
                          </m:r>
                        </m:e>
                      </m:rad>
                    </m:oMath>
                  </m:oMathPara>
                </a14:m>
                <a:endParaRPr lang="es-ES" b="1" dirty="0">
                  <a:solidFill>
                    <a:srgbClr val="0070C0"/>
                  </a:solidFill>
                </a:endParaRPr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88" y="1772816"/>
                <a:ext cx="7632848" cy="6961970"/>
              </a:xfrm>
              <a:prstGeom prst="rect">
                <a:avLst/>
              </a:prstGeom>
              <a:blipFill>
                <a:blip r:embed="rId6"/>
                <a:stretch>
                  <a:fillRect l="-719" t="-96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25E48E0A-F001-4B54-A3EC-B081AEC37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668917"/>
            <a:ext cx="3544496" cy="4896544"/>
          </a:xfrm>
          <a:prstGeom prst="rect">
            <a:avLst/>
          </a:prstGeom>
        </p:spPr>
      </p:pic>
      <p:pic>
        <p:nvPicPr>
          <p:cNvPr id="2" name="P11">
            <a:hlinkClick r:id="" action="ppaction://media"/>
            <a:extLst>
              <a:ext uri="{FF2B5EF4-FFF2-40B4-BE49-F238E27FC236}">
                <a16:creationId xmlns:a16="http://schemas.microsoft.com/office/drawing/2014/main" id="{7B0AAF81-3DC0-4DBE-8A38-CD4D0F97C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728" y="116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6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8000">
        <p:fade/>
      </p:transition>
    </mc:Choice>
    <mc:Fallback>
      <p:transition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Internet of things y GNSS (I)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FF5E31-5BDF-4D22-9C8F-4AB9A00D43B2}"/>
              </a:ext>
            </a:extLst>
          </p:cNvPr>
          <p:cNvSpPr txBox="1"/>
          <p:nvPr/>
        </p:nvSpPr>
        <p:spPr>
          <a:xfrm>
            <a:off x="477788" y="1916832"/>
            <a:ext cx="8928992" cy="344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dirty="0" err="1">
                <a:latin typeface="Arial Rounded MT Bold" panose="020F0704030504030204" pitchFamily="34" charset="0"/>
              </a:rPr>
              <a:t>IoT</a:t>
            </a:r>
            <a:r>
              <a:rPr lang="es-ES" dirty="0">
                <a:latin typeface="Arial Rounded MT Bold" panose="020F0704030504030204" pitchFamily="34" charset="0"/>
              </a:rPr>
              <a:t> entre € 1 trillón y € 7 trillones  en ingresos en 2020</a:t>
            </a:r>
          </a:p>
          <a:p>
            <a:pPr lvl="0"/>
            <a:endParaRPr lang="es-ES" dirty="0">
              <a:latin typeface="Arial Rounded MT Bold" panose="020F0704030504030204" pitchFamily="34" charset="0"/>
            </a:endParaRPr>
          </a:p>
          <a:p>
            <a:pPr lvl="0"/>
            <a:r>
              <a:rPr lang="es-ES" dirty="0">
                <a:latin typeface="Arial Rounded MT Bold" panose="020F0704030504030204" pitchFamily="34" charset="0"/>
              </a:rPr>
              <a:t>Infinidad de aplicaciones </a:t>
            </a:r>
            <a:r>
              <a:rPr lang="es-ES" dirty="0" err="1">
                <a:latin typeface="Arial Rounded MT Bold" panose="020F0704030504030204" pitchFamily="34" charset="0"/>
              </a:rPr>
              <a:t>IoT</a:t>
            </a:r>
            <a:r>
              <a:rPr lang="es-ES" dirty="0">
                <a:latin typeface="Arial Rounded MT Bold" panose="020F0704030504030204" pitchFamily="34" charset="0"/>
              </a:rPr>
              <a:t> que requieren posicionamiento:</a:t>
            </a:r>
          </a:p>
          <a:p>
            <a:pPr lvl="0"/>
            <a:endParaRPr lang="es-ES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UAVs</a:t>
            </a:r>
            <a:r>
              <a:rPr lang="es-ES" dirty="0">
                <a:latin typeface="Arial Rounded MT Bold" panose="020F0704030504030204" pitchFamily="34" charset="0"/>
              </a:rPr>
              <a:t> (</a:t>
            </a:r>
            <a:r>
              <a:rPr lang="es-ES" dirty="0" err="1">
                <a:latin typeface="Arial Rounded MT Bold" panose="020F0704030504030204" pitchFamily="34" charset="0"/>
              </a:rPr>
              <a:t>Drone</a:t>
            </a:r>
            <a:r>
              <a:rPr lang="es-ES" dirty="0">
                <a:latin typeface="Arial Rounded MT Bold" panose="020F0704030504030204" pitchFamily="34" charset="0"/>
              </a:rPr>
              <a:t> </a:t>
            </a:r>
            <a:r>
              <a:rPr lang="es-ES" dirty="0" err="1">
                <a:latin typeface="Arial Rounded MT Bold" panose="020F0704030504030204" pitchFamily="34" charset="0"/>
              </a:rPr>
              <a:t>Delivery</a:t>
            </a:r>
            <a:r>
              <a:rPr lang="es-ES" dirty="0">
                <a:latin typeface="Arial Rounded MT Bold" panose="020F0704030504030204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Asset</a:t>
            </a:r>
            <a:r>
              <a:rPr lang="es-ES" dirty="0">
                <a:latin typeface="Arial Rounded MT Bold" panose="020F0704030504030204" pitchFamily="34" charset="0"/>
              </a:rPr>
              <a:t> Tracking (</a:t>
            </a:r>
            <a:r>
              <a:rPr lang="es-ES" dirty="0" err="1">
                <a:latin typeface="Arial Rounded MT Bold" panose="020F0704030504030204" pitchFamily="34" charset="0"/>
              </a:rPr>
              <a:t>Objects</a:t>
            </a:r>
            <a:r>
              <a:rPr lang="es-ES" dirty="0">
                <a:latin typeface="Arial Rounded MT Bold" panose="020F0704030504030204" pitchFamily="34" charset="0"/>
              </a:rPr>
              <a:t> &amp; </a:t>
            </a:r>
            <a:r>
              <a:rPr lang="es-ES" dirty="0" err="1">
                <a:latin typeface="Arial Rounded MT Bold" panose="020F0704030504030204" pitchFamily="34" charset="0"/>
              </a:rPr>
              <a:t>Peopple</a:t>
            </a:r>
            <a:r>
              <a:rPr lang="es-ES" dirty="0">
                <a:latin typeface="Arial Rounded MT Bold" panose="020F0704030504030204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Healthcare</a:t>
            </a:r>
            <a:r>
              <a:rPr lang="es-ES" dirty="0">
                <a:latin typeface="Arial Rounded MT Bold" panose="020F0704030504030204" pitchFamily="34" charset="0"/>
              </a:rPr>
              <a:t> </a:t>
            </a:r>
            <a:r>
              <a:rPr lang="es-ES" dirty="0" err="1">
                <a:latin typeface="Arial Rounded MT Bold" panose="020F0704030504030204" pitchFamily="34" charset="0"/>
              </a:rPr>
              <a:t>Monitoring</a:t>
            </a:r>
            <a:endParaRPr lang="es-ES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Emergency</a:t>
            </a:r>
            <a:r>
              <a:rPr lang="es-ES" dirty="0">
                <a:latin typeface="Arial Rounded MT Bold" panose="020F0704030504030204" pitchFamily="34" charset="0"/>
              </a:rPr>
              <a:t> </a:t>
            </a:r>
            <a:r>
              <a:rPr lang="es-ES" dirty="0" err="1">
                <a:latin typeface="Arial Rounded MT Bold" panose="020F0704030504030204" pitchFamily="34" charset="0"/>
              </a:rPr>
              <a:t>Applications</a:t>
            </a:r>
            <a:endParaRPr lang="es-ES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Precision</a:t>
            </a:r>
            <a:r>
              <a:rPr lang="es-ES" dirty="0">
                <a:latin typeface="Arial Rounded MT Bold" panose="020F0704030504030204" pitchFamily="34" charset="0"/>
              </a:rPr>
              <a:t> </a:t>
            </a:r>
            <a:r>
              <a:rPr lang="es-ES" dirty="0" err="1">
                <a:latin typeface="Arial Rounded MT Bold" panose="020F0704030504030204" pitchFamily="34" charset="0"/>
              </a:rPr>
              <a:t>Agriculture</a:t>
            </a:r>
            <a:endParaRPr lang="es-ES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Arial Rounded MT Bold" panose="020F0704030504030204" pitchFamily="34" charset="0"/>
              </a:rPr>
              <a:t>Ubiquity</a:t>
            </a:r>
            <a:endParaRPr lang="es-ES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………etc.</a:t>
            </a:r>
          </a:p>
          <a:p>
            <a:pPr>
              <a:lnSpc>
                <a:spcPct val="90000"/>
              </a:lnSpc>
            </a:pP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B12A63-0428-4419-8E2F-096CF2EA71DD}"/>
              </a:ext>
            </a:extLst>
          </p:cNvPr>
          <p:cNvSpPr txBox="1"/>
          <p:nvPr/>
        </p:nvSpPr>
        <p:spPr>
          <a:xfrm>
            <a:off x="477788" y="5360852"/>
            <a:ext cx="900100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latin typeface="Arial Rounded MT Bold" panose="020F0704030504030204" pitchFamily="34" charset="0"/>
              </a:rPr>
              <a:t>Tendencia</a:t>
            </a:r>
            <a:r>
              <a:rPr lang="en-US" dirty="0">
                <a:latin typeface="Arial Rounded MT Bold" panose="020F0704030504030204" pitchFamily="34" charset="0"/>
              </a:rPr>
              <a:t>:</a:t>
            </a:r>
            <a:br>
              <a:rPr lang="en-US" sz="3200" dirty="0">
                <a:latin typeface="Arial Rounded MT Bold" panose="020F0704030504030204" pitchFamily="34" charset="0"/>
              </a:rPr>
            </a:b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Miniaturización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redución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consumos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Crísis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energética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capacidad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procesamiento</a:t>
            </a:r>
            <a:r>
              <a:rPr lang="en-US" dirty="0"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br>
              <a:rPr lang="en-US" sz="3200" dirty="0">
                <a:latin typeface="Arial Rounded MT Bold" panose="020F0704030504030204" pitchFamily="34" charset="0"/>
              </a:rPr>
            </a:br>
            <a:endParaRPr lang="es-ES" sz="2400" dirty="0"/>
          </a:p>
        </p:txBody>
      </p:sp>
      <p:pic>
        <p:nvPicPr>
          <p:cNvPr id="4" name="P12">
            <a:hlinkClick r:id="" action="ppaction://media"/>
            <a:extLst>
              <a:ext uri="{FF2B5EF4-FFF2-40B4-BE49-F238E27FC236}">
                <a16:creationId xmlns:a16="http://schemas.microsoft.com/office/drawing/2014/main" id="{D35BCA00-1D4E-4E6F-A8BE-524908E66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3728" y="1021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3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7000">
        <p:fade/>
      </p:transition>
    </mc:Choice>
    <mc:Fallback>
      <p:transition advTm="8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Internet of things y GNSS (II)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FF5E31-5BDF-4D22-9C8F-4AB9A00D43B2}"/>
              </a:ext>
            </a:extLst>
          </p:cNvPr>
          <p:cNvSpPr txBox="1"/>
          <p:nvPr/>
        </p:nvSpPr>
        <p:spPr>
          <a:xfrm>
            <a:off x="477788" y="1916832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latin typeface="Arial Rounded MT Bold" panose="020F0704030504030204" pitchFamily="34" charset="0"/>
              </a:rPr>
              <a:t>Posible solución=Procesamiento en la nube</a:t>
            </a: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B12A63-0428-4419-8E2F-096CF2EA71DD}"/>
              </a:ext>
            </a:extLst>
          </p:cNvPr>
          <p:cNvSpPr txBox="1"/>
          <p:nvPr/>
        </p:nvSpPr>
        <p:spPr>
          <a:xfrm>
            <a:off x="477788" y="5360852"/>
            <a:ext cx="9001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Terminal de usuario : sencillo Receptor </a:t>
            </a:r>
            <a:r>
              <a:rPr lang="es-ES" dirty="0" err="1">
                <a:latin typeface="Arial Rounded MT Bold" panose="020F0704030504030204" pitchFamily="34" charset="0"/>
              </a:rPr>
              <a:t>RF+Data</a:t>
            </a:r>
            <a:r>
              <a:rPr lang="es-ES" dirty="0">
                <a:latin typeface="Arial Rounded MT Bold" panose="020F0704030504030204" pitchFamily="34" charset="0"/>
              </a:rPr>
              <a:t> </a:t>
            </a:r>
            <a:r>
              <a:rPr lang="es-ES" dirty="0" err="1">
                <a:latin typeface="Arial Rounded MT Bold" panose="020F0704030504030204" pitchFamily="34" charset="0"/>
              </a:rPr>
              <a:t>Grabber+Módulo</a:t>
            </a:r>
            <a:r>
              <a:rPr lang="es-ES" dirty="0">
                <a:latin typeface="Arial Rounded MT Bold" panose="020F0704030504030204" pitchFamily="34" charset="0"/>
              </a:rPr>
              <a:t> comunicación con la nube.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Cloud </a:t>
            </a:r>
            <a:r>
              <a:rPr lang="es-ES" dirty="0" err="1">
                <a:latin typeface="Arial Rounded MT Bold" panose="020F0704030504030204" pitchFamily="34" charset="0"/>
              </a:rPr>
              <a:t>front-end</a:t>
            </a:r>
            <a:r>
              <a:rPr lang="es-ES" dirty="0">
                <a:latin typeface="Arial Rounded MT Bold" panose="020F0704030504030204" pitchFamily="34" charset="0"/>
              </a:rPr>
              <a:t>: Servicio Web GNSS Raw+ Parámetros de Configuración.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Cloud back-</a:t>
            </a:r>
            <a:r>
              <a:rPr lang="es-ES" dirty="0" err="1">
                <a:latin typeface="Arial Rounded MT Bold" panose="020F0704030504030204" pitchFamily="34" charset="0"/>
              </a:rPr>
              <a:t>end</a:t>
            </a:r>
            <a:r>
              <a:rPr lang="es-ES" dirty="0">
                <a:latin typeface="Arial Rounded MT Bold" panose="020F0704030504030204" pitchFamily="34" charset="0"/>
              </a:rPr>
              <a:t>: Procesamiento de señales y generación informes.</a:t>
            </a:r>
          </a:p>
          <a:p>
            <a:pPr>
              <a:lnSpc>
                <a:spcPct val="90000"/>
              </a:lnSpc>
            </a:pP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AC5A0A9-5D86-4F6C-BC39-A93E2C3E77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2281251"/>
            <a:ext cx="5075967" cy="2914888"/>
          </a:xfrm>
          <a:prstGeom prst="rect">
            <a:avLst/>
          </a:prstGeom>
        </p:spPr>
      </p:pic>
      <p:sp>
        <p:nvSpPr>
          <p:cNvPr id="10" name="Flecha: doblada 9">
            <a:extLst>
              <a:ext uri="{FF2B5EF4-FFF2-40B4-BE49-F238E27FC236}">
                <a16:creationId xmlns:a16="http://schemas.microsoft.com/office/drawing/2014/main" id="{68EFD869-359D-4E40-B90B-E0FF4F4CB5CF}"/>
              </a:ext>
            </a:extLst>
          </p:cNvPr>
          <p:cNvSpPr/>
          <p:nvPr/>
        </p:nvSpPr>
        <p:spPr>
          <a:xfrm>
            <a:off x="6526460" y="2420888"/>
            <a:ext cx="899503" cy="576064"/>
          </a:xfrm>
          <a:prstGeom prst="bentArrow">
            <a:avLst/>
          </a:prstGeom>
          <a:solidFill>
            <a:schemeClr val="bg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chemeClr val="tx1"/>
              </a:solidFill>
            </a:endParaRPr>
          </a:p>
        </p:txBody>
      </p:sp>
      <p:sp>
        <p:nvSpPr>
          <p:cNvPr id="11" name="Diagrama de flujo: cinta perforada 10">
            <a:extLst>
              <a:ext uri="{FF2B5EF4-FFF2-40B4-BE49-F238E27FC236}">
                <a16:creationId xmlns:a16="http://schemas.microsoft.com/office/drawing/2014/main" id="{251634C2-9FE1-429B-B48D-E3461DEF3A4A}"/>
              </a:ext>
            </a:extLst>
          </p:cNvPr>
          <p:cNvSpPr/>
          <p:nvPr/>
        </p:nvSpPr>
        <p:spPr>
          <a:xfrm>
            <a:off x="7534572" y="1815879"/>
            <a:ext cx="2052825" cy="1512168"/>
          </a:xfrm>
          <a:prstGeom prst="flowChartPunchedTap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AWS</a:t>
            </a:r>
          </a:p>
          <a:p>
            <a:pPr algn="ctr"/>
            <a:r>
              <a:rPr lang="es-ES" sz="1200" b="1" dirty="0"/>
              <a:t>Azure</a:t>
            </a:r>
          </a:p>
          <a:p>
            <a:pPr algn="ctr"/>
            <a:r>
              <a:rPr lang="es-ES" sz="1200" b="1" dirty="0"/>
              <a:t>IBM</a:t>
            </a:r>
          </a:p>
          <a:p>
            <a:pPr algn="ctr"/>
            <a:r>
              <a:rPr lang="es-ES" sz="1200" b="1" dirty="0"/>
              <a:t>SAP</a:t>
            </a:r>
          </a:p>
          <a:p>
            <a:pPr algn="ctr"/>
            <a:r>
              <a:rPr lang="es-ES" sz="1200" b="1" dirty="0"/>
              <a:t>Google..</a:t>
            </a:r>
            <a:r>
              <a:rPr lang="es-ES" sz="1200" b="1" dirty="0" err="1"/>
              <a:t>etc</a:t>
            </a:r>
            <a:r>
              <a:rPr lang="es-ES" sz="1200" b="1" dirty="0"/>
              <a:t>.</a:t>
            </a:r>
          </a:p>
        </p:txBody>
      </p:sp>
      <p:pic>
        <p:nvPicPr>
          <p:cNvPr id="4" name="P13">
            <a:hlinkClick r:id="" action="ppaction://media"/>
            <a:extLst>
              <a:ext uri="{FF2B5EF4-FFF2-40B4-BE49-F238E27FC236}">
                <a16:creationId xmlns:a16="http://schemas.microsoft.com/office/drawing/2014/main" id="{A8DF5745-B686-4EB1-A8BB-4CE46863A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3728" y="12062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5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2000">
        <p:fade/>
      </p:transition>
    </mc:Choice>
    <mc:Fallback>
      <p:transition advTm="8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Internet of things y GNSS (II)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FF5E31-5BDF-4D22-9C8F-4AB9A00D43B2}"/>
              </a:ext>
            </a:extLst>
          </p:cNvPr>
          <p:cNvSpPr txBox="1"/>
          <p:nvPr/>
        </p:nvSpPr>
        <p:spPr>
          <a:xfrm>
            <a:off x="477788" y="1916832"/>
            <a:ext cx="8928992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latin typeface="Arial Rounded MT Bold" panose="020F0704030504030204" pitchFamily="34" charset="0"/>
              </a:rPr>
              <a:t>Análisis Receptores en el mercado (Dispositivos SDR):</a:t>
            </a: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endParaRPr lang="es-ES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B12A63-0428-4419-8E2F-096CF2EA71DD}"/>
              </a:ext>
            </a:extLst>
          </p:cNvPr>
          <p:cNvSpPr txBox="1"/>
          <p:nvPr/>
        </p:nvSpPr>
        <p:spPr>
          <a:xfrm>
            <a:off x="477788" y="5360852"/>
            <a:ext cx="9001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No es la solución idónea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No se hace uso de la los recursos del dispositivo SDR (FPGA)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Interfaces cableados (no Wireless)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Uso de Raspberry Pi 3 (</a:t>
            </a:r>
            <a:r>
              <a:rPr lang="es-ES" dirty="0" err="1">
                <a:latin typeface="Arial Rounded MT Bold" panose="020F0704030504030204" pitchFamily="34" charset="0"/>
              </a:rPr>
              <a:t>WiFi</a:t>
            </a:r>
            <a:r>
              <a:rPr lang="es-ES" dirty="0"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es-ES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670EF5-40CF-4E6A-9BBE-4C801F4E9F2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348880"/>
            <a:ext cx="8280920" cy="2664296"/>
          </a:xfrm>
          <a:prstGeom prst="rect">
            <a:avLst/>
          </a:prstGeom>
        </p:spPr>
      </p:pic>
      <p:pic>
        <p:nvPicPr>
          <p:cNvPr id="4" name="P14">
            <a:hlinkClick r:id="" action="ppaction://media"/>
            <a:extLst>
              <a:ext uri="{FF2B5EF4-FFF2-40B4-BE49-F238E27FC236}">
                <a16:creationId xmlns:a16="http://schemas.microsoft.com/office/drawing/2014/main" id="{B42F4C25-DC22-48C5-8CC3-63A0F110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3728" y="1022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000">
        <p:fade/>
      </p:transition>
    </mc:Choice>
    <mc:Fallback>
      <p:transition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Arial Rounded MT Bold" panose="020F0704030504030204" pitchFamily="34" charset="0"/>
              </a:rPr>
              <a:t>Consumo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energía</a:t>
            </a:r>
            <a:r>
              <a:rPr lang="en-US" sz="2800" b="1" dirty="0">
                <a:latin typeface="Arial Rounded MT Bold" panose="020F0704030504030204" pitchFamily="34" charset="0"/>
              </a:rPr>
              <a:t> (I)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16E34A-605B-4A33-B10B-75451BE1986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781851"/>
            <a:ext cx="5760640" cy="4527469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9E7E329D-E546-4CC7-9F36-CAC3A9504A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074336"/>
              </p:ext>
            </p:extLst>
          </p:nvPr>
        </p:nvGraphicFramePr>
        <p:xfrm>
          <a:off x="6238428" y="1762419"/>
          <a:ext cx="4572000" cy="2614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E686B37-671F-4722-A3B2-DB54CC3B45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318930"/>
              </p:ext>
            </p:extLst>
          </p:nvPr>
        </p:nvGraphicFramePr>
        <p:xfrm>
          <a:off x="6274940" y="4293096"/>
          <a:ext cx="4572000" cy="2309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" name="P15">
            <a:hlinkClick r:id="" action="ppaction://media"/>
            <a:extLst>
              <a:ext uri="{FF2B5EF4-FFF2-40B4-BE49-F238E27FC236}">
                <a16:creationId xmlns:a16="http://schemas.microsoft.com/office/drawing/2014/main" id="{55258235-9679-48F1-80AA-619B279B8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37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3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1000">
        <p:fade/>
      </p:transition>
    </mc:Choice>
    <mc:Fallback>
      <p:transition advTm="13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Arial Rounded MT Bold" panose="020F0704030504030204" pitchFamily="34" charset="0"/>
              </a:rPr>
              <a:t>Consumo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energía</a:t>
            </a:r>
            <a:r>
              <a:rPr lang="en-US" sz="2800" b="1" dirty="0">
                <a:latin typeface="Arial Rounded MT Bold" panose="020F0704030504030204" pitchFamily="34" charset="0"/>
              </a:rPr>
              <a:t> (II)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ECDCCD1-D778-4AAE-960B-6E728A9E2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994101"/>
              </p:ext>
            </p:extLst>
          </p:nvPr>
        </p:nvGraphicFramePr>
        <p:xfrm>
          <a:off x="6202932" y="1916832"/>
          <a:ext cx="4572000" cy="2414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099FE73-BBBF-46CB-AC3D-13A048D9B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8500631"/>
              </p:ext>
            </p:extLst>
          </p:nvPr>
        </p:nvGraphicFramePr>
        <p:xfrm>
          <a:off x="6310436" y="4365104"/>
          <a:ext cx="4572000" cy="2092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A930A70C-3F3B-40D3-95D9-55D695CD4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772" y="2060848"/>
            <a:ext cx="5976664" cy="4257620"/>
          </a:xfrm>
          <a:prstGeom prst="rect">
            <a:avLst/>
          </a:prstGeom>
        </p:spPr>
      </p:pic>
      <p:pic>
        <p:nvPicPr>
          <p:cNvPr id="4" name="P16">
            <a:hlinkClick r:id="" action="ppaction://media"/>
            <a:extLst>
              <a:ext uri="{FF2B5EF4-FFF2-40B4-BE49-F238E27FC236}">
                <a16:creationId xmlns:a16="http://schemas.microsoft.com/office/drawing/2014/main" id="{9A4DA1E3-3AA6-4D1F-9CED-778FEF6DA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37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9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3000">
        <p:fade/>
      </p:transition>
    </mc:Choice>
    <mc:Fallback>
      <p:transition advTm="9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Arial Rounded MT Bold" panose="020F0704030504030204" pitchFamily="34" charset="0"/>
              </a:rPr>
              <a:t>Resumen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403C1CD-B61C-44BB-BDDC-C08C14561845}"/>
              </a:ext>
            </a:extLst>
          </p:cNvPr>
          <p:cNvSpPr txBox="1"/>
          <p:nvPr/>
        </p:nvSpPr>
        <p:spPr>
          <a:xfrm>
            <a:off x="1557908" y="2132856"/>
            <a:ext cx="9073008" cy="266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</a:rPr>
              <a:t>Procesamiento de señales débiles</a:t>
            </a: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 Tiempos de señal elevados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Inevitable consumo de energía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Correlación proceso más demandante Lo trasladamos a la nube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Análisis de dispositivos SDR utilizados como cabezales RF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Infrautilización de dichos dispositivos (FPGA)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Análisis de los consumos en entornos </a:t>
            </a:r>
            <a:r>
              <a:rPr lang="es-ES" dirty="0" err="1">
                <a:latin typeface="Arial Rounded MT Bold" panose="020F0704030504030204" pitchFamily="34" charset="0"/>
                <a:sym typeface="Wingdings" panose="05000000000000000000" pitchFamily="2" charset="2"/>
              </a:rPr>
              <a:t>outdoorOpensky</a:t>
            </a: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, urbano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latin typeface="Arial Rounded MT Bold" panose="020F0704030504030204" pitchFamily="34" charset="0"/>
                <a:sym typeface="Wingdings" panose="05000000000000000000" pitchFamily="2" charset="2"/>
              </a:rPr>
              <a:t>Pendiente análisis módulos Wireless </a:t>
            </a:r>
            <a:r>
              <a:rPr lang="es-ES" dirty="0" err="1">
                <a:latin typeface="Arial Rounded MT Bold" panose="020F0704030504030204" pitchFamily="34" charset="0"/>
              </a:rPr>
              <a:t>eMTC</a:t>
            </a:r>
            <a:r>
              <a:rPr lang="es-ES" dirty="0">
                <a:latin typeface="Arial Rounded MT Bold" panose="020F0704030504030204" pitchFamily="34" charset="0"/>
              </a:rPr>
              <a:t>, NB-IOT y EC-GSM-</a:t>
            </a:r>
            <a:r>
              <a:rPr lang="es-ES" dirty="0" err="1">
                <a:latin typeface="Arial Rounded MT Bold" panose="020F0704030504030204" pitchFamily="34" charset="0"/>
              </a:rPr>
              <a:t>IoT</a:t>
            </a:r>
            <a:endParaRPr lang="es-ES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endParaRPr lang="es-ES" sz="2400" dirty="0">
              <a:latin typeface="Arial Rounded MT Bold" panose="020F0704030504030204" pitchFamily="34" charset="0"/>
            </a:endParaRPr>
          </a:p>
        </p:txBody>
      </p:sp>
      <p:pic>
        <p:nvPicPr>
          <p:cNvPr id="4" name="P17">
            <a:hlinkClick r:id="" action="ppaction://media"/>
            <a:extLst>
              <a:ext uri="{FF2B5EF4-FFF2-40B4-BE49-F238E27FC236}">
                <a16:creationId xmlns:a16="http://schemas.microsoft.com/office/drawing/2014/main" id="{18F1803A-EE4F-4648-9C61-5F650C00F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372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4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5000">
        <p:fade/>
      </p:transition>
    </mc:Choice>
    <mc:Fallback>
      <p:transition advTm="1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41884" y="3429000"/>
            <a:ext cx="9629330" cy="7200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¡</a:t>
            </a:r>
            <a:r>
              <a:rPr lang="en-US" sz="2800" b="1" dirty="0" err="1">
                <a:latin typeface="Arial Rounded MT Bold" panose="020F0704030504030204" pitchFamily="34" charset="0"/>
              </a:rPr>
              <a:t>Muchas</a:t>
            </a:r>
            <a:r>
              <a:rPr lang="en-US" sz="2800" b="1" dirty="0">
                <a:latin typeface="Arial Rounded MT Bold" panose="020F0704030504030204" pitchFamily="34" charset="0"/>
              </a:rPr>
              <a:t> GRACIAS!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6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1052510"/>
            <a:ext cx="9753600" cy="648298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br>
              <a:rPr lang="es-ES" sz="4000" b="0" i="0" baseline="0" dirty="0">
                <a:solidFill>
                  <a:srgbClr val="545454">
                    <a:lumMod val="50000"/>
                  </a:srgbClr>
                </a:solidFill>
                <a:latin typeface="Century Gothic"/>
                <a:ea typeface="+mj-ea"/>
                <a:cs typeface="+mj-cs"/>
              </a:rPr>
            </a:br>
            <a:br>
              <a:rPr lang="es-ES" sz="4000" b="0" i="0" baseline="0" dirty="0">
                <a:solidFill>
                  <a:srgbClr val="545454">
                    <a:lumMod val="50000"/>
                  </a:srgbClr>
                </a:solidFill>
                <a:latin typeface="Century Gothic"/>
                <a:ea typeface="+mj-ea"/>
                <a:cs typeface="+mj-cs"/>
              </a:rPr>
            </a:br>
            <a:br>
              <a:rPr lang="es-ES" sz="4000" b="0" i="0" baseline="0" dirty="0">
                <a:solidFill>
                  <a:srgbClr val="545454">
                    <a:lumMod val="50000"/>
                  </a:srgbClr>
                </a:solidFill>
                <a:latin typeface="Century Gothic"/>
                <a:ea typeface="+mj-ea"/>
                <a:cs typeface="+mj-cs"/>
              </a:rPr>
            </a:br>
            <a:r>
              <a:rPr lang="es-ES" sz="3100" b="0" i="0" baseline="0" dirty="0">
                <a:solidFill>
                  <a:srgbClr val="545454">
                    <a:lumMod val="50000"/>
                  </a:srgbClr>
                </a:solidFill>
                <a:latin typeface="Arial Rounded MT Bold" panose="020F0704030504030204" pitchFamily="34" charset="0"/>
              </a:rPr>
              <a:t>Índice de la Presentación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988840"/>
            <a:ext cx="9753600" cy="4183360"/>
          </a:xfrm>
        </p:spPr>
        <p:txBody>
          <a:bodyPr>
            <a:normAutofit fontScale="92500" lnSpcReduction="20000"/>
          </a:bodyPr>
          <a:lstStyle/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Principio de funcionamiento receptor GNSS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Parámetros relevantes en la detección señal GNSS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Probabilidad detección de la señal GNSS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Internet of Things (IoT) y GNSS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Procesamiento de la señal GNSS en la nube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Soluciones comerciales para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GNSS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Consumos de Energía</a:t>
            </a:r>
          </a:p>
          <a:p>
            <a:pPr marL="502920" indent="-457200">
              <a:buClr>
                <a:srgbClr val="545454"/>
              </a:buClr>
              <a:buFont typeface="+mj-lt"/>
              <a:buAutoNum type="arabicPeriod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ES" sz="2400" b="0" i="0" dirty="0">
              <a:solidFill>
                <a:srgbClr val="5454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 Imagen" descr="uoc_LOGO_masterbrand_DOC_tzdo.tif">
            <a:extLst>
              <a:ext uri="{FF2B5EF4-FFF2-40B4-BE49-F238E27FC236}">
                <a16:creationId xmlns:a16="http://schemas.microsoft.com/office/drawing/2014/main" id="{C121C853-EE12-4956-AA30-6EF9B09534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21652" y="19472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2">
            <a:hlinkClick r:id="" action="ppaction://media"/>
            <a:extLst>
              <a:ext uri="{FF2B5EF4-FFF2-40B4-BE49-F238E27FC236}">
                <a16:creationId xmlns:a16="http://schemas.microsoft.com/office/drawing/2014/main" id="{C1DCE103-A597-4863-98A4-9EDC8C1A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5380" y="121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000">
        <p:fade/>
      </p:transition>
    </mc:Choice>
    <mc:Fallback xmlns="">
      <p:transition spd="med" advTm="7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6" objId="5"/>
        <p14:stopEvt time="919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836" y="2007254"/>
            <a:ext cx="10061378" cy="3783946"/>
          </a:xfrm>
        </p:spPr>
        <p:txBody>
          <a:bodyPr anchor="t">
            <a:normAutofit fontScale="90000"/>
          </a:bodyPr>
          <a:lstStyle/>
          <a:p>
            <a:pPr lvl="0"/>
            <a:r>
              <a:rPr lang="en-US" sz="28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IOT:</a:t>
            </a:r>
            <a:br>
              <a:rPr lang="en-US" sz="28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</a:br>
            <a:br>
              <a:rPr lang="en-US" sz="2800" dirty="0">
                <a:latin typeface="Arial Rounded MT Bold" panose="020F0704030504030204" pitchFamily="34" charset="0"/>
              </a:rPr>
            </a:b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MINIaturización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redución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consumos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Crísis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energética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capacidad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procesamiento</a:t>
            </a:r>
            <a:r>
              <a:rPr lang="en-U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 Rounded MT Bold" panose="020F0704030504030204" pitchFamily="34" charset="0"/>
              </a:rPr>
            </a:br>
            <a:br>
              <a:rPr lang="en-US" sz="2800" dirty="0">
                <a:latin typeface="Arial Rounded MT Bold" panose="020F0704030504030204" pitchFamily="34" charset="0"/>
              </a:rPr>
            </a:br>
            <a:r>
              <a:rPr lang="en-US" sz="2800" b="1" dirty="0" err="1">
                <a:solidFill>
                  <a:srgbClr val="00B0F0"/>
                </a:solidFill>
                <a:latin typeface="Arial Rounded MT Bold" panose="020F0704030504030204" pitchFamily="34" charset="0"/>
              </a:rPr>
              <a:t>Soluciones</a:t>
            </a:r>
            <a:r>
              <a:rPr lang="en-US" sz="28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  <a:t>:</a:t>
            </a:r>
            <a:br>
              <a:rPr lang="en-US" sz="2800" b="1" dirty="0">
                <a:solidFill>
                  <a:srgbClr val="00B0F0"/>
                </a:solidFill>
                <a:latin typeface="Arial Rounded MT Bold" panose="020F0704030504030204" pitchFamily="34" charset="0"/>
              </a:rPr>
            </a:br>
            <a:br>
              <a:rPr lang="en-US" sz="2800" dirty="0">
                <a:latin typeface="Arial Rounded MT Bold" panose="020F0704030504030204" pitchFamily="34" charset="0"/>
              </a:rPr>
            </a:br>
            <a:r>
              <a:rPr lang="es-E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Optimizando el consumo de energía del hardware</a:t>
            </a:r>
            <a:br>
              <a:rPr lang="es-ES" sz="20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s-E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Optimizando la eficiencia del Software.</a:t>
            </a:r>
            <a:br>
              <a:rPr lang="es-ES" sz="2000" dirty="0">
                <a:latin typeface="Arial Rounded MT Bold" panose="020F0704030504030204" pitchFamily="34" charset="0"/>
                <a:cs typeface="Arial" panose="020B0604020202020204" pitchFamily="34" charset="0"/>
              </a:rPr>
            </a:br>
            <a:r>
              <a:rPr lang="es-ES" sz="2000" dirty="0">
                <a:latin typeface="Arial Rounded MT Bold" panose="020F0704030504030204" pitchFamily="34" charset="0"/>
                <a:cs typeface="Arial" panose="020B0604020202020204" pitchFamily="34" charset="0"/>
              </a:rPr>
              <a:t>Recolectando energía del entorno.</a:t>
            </a:r>
            <a:br>
              <a:rPr lang="es-ES" sz="2800" dirty="0">
                <a:latin typeface="Arial Rounded MT Bold" panose="020F0704030504030204" pitchFamily="34" charset="0"/>
              </a:rPr>
            </a:br>
            <a:br>
              <a:rPr lang="es-ES" sz="2800" dirty="0">
                <a:latin typeface="Arial Rounded MT Bold" panose="020F0704030504030204" pitchFamily="34" charset="0"/>
              </a:rPr>
            </a:br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¿Procesamiento en la nube? </a:t>
            </a:r>
            <a:br>
              <a:rPr lang="en-US" sz="2800" dirty="0"/>
            </a:br>
            <a:br>
              <a:rPr lang="es-ES" dirty="0"/>
            </a:b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836" y="1196752"/>
            <a:ext cx="8156377" cy="632048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4" name="5 Imagen" descr="uoc_LOGO_masterbrand_DOC_tzdo.tif">
            <a:extLst>
              <a:ext uri="{FF2B5EF4-FFF2-40B4-BE49-F238E27FC236}">
                <a16:creationId xmlns:a16="http://schemas.microsoft.com/office/drawing/2014/main" id="{2C66AB01-95DE-4439-8463-83A8ED9C62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36D973-EAD2-42BE-A44C-DFCD2EE79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5373216"/>
            <a:ext cx="926232" cy="926232"/>
          </a:xfrm>
          <a:prstGeom prst="rect">
            <a:avLst/>
          </a:prstGeom>
        </p:spPr>
      </p:pic>
      <p:pic>
        <p:nvPicPr>
          <p:cNvPr id="5" name="P3">
            <a:hlinkClick r:id="" action="ppaction://media"/>
            <a:extLst>
              <a:ext uri="{FF2B5EF4-FFF2-40B4-BE49-F238E27FC236}">
                <a16:creationId xmlns:a16="http://schemas.microsoft.com/office/drawing/2014/main" id="{CEEAC47C-770E-4FFD-BB87-227EEFF99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1214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0">
        <p:fade/>
      </p:transition>
    </mc:Choice>
    <mc:Fallback xmlns="">
      <p:transition spd="med" advTm="1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7614" y="1082391"/>
            <a:ext cx="9753600" cy="634082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Principio de </a:t>
            </a:r>
            <a:r>
              <a:rPr lang="en-US" sz="2800" b="1" dirty="0" err="1">
                <a:latin typeface="Arial Rounded MT Bold" panose="020F0704030504030204" pitchFamily="34" charset="0"/>
              </a:rPr>
              <a:t>funcionamiento</a:t>
            </a:r>
            <a:r>
              <a:rPr lang="en-US" sz="2800" b="1" dirty="0">
                <a:latin typeface="Arial Rounded MT Bold" panose="020F0704030504030204" pitchFamily="34" charset="0"/>
              </a:rPr>
              <a:t> receptor </a:t>
            </a:r>
            <a:r>
              <a:rPr lang="en-US" sz="2800" b="1" dirty="0" err="1">
                <a:latin typeface="Arial Rounded MT Bold" panose="020F0704030504030204" pitchFamily="34" charset="0"/>
              </a:rPr>
              <a:t>gnss</a:t>
            </a:r>
            <a:r>
              <a:rPr lang="en-US" sz="2800" b="1" dirty="0">
                <a:latin typeface="Arial Rounded MT Bold" panose="020F0704030504030204" pitchFamily="34" charset="0"/>
              </a:rPr>
              <a:t> (I)</a:t>
            </a:r>
          </a:p>
        </p:txBody>
      </p:sp>
      <p:pic>
        <p:nvPicPr>
          <p:cNvPr id="7" name="5 Imagen" descr="uoc_LOGO_masterbrand_DOC_tzdo.tif">
            <a:extLst>
              <a:ext uri="{FF2B5EF4-FFF2-40B4-BE49-F238E27FC236}">
                <a16:creationId xmlns:a16="http://schemas.microsoft.com/office/drawing/2014/main" id="{52A30ED3-DD9F-4E23-8A76-694B9E2AE6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ADAA323-3538-40E9-8BEB-FABA94A90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3" y="1754223"/>
            <a:ext cx="9413303" cy="5272371"/>
          </a:xfrm>
        </p:spPr>
      </p:pic>
      <p:pic>
        <p:nvPicPr>
          <p:cNvPr id="2" name="P4">
            <a:hlinkClick r:id="" action="ppaction://media"/>
            <a:extLst>
              <a:ext uri="{FF2B5EF4-FFF2-40B4-BE49-F238E27FC236}">
                <a16:creationId xmlns:a16="http://schemas.microsoft.com/office/drawing/2014/main" id="{FBEEFEFB-778F-4FD1-9D18-4900A9964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3728" y="1144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34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2000">
        <p:fade/>
      </p:transition>
    </mc:Choice>
    <mc:Fallback>
      <p:transition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A7F52B6D-96A3-4713-BA6A-4944AED3644A}"/>
              </a:ext>
            </a:extLst>
          </p:cNvPr>
          <p:cNvSpPr/>
          <p:nvPr/>
        </p:nvSpPr>
        <p:spPr>
          <a:xfrm>
            <a:off x="1152135" y="2036037"/>
            <a:ext cx="4861886" cy="42012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7614" y="1082391"/>
            <a:ext cx="9753600" cy="63408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Principio de </a:t>
            </a:r>
            <a:r>
              <a:rPr lang="en-US" sz="2800" b="1" dirty="0" err="1">
                <a:latin typeface="Arial Rounded MT Bold" panose="020F0704030504030204" pitchFamily="34" charset="0"/>
              </a:rPr>
              <a:t>funcionamiento</a:t>
            </a:r>
            <a:r>
              <a:rPr lang="en-US" sz="2800" b="1" dirty="0">
                <a:latin typeface="Arial Rounded MT Bold" panose="020F0704030504030204" pitchFamily="34" charset="0"/>
              </a:rPr>
              <a:t> receptor </a:t>
            </a:r>
            <a:r>
              <a:rPr lang="en-US" sz="2800" b="1" dirty="0" err="1">
                <a:latin typeface="Arial Rounded MT Bold" panose="020F0704030504030204" pitchFamily="34" charset="0"/>
              </a:rPr>
              <a:t>gnss</a:t>
            </a:r>
            <a:r>
              <a:rPr lang="en-US" sz="2800" b="1" dirty="0">
                <a:latin typeface="Arial Rounded MT Bold" panose="020F0704030504030204" pitchFamily="34" charset="0"/>
              </a:rPr>
              <a:t> (II)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17611" y="1556793"/>
            <a:ext cx="4709160" cy="47924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Front-end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262054" y="1556793"/>
            <a:ext cx="4709160" cy="47924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Procesamiento</a:t>
            </a:r>
            <a:r>
              <a:rPr lang="en-US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señal</a:t>
            </a:r>
            <a:endParaRPr lang="en-US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5 Imagen" descr="uoc_LOGO_masterbrand_DOC_tzdo.tif">
            <a:extLst>
              <a:ext uri="{FF2B5EF4-FFF2-40B4-BE49-F238E27FC236}">
                <a16:creationId xmlns:a16="http://schemas.microsoft.com/office/drawing/2014/main" id="{52A30ED3-DD9F-4E23-8A76-694B9E2AE63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94938C7-A2DE-48AE-8364-174553355E0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46" y="2092538"/>
            <a:ext cx="4708525" cy="199332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EA6145-77B5-4B2B-972E-DA766248FDA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0" y="4221088"/>
            <a:ext cx="4690665" cy="1951111"/>
          </a:xfrm>
          <a:prstGeom prst="rect">
            <a:avLst/>
          </a:prstGeom>
        </p:spPr>
      </p:pic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1C9E028D-3467-4D6E-B936-62DC208B06AB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20" y="2036037"/>
            <a:ext cx="4709160" cy="4136161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D542BF0A-920F-4033-9856-DEDE20E45268}"/>
              </a:ext>
            </a:extLst>
          </p:cNvPr>
          <p:cNvSpPr/>
          <p:nvPr/>
        </p:nvSpPr>
        <p:spPr>
          <a:xfrm>
            <a:off x="6201078" y="2036037"/>
            <a:ext cx="4861886" cy="42012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pic>
        <p:nvPicPr>
          <p:cNvPr id="2" name="P5">
            <a:hlinkClick r:id="" action="ppaction://media"/>
            <a:extLst>
              <a:ext uri="{FF2B5EF4-FFF2-40B4-BE49-F238E27FC236}">
                <a16:creationId xmlns:a16="http://schemas.microsoft.com/office/drawing/2014/main" id="{B94111A7-DDA8-472A-BA1D-FC55CB4B7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3728" y="1082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5000">
        <p:fade/>
      </p:transition>
    </mc:Choice>
    <mc:Fallback>
      <p:transition advTm="6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latin typeface="Arial Rounded MT Bold" panose="020F0704030504030204" pitchFamily="34" charset="0"/>
              </a:rPr>
              <a:t>Probabilidad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detección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señal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gnss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69C4A9F-ABF6-4F00-9B3A-55F85F259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844824"/>
            <a:ext cx="2664296" cy="19955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B788908-1B09-4BD6-8E62-DA6DCDD209E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3789040"/>
            <a:ext cx="3528391" cy="2376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B5376C3-6700-40BA-A2F1-34A0DF2C71AE}"/>
                  </a:ext>
                </a:extLst>
              </p:cNvPr>
              <p:cNvSpPr txBox="1"/>
              <p:nvPr/>
            </p:nvSpPr>
            <p:spPr>
              <a:xfrm>
                <a:off x="3790156" y="1740281"/>
                <a:ext cx="8163171" cy="1607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𝑝𝑟𝑜𝑏𝑎𝑏𝑖𝑙𝑖𝑑𝑎𝑑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𝑑𝑒𝑐𝑖𝑑𝑖𝑟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supHide m:val="on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E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s-ES" sz="1600" dirty="0"/>
              </a:p>
              <a:p>
                <a:pPr>
                  <a:lnSpc>
                    <a:spcPct val="90000"/>
                  </a:lnSpc>
                </a:pPr>
                <a:endParaRPr lang="es-ES" sz="1600" dirty="0"/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𝑝𝑟𝑜𝑏𝑎𝑏𝑖𝑙𝑖𝑑𝑎𝑑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𝑑𝑒𝑐𝑖𝑑𝑖𝑟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supHide m:val="on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6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s-ES" sz="1600" dirty="0"/>
              </a:p>
              <a:p>
                <a:pPr>
                  <a:lnSpc>
                    <a:spcPct val="90000"/>
                  </a:lnSpc>
                </a:pPr>
                <a:endParaRPr lang="es-E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B5376C3-6700-40BA-A2F1-34A0DF2C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156" y="1740281"/>
                <a:ext cx="8163171" cy="1607491"/>
              </a:xfrm>
              <a:prstGeom prst="rect">
                <a:avLst/>
              </a:prstGeom>
              <a:blipFill>
                <a:blip r:embed="rId8"/>
                <a:stretch>
                  <a:fillRect t="-64394" b="-674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983DEC8-1D6C-48BD-A024-79230F2E9B3A}"/>
                  </a:ext>
                </a:extLst>
              </p:cNvPr>
              <p:cNvSpPr txBox="1"/>
              <p:nvPr/>
            </p:nvSpPr>
            <p:spPr>
              <a:xfrm>
                <a:off x="261764" y="4365104"/>
                <a:ext cx="5472608" cy="239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u="sng" dirty="0"/>
                  <a:t>Considerando una sola celda</a:t>
                </a:r>
                <a:r>
                  <a:rPr lang="es-ES" sz="1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𝑝𝑟𝑜𝑏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endChr m:val="|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𝐻𝑜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subSup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=1−</m:t>
                          </m:r>
                          <m:nary>
                            <m:naryPr>
                              <m:limLoc m:val="subSup"/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nary>
                        </m:e>
                      </m:nary>
                      <m:r>
                        <a:rPr lang="es-ES" sz="1600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𝐶𝐷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</m:sSub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  <a:p>
                <a:endParaRPr lang="es-E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r>
                        <a:rPr lang="es-ES" sz="16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𝑓𝑎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  <a:p>
                <a:endParaRPr lang="es-ES" sz="1600" dirty="0"/>
              </a:p>
              <a:p>
                <a:pPr>
                  <a:lnSpc>
                    <a:spcPct val="90000"/>
                  </a:lnSpc>
                </a:pPr>
                <a:endParaRPr lang="es-ES" sz="24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983DEC8-1D6C-48BD-A024-79230F2E9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64" y="4365104"/>
                <a:ext cx="5472608" cy="2397323"/>
              </a:xfrm>
              <a:prstGeom prst="rect">
                <a:avLst/>
              </a:prstGeom>
              <a:blipFill>
                <a:blip r:embed="rId9"/>
                <a:stretch>
                  <a:fillRect l="-668" t="-76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1F06151B-1DA1-4E7E-A3C7-CE76B6A1C531}"/>
                  </a:ext>
                </a:extLst>
              </p:cNvPr>
              <p:cNvSpPr txBox="1"/>
              <p:nvPr/>
            </p:nvSpPr>
            <p:spPr>
              <a:xfrm>
                <a:off x="8038628" y="4410920"/>
                <a:ext cx="4176464" cy="2186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u="sng" dirty="0"/>
                  <a:t>múltiples celdas de búsqueda</a:t>
                </a:r>
              </a:p>
              <a:p>
                <a:endParaRPr lang="es-E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 panose="02040503050406030204" pitchFamily="18" charset="0"/>
                        </a:rPr>
                        <m:t>𝑃𝐹𝐴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s-E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S" sz="16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𝑃𝑓𝑎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  <a:p>
                <a:pPr>
                  <a:lnSpc>
                    <a:spcPct val="90000"/>
                  </a:lnSpc>
                </a:pPr>
                <a:endParaRPr lang="es-ES" sz="2400" dirty="0"/>
              </a:p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𝑝𝑟𝑜𝑏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𝜉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𝑜𝑘</m:t>
                                  </m:r>
                                </m:sub>
                              </m:s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s-E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𝑜𝑘</m:t>
                                  </m:r>
                                </m:sub>
                              </m:s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1&gt;</m:t>
                          </m:r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sSub>
                                <m:sSub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𝑆𝑁</m:t>
                          </m:r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𝑐𝑜h</m:t>
                              </m:r>
                            </m:sub>
                          </m:sSub>
                        </m:e>
                      </m:d>
                      <m:r>
                        <a:rPr lang="es-E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sz="24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1F06151B-1DA1-4E7E-A3C7-CE76B6A1C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628" y="4410920"/>
                <a:ext cx="4176464" cy="2186432"/>
              </a:xfrm>
              <a:prstGeom prst="rect">
                <a:avLst/>
              </a:prstGeom>
              <a:blipFill>
                <a:blip r:embed="rId10"/>
                <a:stretch>
                  <a:fillRect l="-876" t="-83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uadroTexto 12">
            <a:extLst>
              <a:ext uri="{FF2B5EF4-FFF2-40B4-BE49-F238E27FC236}">
                <a16:creationId xmlns:a16="http://schemas.microsoft.com/office/drawing/2014/main" id="{DE19666F-5F1A-4CC3-ADED-41E7AE14B174}"/>
              </a:ext>
            </a:extLst>
          </p:cNvPr>
          <p:cNvSpPr txBox="1"/>
          <p:nvPr/>
        </p:nvSpPr>
        <p:spPr>
          <a:xfrm>
            <a:off x="621803" y="3858039"/>
            <a:ext cx="2592288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1100" i="1" dirty="0">
                <a:latin typeface="Arial Rounded MT Bold" panose="020F0704030504030204" pitchFamily="34" charset="0"/>
              </a:rPr>
              <a:t>Espacio de Observaciones</a:t>
            </a:r>
          </a:p>
        </p:txBody>
      </p:sp>
      <p:pic>
        <p:nvPicPr>
          <p:cNvPr id="2" name="P6">
            <a:hlinkClick r:id="" action="ppaction://media"/>
            <a:extLst>
              <a:ext uri="{FF2B5EF4-FFF2-40B4-BE49-F238E27FC236}">
                <a16:creationId xmlns:a16="http://schemas.microsoft.com/office/drawing/2014/main" id="{B9C2CA16-2734-4F7E-A89B-81FCE8A66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43727" y="107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10000">
        <p:fade/>
      </p:transition>
    </mc:Choice>
    <mc:Fallback>
      <p:transition advTm="1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GUI. </a:t>
            </a:r>
            <a:r>
              <a:rPr lang="en-US" sz="2800" b="1" dirty="0" err="1">
                <a:latin typeface="Arial Rounded MT Bold" panose="020F0704030504030204" pitchFamily="34" charset="0"/>
              </a:rPr>
              <a:t>Probabilidad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detección</a:t>
            </a:r>
            <a:endParaRPr lang="en-US" sz="2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D5501CA-93F8-48AD-870A-945048D52E8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700808"/>
            <a:ext cx="2880000" cy="216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FDED11-5A96-4F27-9E51-E64064F04E36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" y="4221088"/>
            <a:ext cx="2880000" cy="252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F902BC-D69C-4ADD-BE57-C40B4D0B8F4E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4212937"/>
            <a:ext cx="2880042" cy="252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BB7003-A0F2-42C3-B8F4-C0C14FD663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4221086"/>
            <a:ext cx="2880000" cy="252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3F2D7A4-3A06-43D4-B65E-9B4365F69BF7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772" y="4221088"/>
            <a:ext cx="2880000" cy="25200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E75A572-ADD0-472A-A0F9-74B1DA7FC48E}"/>
              </a:ext>
            </a:extLst>
          </p:cNvPr>
          <p:cNvSpPr txBox="1"/>
          <p:nvPr/>
        </p:nvSpPr>
        <p:spPr>
          <a:xfrm>
            <a:off x="3502124" y="1772816"/>
            <a:ext cx="820891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ES" dirty="0">
                <a:latin typeface="Arial Rounded MT Bold" panose="020F0704030504030204" pitchFamily="34" charset="0"/>
              </a:rPr>
              <a:t>Pd en función de  </a:t>
            </a:r>
            <a:r>
              <a:rPr lang="es-ES" dirty="0" err="1">
                <a:latin typeface="Arial Rounded MT Bold" panose="020F0704030504030204" pitchFamily="34" charset="0"/>
              </a:rPr>
              <a:t>Tcoh</a:t>
            </a:r>
            <a:r>
              <a:rPr lang="es-ES" dirty="0">
                <a:latin typeface="Arial Rounded MT Bold" panose="020F0704030504030204" pitchFamily="34" charset="0"/>
              </a:rPr>
              <a:t>, Ni, C/No y PFA</a:t>
            </a:r>
          </a:p>
          <a:p>
            <a:pPr>
              <a:lnSpc>
                <a:spcPct val="90000"/>
              </a:lnSpc>
            </a:pPr>
            <a:endParaRPr lang="es-ES" dirty="0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</a:pPr>
            <a:r>
              <a:rPr lang="es-ES" dirty="0">
                <a:latin typeface="Arial Rounded MT Bold" panose="020F0704030504030204" pitchFamily="34" charset="0"/>
              </a:rPr>
              <a:t>Precisión en los </a:t>
            </a:r>
            <a:r>
              <a:rPr lang="es-ES" dirty="0" err="1">
                <a:latin typeface="Arial Rounded MT Bold" panose="020F0704030504030204" pitchFamily="34" charset="0"/>
              </a:rPr>
              <a:t>pseudorangos</a:t>
            </a:r>
            <a:r>
              <a:rPr lang="es-ES" dirty="0">
                <a:latin typeface="Arial Rounded MT Bold" panose="020F0704030504030204" pitchFamily="34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es-ES" dirty="0">
                <a:latin typeface="Arial Rounded MT Bold" panose="020F0704030504030204" pitchFamily="34" charset="0"/>
              </a:rPr>
              <a:t>GPS L1,L5 y Galileo E1,E5 y E6</a:t>
            </a:r>
          </a:p>
        </p:txBody>
      </p:sp>
      <p:pic>
        <p:nvPicPr>
          <p:cNvPr id="2" name="P7">
            <a:hlinkClick r:id="" action="ppaction://media"/>
            <a:extLst>
              <a:ext uri="{FF2B5EF4-FFF2-40B4-BE49-F238E27FC236}">
                <a16:creationId xmlns:a16="http://schemas.microsoft.com/office/drawing/2014/main" id="{ACA9E60B-50AF-4B62-A72E-DA4AE855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43728" y="1018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9000">
        <p:fade/>
      </p:transition>
    </mc:Choice>
    <mc:Fallback>
      <p:transition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GUI. </a:t>
            </a:r>
            <a:r>
              <a:rPr lang="en-US" sz="2800" b="1" dirty="0" err="1">
                <a:latin typeface="Arial Rounded MT Bold" panose="020F0704030504030204" pitchFamily="34" charset="0"/>
              </a:rPr>
              <a:t>Probabilidad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detección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Pd</a:t>
            </a:r>
            <a:r>
              <a:rPr lang="en-US" sz="2800" b="1" dirty="0">
                <a:latin typeface="Arial Rounded MT Bold" panose="020F0704030504030204" pitchFamily="34" charset="0"/>
              </a:rPr>
              <a:t> (</a:t>
            </a:r>
            <a:r>
              <a:rPr lang="en-US" sz="2800" b="1" dirty="0" err="1">
                <a:latin typeface="Arial Rounded MT Bold" panose="020F0704030504030204" pitchFamily="34" charset="0"/>
              </a:rPr>
              <a:t>ni</a:t>
            </a:r>
            <a:r>
              <a:rPr lang="en-US" sz="2800" b="1" dirty="0">
                <a:latin typeface="Arial Rounded MT Bold" panose="020F0704030504030204" pitchFamily="34" charset="0"/>
              </a:rPr>
              <a:t>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6FDED11-5A96-4F27-9E51-E64064F04E3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132856"/>
            <a:ext cx="3698236" cy="3960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/>
              <p:nvPr/>
            </p:nvSpPr>
            <p:spPr>
              <a:xfrm>
                <a:off x="4078188" y="1772816"/>
                <a:ext cx="7632848" cy="5739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1.El usuario fija PFA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2. El usuario introduce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3. El usuario introduce C/No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4. Creamos un vector de Ni=1 a 1000</a:t>
                </a: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	Ni=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linspace</a:t>
                </a:r>
                <a:r>
                  <a:rPr lang="es-ES" dirty="0">
                    <a:latin typeface="Arial Rounded MT Bold" panose="020F0704030504030204" pitchFamily="34" charset="0"/>
                  </a:rPr>
                  <a:t> (1,1000,1000);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5. Calculamos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Tresshold</a:t>
                </a:r>
                <a:r>
                  <a:rPr lang="es-ES" dirty="0">
                    <a:latin typeface="Arial Rounded MT Bold" panose="020F0704030504030204" pitchFamily="34" charset="0"/>
                  </a:rPr>
                  <a:t>: (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𝑃𝐹𝐴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𝑃𝑓𝑎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	 gamma=chi2inv(1-Pfa,2*Ni) 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6. Calculamos SNR a la salida del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correlador</a:t>
                </a:r>
                <a:r>
                  <a:rPr lang="es-ES" dirty="0">
                    <a:latin typeface="Arial Rounded MT Bold" panose="020F0704030504030204" pitchFamily="34" charset="0"/>
                  </a:rPr>
                  <a:t> coherente 	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SNR_outcohcorr</a:t>
                </a:r>
                <a:r>
                  <a:rPr lang="es-ES" dirty="0">
                    <a:latin typeface="Arial Rounded MT Bold" panose="020F0704030504030204" pitchFamily="34" charset="0"/>
                  </a:rPr>
                  <a:t>=2*10^(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CNo</a:t>
                </a:r>
                <a:r>
                  <a:rPr lang="es-ES" dirty="0">
                    <a:latin typeface="Arial Rounded MT Bold" panose="020F0704030504030204" pitchFamily="34" charset="0"/>
                  </a:rPr>
                  <a:t>/10)*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r>
                  <a:rPr lang="es-ES" dirty="0">
                    <a:latin typeface="Arial Rounded MT Bold" panose="020F0704030504030204" pitchFamily="34" charset="0"/>
                  </a:rPr>
                  <a:t> 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7. Obtenemos la Pd: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b="1" dirty="0" err="1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Pd_Ni</a:t>
                </a:r>
                <a:r>
                  <a:rPr lang="es-E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=1-ncx2cdf(gamma,2*Ni,SNR_outcohcorr1*Ni)</a:t>
                </a:r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88" y="1772816"/>
                <a:ext cx="7632848" cy="5739007"/>
              </a:xfrm>
              <a:prstGeom prst="rect">
                <a:avLst/>
              </a:prstGeom>
              <a:blipFill>
                <a:blip r:embed="rId7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8">
            <a:hlinkClick r:id="" action="ppaction://media"/>
            <a:extLst>
              <a:ext uri="{FF2B5EF4-FFF2-40B4-BE49-F238E27FC236}">
                <a16:creationId xmlns:a16="http://schemas.microsoft.com/office/drawing/2014/main" id="{8B746FD1-6BE8-46FA-BD6C-4FFAC3C53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728" y="1090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2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5000">
        <p:fade/>
      </p:transition>
    </mc:Choice>
    <mc:Fallback>
      <p:transition advTm="10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7614" y="1052736"/>
            <a:ext cx="9753600" cy="54746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GUI. </a:t>
            </a:r>
            <a:r>
              <a:rPr lang="en-US" sz="2800" b="1" dirty="0" err="1">
                <a:latin typeface="Arial Rounded MT Bold" panose="020F0704030504030204" pitchFamily="34" charset="0"/>
              </a:rPr>
              <a:t>Probabilidad</a:t>
            </a:r>
            <a:r>
              <a:rPr 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sz="2800" b="1" dirty="0" err="1">
                <a:latin typeface="Arial Rounded MT Bold" panose="020F0704030504030204" pitchFamily="34" charset="0"/>
              </a:rPr>
              <a:t>detección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  <a:r>
              <a:rPr lang="en-US" sz="2800" b="1" dirty="0" err="1">
                <a:latin typeface="Arial Rounded MT Bold" panose="020F0704030504030204" pitchFamily="34" charset="0"/>
              </a:rPr>
              <a:t>Pd</a:t>
            </a:r>
            <a:r>
              <a:rPr lang="en-US" sz="2800" b="1" dirty="0">
                <a:latin typeface="Arial Rounded MT Bold" panose="020F0704030504030204" pitchFamily="34" charset="0"/>
              </a:rPr>
              <a:t> (</a:t>
            </a:r>
            <a:r>
              <a:rPr lang="en-US" sz="2800" b="1" dirty="0" err="1">
                <a:latin typeface="Arial Rounded MT Bold" panose="020F0704030504030204" pitchFamily="34" charset="0"/>
              </a:rPr>
              <a:t>Tcoh</a:t>
            </a:r>
            <a:r>
              <a:rPr lang="en-US" sz="2800" b="1" dirty="0">
                <a:latin typeface="Arial Rounded MT Bold" panose="020F0704030504030204" pitchFamily="34" charset="0"/>
              </a:rPr>
              <a:t>)</a:t>
            </a:r>
          </a:p>
        </p:txBody>
      </p:sp>
      <p:pic>
        <p:nvPicPr>
          <p:cNvPr id="3" name="5 Imagen" descr="uoc_LOGO_masterbrand_DOC_tzdo.tif">
            <a:extLst>
              <a:ext uri="{FF2B5EF4-FFF2-40B4-BE49-F238E27FC236}">
                <a16:creationId xmlns:a16="http://schemas.microsoft.com/office/drawing/2014/main" id="{E87A14F2-3921-4282-AF02-222F3C4AAFF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7"/>
          <a:stretch>
            <a:fillRect/>
          </a:stretch>
        </p:blipFill>
        <p:spPr bwMode="auto">
          <a:xfrm>
            <a:off x="0" y="-14740"/>
            <a:ext cx="11953328" cy="103303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/>
              <p:nvPr/>
            </p:nvSpPr>
            <p:spPr>
              <a:xfrm>
                <a:off x="4078188" y="1772816"/>
                <a:ext cx="7632848" cy="5735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1. El usuario introduce PFA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2. El usuario introduce Ni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3. El usuario introduce C/No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4. Creamos un vector de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r>
                  <a:rPr lang="es-ES" dirty="0">
                    <a:latin typeface="Arial Rounded MT Bold" panose="020F0704030504030204" pitchFamily="34" charset="0"/>
                  </a:rPr>
                  <a:t>=1ms a 100ms</a:t>
                </a: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	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r>
                  <a:rPr lang="es-ES" dirty="0">
                    <a:latin typeface="Arial Rounded MT Bold" panose="020F0704030504030204" pitchFamily="34" charset="0"/>
                  </a:rPr>
                  <a:t>=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linspace</a:t>
                </a:r>
                <a:r>
                  <a:rPr lang="es-ES" dirty="0">
                    <a:latin typeface="Arial Rounded MT Bold" panose="020F0704030504030204" pitchFamily="34" charset="0"/>
                  </a:rPr>
                  <a:t> (10^-3,100*10^-3,100000);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5. Calculamos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Tresshold</a:t>
                </a:r>
                <a:r>
                  <a:rPr lang="es-ES" dirty="0">
                    <a:latin typeface="Arial Rounded MT Bold" panose="020F0704030504030204" pitchFamily="34" charset="0"/>
                  </a:rPr>
                  <a:t>: (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 panose="02040503050406030204" pitchFamily="18" charset="0"/>
                      </a:rPr>
                      <m:t>𝑃𝐹𝐴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s-E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s-E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𝑃𝑓𝑎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s-ES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	 gamma=chi2inv(1-Pfa,2*Ni)</a:t>
                </a:r>
              </a:p>
              <a:p>
                <a:pPr>
                  <a:lnSpc>
                    <a:spcPct val="90000"/>
                  </a:lnSpc>
                </a:pPr>
                <a:endParaRPr lang="es-ES" dirty="0">
                  <a:latin typeface="Arial Rounded MT Bold" panose="020F070403050403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s-ES" dirty="0">
                    <a:latin typeface="Arial Rounded MT Bold" panose="020F0704030504030204" pitchFamily="34" charset="0"/>
                  </a:rPr>
                  <a:t>6. Calculamos SNR a la salida del 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correlador</a:t>
                </a:r>
                <a:r>
                  <a:rPr lang="es-ES" dirty="0">
                    <a:latin typeface="Arial Rounded MT Bold" panose="020F0704030504030204" pitchFamily="34" charset="0"/>
                  </a:rPr>
                  <a:t> coherente 	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SNR_outcohcorr</a:t>
                </a:r>
                <a:r>
                  <a:rPr lang="es-ES" dirty="0">
                    <a:latin typeface="Arial Rounded MT Bold" panose="020F0704030504030204" pitchFamily="34" charset="0"/>
                  </a:rPr>
                  <a:t>=2*10^(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CNo</a:t>
                </a:r>
                <a:r>
                  <a:rPr lang="es-ES" dirty="0">
                    <a:latin typeface="Arial Rounded MT Bold" panose="020F0704030504030204" pitchFamily="34" charset="0"/>
                  </a:rPr>
                  <a:t>/10)*</a:t>
                </a:r>
                <a:r>
                  <a:rPr lang="es-ES" dirty="0" err="1">
                    <a:latin typeface="Arial Rounded MT Bold" panose="020F0704030504030204" pitchFamily="34" charset="0"/>
                  </a:rPr>
                  <a:t>Tcoh</a:t>
                </a:r>
                <a:r>
                  <a:rPr lang="es-ES" dirty="0">
                    <a:latin typeface="Arial Rounded MT Bold" panose="020F0704030504030204" pitchFamily="34" charset="0"/>
                  </a:rPr>
                  <a:t> 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dirty="0">
                    <a:latin typeface="Arial Rounded MT Bold" panose="020F0704030504030204" pitchFamily="34" charset="0"/>
                  </a:rPr>
                  <a:t>7. Obtenemos la Pd:</a:t>
                </a:r>
              </a:p>
              <a:p>
                <a:endParaRPr lang="es-ES" dirty="0">
                  <a:latin typeface="Arial Rounded MT Bold" panose="020F0704030504030204" pitchFamily="34" charset="0"/>
                </a:endParaRPr>
              </a:p>
              <a:p>
                <a:r>
                  <a:rPr lang="es-ES" b="1" dirty="0" err="1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Pd_Tcoh</a:t>
                </a:r>
                <a:r>
                  <a:rPr lang="es-ES" b="1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=1-ncx2cdf(gamma,2*Ni,SNR_outcohcorr1*Ni)</a:t>
                </a:r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  <a:p>
                <a:pPr>
                  <a:lnSpc>
                    <a:spcPct val="90000"/>
                  </a:lnSpc>
                </a:pPr>
                <a:endParaRPr lang="es-ES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EE75A572-ADD0-472A-A0F9-74B1DA7FC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88" y="1772816"/>
                <a:ext cx="7632848" cy="5735416"/>
              </a:xfrm>
              <a:prstGeom prst="rect">
                <a:avLst/>
              </a:prstGeom>
              <a:blipFill>
                <a:blip r:embed="rId6"/>
                <a:stretch>
                  <a:fillRect l="-71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4E8DABC7-0683-44D8-9754-F0B237D48D8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110521"/>
            <a:ext cx="3671968" cy="4054783"/>
          </a:xfrm>
          <a:prstGeom prst="rect">
            <a:avLst/>
          </a:prstGeom>
        </p:spPr>
      </p:pic>
      <p:pic>
        <p:nvPicPr>
          <p:cNvPr id="2" name="P9">
            <a:hlinkClick r:id="" action="ppaction://media"/>
            <a:extLst>
              <a:ext uri="{FF2B5EF4-FFF2-40B4-BE49-F238E27FC236}">
                <a16:creationId xmlns:a16="http://schemas.microsoft.com/office/drawing/2014/main" id="{235917E9-E444-45AD-9ACC-C69A7A073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728" y="1140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000">
        <p:fade/>
      </p:transition>
    </mc:Choice>
    <mc:Fallback>
      <p:transition spd="med" advTm="8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inental_World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C0AAE90-47C3-40A1-8017-32A7017B6A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Serie de mapamundis, presentación del mundo (pantalla panorámica)</Template>
  <TotalTime>0</TotalTime>
  <Words>674</Words>
  <Application>Microsoft Office PowerPoint</Application>
  <PresentationFormat>Personalizado</PresentationFormat>
  <Paragraphs>180</Paragraphs>
  <Slides>18</Slides>
  <Notes>15</Notes>
  <HiddenSlides>0</HiddenSlides>
  <MMClips>17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Arial Rounded MT Bold</vt:lpstr>
      <vt:lpstr>Cambria Math</vt:lpstr>
      <vt:lpstr>Century Gothic</vt:lpstr>
      <vt:lpstr>Wingdings</vt:lpstr>
      <vt:lpstr>Continental_World_16x9</vt:lpstr>
      <vt:lpstr>Estudio de la viabilidad de sensores GNSS en cloud para aplicaciones IoT     </vt:lpstr>
      <vt:lpstr>   Índice de la Presentación</vt:lpstr>
      <vt:lpstr>IOT:  MINIaturización, redución de consumos, Crísis energética, capacidad de procesamiento.  Soluciones:  Optimizando el consumo de energía del hardware Optimizando la eficiencia del Software. Recolectando energía del entorno.  ¿Procesamiento en la nube?   </vt:lpstr>
      <vt:lpstr>Principio de funcionamiento receptor gnss (I)</vt:lpstr>
      <vt:lpstr>Principio de funcionamiento receptor gnss (II)</vt:lpstr>
      <vt:lpstr>Probabilidad detección señal gnss</vt:lpstr>
      <vt:lpstr>GUI. Probabilidad de detección</vt:lpstr>
      <vt:lpstr>GUI. Probabilidad de detección Pd (ni)</vt:lpstr>
      <vt:lpstr>GUI. Probabilidad de detección Pd (Tcoh)</vt:lpstr>
      <vt:lpstr>GUI. Probabilidad de detección Pd (C/no)</vt:lpstr>
      <vt:lpstr>GUI. Precisión en los pseudorangos</vt:lpstr>
      <vt:lpstr>Internet of things y GNSS (I)</vt:lpstr>
      <vt:lpstr>Internet of things y GNSS (II)</vt:lpstr>
      <vt:lpstr>Internet of things y GNSS (II)</vt:lpstr>
      <vt:lpstr>Consumo de energía (I)</vt:lpstr>
      <vt:lpstr>Consumo de energía (II)</vt:lpstr>
      <vt:lpstr>Resumen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TFM frueda49</dc:title>
  <dc:creator/>
  <cp:keywords/>
  <cp:lastModifiedBy/>
  <cp:revision>1</cp:revision>
  <dcterms:created xsi:type="dcterms:W3CDTF">2018-06-14T20:15:20Z</dcterms:created>
  <dcterms:modified xsi:type="dcterms:W3CDTF">2018-06-18T21:56:21Z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TC028048919991</vt:lpwstr>
  </property>
</Properties>
</file>