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bg>
      <p:bgPr>
        <a:solidFill>
          <a:srgbClr val="222222"/>
        </a:solidFill>
        <a:effectLst/>
      </p:bgPr>
    </p:bg>
    <p:spTree>
      <p:nvGrpSpPr>
        <p:cNvPr id="1" name=""/>
        <p:cNvGrpSpPr/>
        <p:nvPr/>
      </p:nvGrpSpPr>
      <p:grpSpPr>
        <a:xfrm>
          <a:off x="0" y="0"/>
          <a:ext cx="0" cy="0"/>
          <a:chOff x="0" y="0"/>
          <a:chExt cx="0" cy="0"/>
        </a:xfrm>
      </p:grpSpPr>
      <p:sp>
        <p:nvSpPr>
          <p:cNvPr id="12" name="Líne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14"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15"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ñetas">
    <p:bg>
      <p:bgPr>
        <a:solidFill>
          <a:srgbClr val="222222"/>
        </a:solidFill>
        <a:effectLst/>
      </p:bgPr>
    </p:bg>
    <p:spTree>
      <p:nvGrpSpPr>
        <p:cNvPr id="1" name=""/>
        <p:cNvGrpSpPr/>
        <p:nvPr/>
      </p:nvGrpSpPr>
      <p:grpSpPr>
        <a:xfrm>
          <a:off x="0" y="0"/>
          <a:ext cx="0" cy="0"/>
          <a:chOff x="0" y="0"/>
          <a:chExt cx="0" cy="0"/>
        </a:xfrm>
      </p:grpSpPr>
      <p:sp>
        <p:nvSpPr>
          <p:cNvPr id="102"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0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10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3 fotos">
    <p:bg>
      <p:bgPr>
        <a:solidFill>
          <a:srgbClr val="222222"/>
        </a:solidFill>
        <a:effectLst/>
      </p:bgPr>
    </p:bg>
    <p:spTree>
      <p:nvGrpSpPr>
        <p:cNvPr id="1" name=""/>
        <p:cNvGrpSpPr/>
        <p:nvPr/>
      </p:nvGrpSpPr>
      <p:grpSpPr>
        <a:xfrm>
          <a:off x="0" y="0"/>
          <a:ext cx="0" cy="0"/>
          <a:chOff x="0" y="0"/>
          <a:chExt cx="0" cy="0"/>
        </a:xfrm>
      </p:grpSpPr>
      <p:sp>
        <p:nvSpPr>
          <p:cNvPr id="111" name="Imagen"/>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Imagen"/>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Imagen"/>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
    <p:bg>
      <p:bgPr>
        <a:solidFill>
          <a:srgbClr val="222222"/>
        </a:solidFill>
        <a:effectLst/>
      </p:bgPr>
    </p:bg>
    <p:spTree>
      <p:nvGrpSpPr>
        <p:cNvPr id="1" name=""/>
        <p:cNvGrpSpPr/>
        <p:nvPr/>
      </p:nvGrpSpPr>
      <p:grpSpPr>
        <a:xfrm>
          <a:off x="0" y="0"/>
          <a:ext cx="0" cy="0"/>
          <a:chOff x="0" y="0"/>
          <a:chExt cx="0" cy="0"/>
        </a:xfrm>
      </p:grpSpPr>
      <p:sp>
        <p:nvSpPr>
          <p:cNvPr id="121" name="Bocadillo cuadrado"/>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Escribir una cita aquí"/>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Escribir una cita aquí</a:t>
            </a:r>
          </a:p>
        </p:txBody>
      </p:sp>
      <p:sp>
        <p:nvSpPr>
          <p:cNvPr id="123" name="Juan López"/>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Juan López</a:t>
            </a:r>
          </a:p>
        </p:txBody>
      </p:sp>
      <p:sp>
        <p:nvSpPr>
          <p:cNvPr id="124" name="Texto"/>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1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ita alt.">
    <p:bg>
      <p:bgPr>
        <a:solidFill>
          <a:schemeClr val="accent1"/>
        </a:solidFill>
        <a:effectLst/>
      </p:bgPr>
    </p:bg>
    <p:spTree>
      <p:nvGrpSpPr>
        <p:cNvPr id="1" name=""/>
        <p:cNvGrpSpPr/>
        <p:nvPr/>
      </p:nvGrpSpPr>
      <p:grpSpPr>
        <a:xfrm>
          <a:off x="0" y="0"/>
          <a:ext cx="0" cy="0"/>
          <a:chOff x="0" y="0"/>
          <a:chExt cx="0" cy="0"/>
        </a:xfrm>
      </p:grpSpPr>
      <p:sp>
        <p:nvSpPr>
          <p:cNvPr id="132" name="Escribir una cita aquí"/>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Escribir una cita aquí</a:t>
            </a:r>
          </a:p>
        </p:txBody>
      </p:sp>
      <p:sp>
        <p:nvSpPr>
          <p:cNvPr id="133" name="Imagen"/>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Juan López"/>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Juan López</a:t>
            </a:r>
          </a:p>
        </p:txBody>
      </p:sp>
      <p:sp>
        <p:nvSpPr>
          <p:cNvPr id="13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Foto">
    <p:bg>
      <p:bgPr>
        <a:solidFill>
          <a:srgbClr val="222222"/>
        </a:solidFill>
        <a:effectLst/>
      </p:bgPr>
    </p:bg>
    <p:spTree>
      <p:nvGrpSpPr>
        <p:cNvPr id="1" name=""/>
        <p:cNvGrpSpPr/>
        <p:nvPr/>
      </p:nvGrpSpPr>
      <p:grpSpPr>
        <a:xfrm>
          <a:off x="0" y="0"/>
          <a:ext cx="0" cy="0"/>
          <a:chOff x="0" y="0"/>
          <a:chExt cx="0" cy="0"/>
        </a:xfrm>
      </p:grpSpPr>
      <p:sp>
        <p:nvSpPr>
          <p:cNvPr id="142" name="Imagen"/>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En blanco">
    <p:bg>
      <p:bgPr>
        <a:solidFill>
          <a:srgbClr val="222222"/>
        </a:solidFill>
        <a:effectLst/>
      </p:bgPr>
    </p:bg>
    <p:spTree>
      <p:nvGrpSpPr>
        <p:cNvPr id="1" name=""/>
        <p:cNvGrpSpPr/>
        <p:nvPr/>
      </p:nvGrpSpPr>
      <p:grpSpPr>
        <a:xfrm>
          <a:off x="0" y="0"/>
          <a:ext cx="0" cy="0"/>
          <a:chOff x="0" y="0"/>
          <a:chExt cx="0" cy="0"/>
        </a:xfrm>
      </p:grpSpPr>
      <p:sp>
        <p:nvSpPr>
          <p:cNvPr id="1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En blanco alt.">
    <p:spTree>
      <p:nvGrpSpPr>
        <p:cNvPr id="1" name=""/>
        <p:cNvGrpSpPr/>
        <p:nvPr/>
      </p:nvGrpSpPr>
      <p:grpSpPr>
        <a:xfrm>
          <a:off x="0" y="0"/>
          <a:ext cx="0" cy="0"/>
          <a:chOff x="0" y="0"/>
          <a:chExt cx="0" cy="0"/>
        </a:xfrm>
      </p:grpSpPr>
      <p:sp>
        <p:nvSpPr>
          <p:cNvPr id="15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bg>
      <p:bgPr>
        <a:solidFill>
          <a:srgbClr val="222222"/>
        </a:solidFill>
        <a:effectLst/>
      </p:bgPr>
    </p:bg>
    <p:spTree>
      <p:nvGrpSpPr>
        <p:cNvPr id="1" name=""/>
        <p:cNvGrpSpPr/>
        <p:nvPr/>
      </p:nvGrpSpPr>
      <p:grpSpPr>
        <a:xfrm>
          <a:off x="0" y="0"/>
          <a:ext cx="0" cy="0"/>
          <a:chOff x="0" y="0"/>
          <a:chExt cx="0" cy="0"/>
        </a:xfrm>
      </p:grpSpPr>
      <p:sp>
        <p:nvSpPr>
          <p:cNvPr id="22" name="Imagen"/>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Línea"/>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25"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26"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y subtítulo alt.">
    <p:spTree>
      <p:nvGrpSpPr>
        <p:cNvPr id="1" name=""/>
        <p:cNvGrpSpPr/>
        <p:nvPr/>
      </p:nvGrpSpPr>
      <p:grpSpPr>
        <a:xfrm>
          <a:off x="0" y="0"/>
          <a:ext cx="0" cy="0"/>
          <a:chOff x="0" y="0"/>
          <a:chExt cx="0" cy="0"/>
        </a:xfrm>
      </p:grpSpPr>
      <p:sp>
        <p:nvSpPr>
          <p:cNvPr id="33" name="Línea"/>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exto del título"/>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Texto del título</a:t>
            </a:r>
          </a:p>
        </p:txBody>
      </p:sp>
      <p:sp>
        <p:nvSpPr>
          <p:cNvPr id="35" name="Nivel de texto 1…"/>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36" name="Número de diapositiva"/>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ítulo (centro)">
    <p:bg>
      <p:bgPr>
        <a:solidFill>
          <a:srgbClr val="222222"/>
        </a:solidFill>
        <a:effectLst/>
      </p:bgPr>
    </p:bg>
    <p:spTree>
      <p:nvGrpSpPr>
        <p:cNvPr id="1" name=""/>
        <p:cNvGrpSpPr/>
        <p:nvPr/>
      </p:nvGrpSpPr>
      <p:grpSpPr>
        <a:xfrm>
          <a:off x="0" y="0"/>
          <a:ext cx="0" cy="0"/>
          <a:chOff x="0" y="0"/>
          <a:chExt cx="0" cy="0"/>
        </a:xfrm>
      </p:grpSpPr>
      <p:sp>
        <p:nvSpPr>
          <p:cNvPr id="43" name="Texto del título"/>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Texto del título</a:t>
            </a:r>
          </a:p>
        </p:txBody>
      </p:sp>
      <p:sp>
        <p:nvSpPr>
          <p:cNvPr id="44"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oto (vertical)">
    <p:bg>
      <p:bgPr>
        <a:solidFill>
          <a:srgbClr val="222222"/>
        </a:solidFill>
        <a:effectLst/>
      </p:bgPr>
    </p:bg>
    <p:spTree>
      <p:nvGrpSpPr>
        <p:cNvPr id="1" name=""/>
        <p:cNvGrpSpPr/>
        <p:nvPr/>
      </p:nvGrpSpPr>
      <p:grpSpPr>
        <a:xfrm>
          <a:off x="0" y="0"/>
          <a:ext cx="0" cy="0"/>
          <a:chOff x="0" y="0"/>
          <a:chExt cx="0" cy="0"/>
        </a:xfrm>
      </p:grpSpPr>
      <p:sp>
        <p:nvSpPr>
          <p:cNvPr id="51" name="Línea"/>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n"/>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Texto del título"/>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Texto del título</a:t>
            </a:r>
          </a:p>
        </p:txBody>
      </p:sp>
      <p:sp>
        <p:nvSpPr>
          <p:cNvPr id="54" name="Nivel de texto 1…"/>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Nivel de texto 1</a:t>
            </a:r>
          </a:p>
          <a:p>
            <a:pPr lvl="1"/>
            <a:r>
              <a:t>Nivel de texto 2</a:t>
            </a:r>
          </a:p>
          <a:p>
            <a:pPr lvl="2"/>
            <a:r>
              <a:t>Nivel de texto 3</a:t>
            </a:r>
          </a:p>
          <a:p>
            <a:pPr lvl="3"/>
            <a:r>
              <a:t>Nivel de texto 4</a:t>
            </a:r>
          </a:p>
          <a:p>
            <a:pPr lvl="4"/>
            <a:r>
              <a:t>Nivel de texto 5</a:t>
            </a:r>
          </a:p>
        </p:txBody>
      </p:sp>
      <p:sp>
        <p:nvSpPr>
          <p:cNvPr id="55" name="Número de diapositiva"/>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62"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63" name="Texto del título"/>
          <p:cNvSpPr txBox="1">
            <a:spLocks noGrp="1"/>
          </p:cNvSpPr>
          <p:nvPr>
            <p:ph type="title"/>
          </p:nvPr>
        </p:nvSpPr>
        <p:spPr>
          <a:prstGeom prst="rect">
            <a:avLst/>
          </a:prstGeom>
        </p:spPr>
        <p:txBody>
          <a:bodyPr/>
          <a:lstStyle/>
          <a:p>
            <a:r>
              <a:t>Texto del título</a:t>
            </a:r>
          </a:p>
        </p:txBody>
      </p:sp>
      <p:sp>
        <p:nvSpPr>
          <p:cNvPr id="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y viñetas">
    <p:bg>
      <p:bgPr>
        <a:solidFill>
          <a:srgbClr val="222222"/>
        </a:solidFill>
        <a:effectLst/>
      </p:bgPr>
    </p:bg>
    <p:spTree>
      <p:nvGrpSpPr>
        <p:cNvPr id="1" name=""/>
        <p:cNvGrpSpPr/>
        <p:nvPr/>
      </p:nvGrpSpPr>
      <p:grpSpPr>
        <a:xfrm>
          <a:off x="0" y="0"/>
          <a:ext cx="0" cy="0"/>
          <a:chOff x="0" y="0"/>
          <a:chExt cx="0" cy="0"/>
        </a:xfrm>
      </p:grpSpPr>
      <p:sp>
        <p:nvSpPr>
          <p:cNvPr id="7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72" name="Texto del título"/>
          <p:cNvSpPr txBox="1">
            <a:spLocks noGrp="1"/>
          </p:cNvSpPr>
          <p:nvPr>
            <p:ph type="title"/>
          </p:nvPr>
        </p:nvSpPr>
        <p:spPr>
          <a:prstGeom prst="rect">
            <a:avLst/>
          </a:prstGeom>
        </p:spPr>
        <p:txBody>
          <a:bodyPr/>
          <a:lstStyle/>
          <a:p>
            <a:r>
              <a:t>Texto del título</a:t>
            </a:r>
          </a:p>
        </p:txBody>
      </p:sp>
      <p:sp>
        <p:nvSpPr>
          <p:cNvPr id="7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7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y viñetas alt.">
    <p:spTree>
      <p:nvGrpSpPr>
        <p:cNvPr id="1" name=""/>
        <p:cNvGrpSpPr/>
        <p:nvPr/>
      </p:nvGrpSpPr>
      <p:grpSpPr>
        <a:xfrm>
          <a:off x="0" y="0"/>
          <a:ext cx="0" cy="0"/>
          <a:chOff x="0" y="0"/>
          <a:chExt cx="0" cy="0"/>
        </a:xfrm>
      </p:grpSpPr>
      <p:sp>
        <p:nvSpPr>
          <p:cNvPr id="8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82" name="Texto del título"/>
          <p:cNvSpPr txBox="1">
            <a:spLocks noGrp="1"/>
          </p:cNvSpPr>
          <p:nvPr>
            <p:ph type="title"/>
          </p:nvPr>
        </p:nvSpPr>
        <p:spPr>
          <a:prstGeom prst="rect">
            <a:avLst/>
          </a:prstGeom>
        </p:spPr>
        <p:txBody>
          <a:bodyPr/>
          <a:lstStyle/>
          <a:p>
            <a:r>
              <a:t>Texto del título</a:t>
            </a:r>
          </a:p>
        </p:txBody>
      </p:sp>
      <p:sp>
        <p:nvSpPr>
          <p:cNvPr id="83" name="Nivel de texto 1…"/>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Nivel de texto 1</a:t>
            </a:r>
          </a:p>
          <a:p>
            <a:pPr lvl="1"/>
            <a:r>
              <a:t>Nivel de texto 2</a:t>
            </a:r>
          </a:p>
          <a:p>
            <a:pPr lvl="2"/>
            <a:r>
              <a:t>Nivel de texto 3</a:t>
            </a:r>
          </a:p>
          <a:p>
            <a:pPr lvl="3"/>
            <a:r>
              <a:t>Nivel de texto 4</a:t>
            </a:r>
          </a:p>
          <a:p>
            <a:pPr lvl="4"/>
            <a:r>
              <a:t>Nivel de texto 5</a:t>
            </a:r>
          </a:p>
        </p:txBody>
      </p:sp>
      <p:sp>
        <p:nvSpPr>
          <p:cNvPr id="8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ítulo, viñetas y foto">
    <p:bg>
      <p:bgPr>
        <a:solidFill>
          <a:srgbClr val="222222"/>
        </a:solidFill>
        <a:effectLst/>
      </p:bgPr>
    </p:bg>
    <p:spTree>
      <p:nvGrpSpPr>
        <p:cNvPr id="1" name=""/>
        <p:cNvGrpSpPr/>
        <p:nvPr/>
      </p:nvGrpSpPr>
      <p:grpSpPr>
        <a:xfrm>
          <a:off x="0" y="0"/>
          <a:ext cx="0" cy="0"/>
          <a:chOff x="0" y="0"/>
          <a:chExt cx="0" cy="0"/>
        </a:xfrm>
      </p:grpSpPr>
      <p:sp>
        <p:nvSpPr>
          <p:cNvPr id="91" name="Texto"/>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Texto</a:t>
            </a:r>
          </a:p>
        </p:txBody>
      </p:sp>
      <p:sp>
        <p:nvSpPr>
          <p:cNvPr id="92" name="Imagen"/>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Texto del título"/>
          <p:cNvSpPr txBox="1">
            <a:spLocks noGrp="1"/>
          </p:cNvSpPr>
          <p:nvPr>
            <p:ph type="title"/>
          </p:nvPr>
        </p:nvSpPr>
        <p:spPr>
          <a:xfrm>
            <a:off x="406400" y="1536700"/>
            <a:ext cx="6299200" cy="723900"/>
          </a:xfrm>
          <a:prstGeom prst="rect">
            <a:avLst/>
          </a:prstGeom>
        </p:spPr>
        <p:txBody>
          <a:bodyPr/>
          <a:lstStyle/>
          <a:p>
            <a:r>
              <a:t>Texto del título</a:t>
            </a:r>
          </a:p>
        </p:txBody>
      </p:sp>
      <p:sp>
        <p:nvSpPr>
          <p:cNvPr id="94" name="Nivel de texto 1…"/>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atin typeface="Avenir Next Medium"/>
                <a:ea typeface="Avenir Next Medium"/>
                <a:cs typeface="Avenir Next Medium"/>
                <a:sym typeface="Avenir Next Medium"/>
              </a:defRPr>
            </a:lvl1pPr>
            <a:lvl2pPr>
              <a:buClr>
                <a:schemeClr val="accent1"/>
              </a:buClr>
              <a:buChar char="▸"/>
              <a:defRPr sz="2800">
                <a:latin typeface="Avenir Next Medium"/>
                <a:ea typeface="Avenir Next Medium"/>
                <a:cs typeface="Avenir Next Medium"/>
                <a:sym typeface="Avenir Next Medium"/>
              </a:defRPr>
            </a:lvl2pPr>
            <a:lvl3pPr>
              <a:buClr>
                <a:schemeClr val="accent1"/>
              </a:buClr>
              <a:buChar char="▸"/>
              <a:defRPr sz="2800">
                <a:latin typeface="Avenir Next Medium"/>
                <a:ea typeface="Avenir Next Medium"/>
                <a:cs typeface="Avenir Next Medium"/>
                <a:sym typeface="Avenir Next Medium"/>
              </a:defRPr>
            </a:lvl3pPr>
            <a:lvl4pPr>
              <a:buClr>
                <a:schemeClr val="accent1"/>
              </a:buClr>
              <a:buChar char="▸"/>
              <a:defRPr sz="2800">
                <a:latin typeface="Avenir Next Medium"/>
                <a:ea typeface="Avenir Next Medium"/>
                <a:cs typeface="Avenir Next Medium"/>
                <a:sym typeface="Avenir Next Medium"/>
              </a:defRPr>
            </a:lvl4pPr>
            <a:lvl5pPr>
              <a:buClr>
                <a:schemeClr val="accent1"/>
              </a:buClr>
              <a:buChar char="▸"/>
              <a:defRPr sz="2800">
                <a:latin typeface="Avenir Next Medium"/>
                <a:ea typeface="Avenir Next Medium"/>
                <a:cs typeface="Avenir Next Medium"/>
                <a:sym typeface="Avenir Next Medium"/>
              </a:defRPr>
            </a:lvl5pPr>
          </a:lstStyle>
          <a:p>
            <a:r>
              <a:t>Nivel de texto 1</a:t>
            </a:r>
          </a:p>
          <a:p>
            <a:pPr lvl="1"/>
            <a:r>
              <a:t>Nivel de texto 2</a:t>
            </a:r>
          </a:p>
          <a:p>
            <a:pPr lvl="2"/>
            <a:r>
              <a:t>Nivel de texto 3</a:t>
            </a:r>
          </a:p>
          <a:p>
            <a:pPr lvl="3"/>
            <a:r>
              <a:t>Nivel de texto 4</a:t>
            </a:r>
          </a:p>
          <a:p>
            <a:pPr lvl="4"/>
            <a:r>
              <a:t>Nivel de texto 5</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exto del título"/>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Texto del título</a:t>
            </a:r>
          </a:p>
        </p:txBody>
      </p:sp>
      <p:sp>
        <p:nvSpPr>
          <p:cNvPr id="4" name="Nivel de texto 1…"/>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1pPr>
      <a:lvl2pPr marL="889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2pPr>
      <a:lvl3pPr marL="1333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3pPr>
      <a:lvl4pPr marL="1778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4pPr>
      <a:lvl5pPr marL="2222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5pPr>
      <a:lvl6pPr marL="2667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6pPr>
      <a:lvl7pPr marL="3111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7pPr>
      <a:lvl8pPr marL="35560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8pPr>
      <a:lvl9pPr marL="4000500" marR="0" indent="-444500" algn="l" defTabSz="584200" rtl="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Raleway"/>
          <a:ea typeface="Raleway"/>
          <a:cs typeface="Raleway"/>
          <a:sym typeface="Raleway"/>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AVENTURA VALENCIA"/>
          <p:cNvSpPr txBox="1">
            <a:spLocks noGrp="1"/>
          </p:cNvSpPr>
          <p:nvPr>
            <p:ph type="ctrTitle"/>
          </p:nvPr>
        </p:nvSpPr>
        <p:spPr>
          <a:xfrm>
            <a:off x="406400" y="6432550"/>
            <a:ext cx="12192000" cy="2705100"/>
          </a:xfrm>
          <a:prstGeom prst="rect">
            <a:avLst/>
          </a:prstGeom>
        </p:spPr>
        <p:txBody>
          <a:bodyPr/>
          <a:lstStyle>
            <a:lvl1pPr defTabSz="327152">
              <a:defRPr sz="9520" b="1">
                <a:solidFill>
                  <a:srgbClr val="0400C7"/>
                </a:solidFill>
                <a:latin typeface="Raleway"/>
                <a:ea typeface="Raleway"/>
                <a:cs typeface="Raleway"/>
                <a:sym typeface="Raleway"/>
              </a:defRPr>
            </a:lvl1pPr>
          </a:lstStyle>
          <a:p>
            <a:r>
              <a:t>AVENTURA VALENCIA</a:t>
            </a:r>
          </a:p>
        </p:txBody>
      </p:sp>
      <p:sp>
        <p:nvSpPr>
          <p:cNvPr id="167" name="PROYECTO IDENTIDAD CORPORATIVA"/>
          <p:cNvSpPr txBox="1">
            <a:spLocks noGrp="1"/>
          </p:cNvSpPr>
          <p:nvPr>
            <p:ph type="subTitle" sz="quarter" idx="1"/>
          </p:nvPr>
        </p:nvSpPr>
        <p:spPr>
          <a:prstGeom prst="rect">
            <a:avLst/>
          </a:prstGeom>
        </p:spPr>
        <p:txBody>
          <a:bodyPr/>
          <a:lstStyle>
            <a:lvl1pPr>
              <a:defRPr>
                <a:solidFill>
                  <a:srgbClr val="C76800"/>
                </a:solidFill>
                <a:latin typeface="Raleway"/>
                <a:ea typeface="Raleway"/>
                <a:cs typeface="Raleway"/>
                <a:sym typeface="Raleway"/>
              </a:defRPr>
            </a:lvl1pPr>
          </a:lstStyle>
          <a:p>
            <a:r>
              <a:t>PROYECTO IDENTIDAD CORPORATIVA</a:t>
            </a:r>
          </a:p>
        </p:txBody>
      </p:sp>
      <p:pic>
        <p:nvPicPr>
          <p:cNvPr id="168" name="Logo-uoc-blau.png" descr="Logo-uoc-blau.png"/>
          <p:cNvPicPr>
            <a:picLocks noChangeAspect="1"/>
          </p:cNvPicPr>
          <p:nvPr/>
        </p:nvPicPr>
        <p:blipFill>
          <a:blip r:embed="rId2">
            <a:extLst/>
          </a:blip>
          <a:stretch>
            <a:fillRect/>
          </a:stretch>
        </p:blipFill>
        <p:spPr>
          <a:xfrm>
            <a:off x="11118670" y="8049098"/>
            <a:ext cx="1492430" cy="96155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12" name="El logotipo"/>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El logotipo</a:t>
            </a:r>
          </a:p>
        </p:txBody>
      </p:sp>
      <p:sp>
        <p:nvSpPr>
          <p:cNvPr id="213" name="Y este es el resultado!"/>
          <p:cNvSpPr txBox="1"/>
          <p:nvPr/>
        </p:nvSpPr>
        <p:spPr>
          <a:xfrm>
            <a:off x="554228" y="2329779"/>
            <a:ext cx="10880344" cy="2794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000">
                <a:latin typeface="Raleway"/>
                <a:ea typeface="Raleway"/>
                <a:cs typeface="Raleway"/>
                <a:sym typeface="Raleway"/>
              </a:defRPr>
            </a:pPr>
            <a:r>
              <a:t>Y este es el resultado!</a:t>
            </a:r>
          </a:p>
          <a:p>
            <a:pPr>
              <a:defRPr sz="3000" b="1">
                <a:latin typeface="Raleway"/>
                <a:ea typeface="Raleway"/>
                <a:cs typeface="Raleway"/>
                <a:sym typeface="Raleway"/>
              </a:defRPr>
            </a:pPr>
            <a:endParaRPr/>
          </a:p>
          <a:p>
            <a:pPr>
              <a:defRPr sz="3000" b="1">
                <a:latin typeface="Raleway"/>
                <a:ea typeface="Raleway"/>
                <a:cs typeface="Raleway"/>
                <a:sym typeface="Raleway"/>
              </a:defRPr>
            </a:pPr>
            <a:endParaRPr/>
          </a:p>
        </p:txBody>
      </p:sp>
      <p:sp>
        <p:nvSpPr>
          <p:cNvPr id="214"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pic>
        <p:nvPicPr>
          <p:cNvPr id="215" name="Logotipo Aventura Valencia.png" descr="Logotipo Aventura Valencia.png"/>
          <p:cNvPicPr>
            <a:picLocks noChangeAspect="1"/>
          </p:cNvPicPr>
          <p:nvPr/>
        </p:nvPicPr>
        <p:blipFill>
          <a:blip r:embed="rId2">
            <a:extLst/>
          </a:blip>
          <a:stretch>
            <a:fillRect/>
          </a:stretch>
        </p:blipFill>
        <p:spPr>
          <a:xfrm>
            <a:off x="4131596" y="3020371"/>
            <a:ext cx="3725608" cy="2889446"/>
          </a:xfrm>
          <a:prstGeom prst="rect">
            <a:avLst/>
          </a:prstGeom>
          <a:ln w="12700">
            <a:miter lim="400000"/>
          </a:ln>
        </p:spPr>
      </p:pic>
      <p:pic>
        <p:nvPicPr>
          <p:cNvPr id="216" name="Logotipo Aventura Valencia solo contorno.png" descr="Logotipo Aventura Valencia solo contorno.png"/>
          <p:cNvPicPr>
            <a:picLocks noChangeAspect="1"/>
          </p:cNvPicPr>
          <p:nvPr/>
        </p:nvPicPr>
        <p:blipFill>
          <a:blip r:embed="rId3">
            <a:extLst/>
          </a:blip>
          <a:stretch>
            <a:fillRect/>
          </a:stretch>
        </p:blipFill>
        <p:spPr>
          <a:xfrm>
            <a:off x="2547672" y="7175314"/>
            <a:ext cx="2989528" cy="2113464"/>
          </a:xfrm>
          <a:prstGeom prst="rect">
            <a:avLst/>
          </a:prstGeom>
          <a:ln w="12700">
            <a:miter lim="400000"/>
          </a:ln>
        </p:spPr>
      </p:pic>
      <p:pic>
        <p:nvPicPr>
          <p:cNvPr id="217" name="Logo contorno en blanco con fondo negro.png" descr="Logo contorno en blanco con fondo negro.png"/>
          <p:cNvPicPr>
            <a:picLocks noChangeAspect="1"/>
          </p:cNvPicPr>
          <p:nvPr/>
        </p:nvPicPr>
        <p:blipFill>
          <a:blip r:embed="rId4">
            <a:extLst/>
          </a:blip>
          <a:stretch>
            <a:fillRect/>
          </a:stretch>
        </p:blipFill>
        <p:spPr>
          <a:xfrm>
            <a:off x="6911288" y="7394148"/>
            <a:ext cx="2601012" cy="1675796"/>
          </a:xfrm>
          <a:prstGeom prst="rect">
            <a:avLst/>
          </a:prstGeom>
          <a:ln w="12700">
            <a:miter lim="400000"/>
          </a:ln>
        </p:spPr>
      </p:pic>
      <p:sp>
        <p:nvSpPr>
          <p:cNvPr id="218" name="Otros usos:"/>
          <p:cNvSpPr txBox="1"/>
          <p:nvPr/>
        </p:nvSpPr>
        <p:spPr>
          <a:xfrm>
            <a:off x="681228" y="6447437"/>
            <a:ext cx="2057019"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atin typeface="Raleway"/>
                <a:ea typeface="Raleway"/>
                <a:cs typeface="Raleway"/>
                <a:sym typeface="Raleway"/>
              </a:defRPr>
            </a:lvl1pPr>
          </a:lstStyle>
          <a:p>
            <a:r>
              <a:t>Otros usos:</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21" name="Colores corporativo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Colores corporativos</a:t>
            </a:r>
          </a:p>
        </p:txBody>
      </p:sp>
      <p:sp>
        <p:nvSpPr>
          <p:cNvPr id="222" name="Para los colores corporativos he elegido dos colores de alto contraste: el naranja y el azul.…"/>
          <p:cNvSpPr txBox="1"/>
          <p:nvPr/>
        </p:nvSpPr>
        <p:spPr>
          <a:xfrm>
            <a:off x="554228" y="2702963"/>
            <a:ext cx="10880344" cy="416987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sz="3000">
                <a:solidFill>
                  <a:srgbClr val="000000"/>
                </a:solidFill>
                <a:latin typeface="Raleway"/>
                <a:ea typeface="Raleway"/>
                <a:cs typeface="Raleway"/>
                <a:sym typeface="Raleway"/>
              </a:defRPr>
            </a:pPr>
            <a:r>
              <a:t>Para los colores corporativos he elegido dos colores de alto contraste: el naranja y el azul. </a:t>
            </a:r>
          </a:p>
          <a:p>
            <a:pPr marR="331470" algn="just" defTabSz="449580">
              <a:lnSpc>
                <a:spcPct val="150000"/>
              </a:lnSpc>
              <a:spcBef>
                <a:spcPts val="0"/>
              </a:spcBef>
              <a:defRPr sz="3000">
                <a:solidFill>
                  <a:srgbClr val="000000"/>
                </a:solidFill>
                <a:latin typeface="Raleway"/>
                <a:ea typeface="Raleway"/>
                <a:cs typeface="Raleway"/>
                <a:sym typeface="Raleway"/>
              </a:defRPr>
            </a:pPr>
            <a:r>
              <a:t>El naranja evoca vitalidad y movimiento, en contraposición el azul es responsabilidad y confianza.</a:t>
            </a:r>
          </a:p>
          <a:p>
            <a:pPr marR="331470" algn="just" defTabSz="449580">
              <a:lnSpc>
                <a:spcPct val="150000"/>
              </a:lnSpc>
              <a:spcBef>
                <a:spcPts val="0"/>
              </a:spcBef>
              <a:defRPr sz="1000">
                <a:solidFill>
                  <a:srgbClr val="000000"/>
                </a:solidFill>
                <a:latin typeface="Arial"/>
                <a:ea typeface="Arial"/>
                <a:cs typeface="Arial"/>
                <a:sym typeface="Arial"/>
              </a:defRPr>
            </a:pPr>
            <a:endParaRPr/>
          </a:p>
          <a:p>
            <a:pPr>
              <a:defRPr sz="3000" b="1">
                <a:latin typeface="Raleway"/>
                <a:ea typeface="Raleway"/>
                <a:cs typeface="Raleway"/>
                <a:sym typeface="Raleway"/>
              </a:defRPr>
            </a:pPr>
            <a:endParaRPr/>
          </a:p>
        </p:txBody>
      </p:sp>
      <p:sp>
        <p:nvSpPr>
          <p:cNvPr id="223"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pic>
        <p:nvPicPr>
          <p:cNvPr id="224" name="Imagen" descr="Imagen"/>
          <p:cNvPicPr>
            <a:picLocks noChangeAspect="1"/>
          </p:cNvPicPr>
          <p:nvPr/>
        </p:nvPicPr>
        <p:blipFill>
          <a:blip r:embed="rId2">
            <a:extLst/>
          </a:blip>
          <a:stretch>
            <a:fillRect/>
          </a:stretch>
        </p:blipFill>
        <p:spPr>
          <a:xfrm>
            <a:off x="1628935" y="5525094"/>
            <a:ext cx="8730930" cy="35427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27" name="Fuentes tipográfica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Fuentes tipográficas</a:t>
            </a:r>
          </a:p>
        </p:txBody>
      </p:sp>
      <p:sp>
        <p:nvSpPr>
          <p:cNvPr id="228" name="He escogido dos fuentes sans serif de bajo contraste por su buena legibilidad y diseño moderno"/>
          <p:cNvSpPr txBox="1"/>
          <p:nvPr/>
        </p:nvSpPr>
        <p:spPr>
          <a:xfrm>
            <a:off x="554228" y="2518127"/>
            <a:ext cx="10880344" cy="283637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sz="3000">
                <a:solidFill>
                  <a:srgbClr val="000000"/>
                </a:solidFill>
                <a:latin typeface="Raleway"/>
                <a:ea typeface="Raleway"/>
                <a:cs typeface="Raleway"/>
                <a:sym typeface="Raleway"/>
              </a:defRPr>
            </a:pPr>
            <a:r>
              <a:t>He escogido dos fuentes sans serif de bajo contraste por su buena legibilidad y diseño moderno</a:t>
            </a:r>
          </a:p>
          <a:p>
            <a:pPr marR="331470" algn="just" defTabSz="449580">
              <a:lnSpc>
                <a:spcPct val="150000"/>
              </a:lnSpc>
              <a:spcBef>
                <a:spcPts val="0"/>
              </a:spcBef>
              <a:defRPr sz="1000">
                <a:solidFill>
                  <a:srgbClr val="000000"/>
                </a:solidFill>
                <a:latin typeface="Arial"/>
                <a:ea typeface="Arial"/>
                <a:cs typeface="Arial"/>
                <a:sym typeface="Arial"/>
              </a:defRPr>
            </a:pPr>
            <a:endParaRPr/>
          </a:p>
          <a:p>
            <a:pPr>
              <a:defRPr sz="3000" b="1">
                <a:latin typeface="Raleway"/>
                <a:ea typeface="Raleway"/>
                <a:cs typeface="Raleway"/>
                <a:sym typeface="Raleway"/>
              </a:defRPr>
            </a:pPr>
            <a:endParaRPr/>
          </a:p>
        </p:txBody>
      </p:sp>
      <p:sp>
        <p:nvSpPr>
          <p:cNvPr id="229"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pic>
        <p:nvPicPr>
          <p:cNvPr id="230" name="Captura de pantalla 2018-06-13 a las 21.46.26.png" descr="Captura de pantalla 2018-06-13 a las 21.46.26.png"/>
          <p:cNvPicPr>
            <a:picLocks noChangeAspect="1"/>
          </p:cNvPicPr>
          <p:nvPr/>
        </p:nvPicPr>
        <p:blipFill>
          <a:blip r:embed="rId2">
            <a:extLst/>
          </a:blip>
          <a:stretch>
            <a:fillRect/>
          </a:stretch>
        </p:blipFill>
        <p:spPr>
          <a:xfrm>
            <a:off x="2473768" y="4028444"/>
            <a:ext cx="3526982" cy="4715506"/>
          </a:xfrm>
          <a:prstGeom prst="rect">
            <a:avLst/>
          </a:prstGeom>
          <a:ln w="12700">
            <a:miter lim="400000"/>
          </a:ln>
        </p:spPr>
      </p:pic>
      <p:pic>
        <p:nvPicPr>
          <p:cNvPr id="231" name="Captura de pantalla 2018-06-13 a las 21.46.03.png" descr="Captura de pantalla 2018-06-13 a las 21.46.03.png"/>
          <p:cNvPicPr>
            <a:picLocks noChangeAspect="1"/>
          </p:cNvPicPr>
          <p:nvPr/>
        </p:nvPicPr>
        <p:blipFill>
          <a:blip r:embed="rId3">
            <a:extLst/>
          </a:blip>
          <a:stretch>
            <a:fillRect/>
          </a:stretch>
        </p:blipFill>
        <p:spPr>
          <a:xfrm>
            <a:off x="6912549" y="3964944"/>
            <a:ext cx="3622101" cy="48425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pot de vídeo"/>
          <p:cNvSpPr txBox="1">
            <a:spLocks noGrp="1"/>
          </p:cNvSpPr>
          <p:nvPr>
            <p:ph type="subTitle" sz="quarter" idx="1"/>
          </p:nvPr>
        </p:nvSpPr>
        <p:spPr>
          <a:prstGeom prst="rect">
            <a:avLst/>
          </a:prstGeom>
        </p:spPr>
        <p:txBody>
          <a:bodyPr/>
          <a:lstStyle>
            <a:lvl1pPr>
              <a:defRPr>
                <a:solidFill>
                  <a:srgbClr val="C76800"/>
                </a:solidFill>
                <a:latin typeface="Raleway"/>
                <a:ea typeface="Raleway"/>
                <a:cs typeface="Raleway"/>
                <a:sym typeface="Raleway"/>
              </a:defRPr>
            </a:lvl1pPr>
          </a:lstStyle>
          <a:p>
            <a:r>
              <a:t>Spot de vídeo</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Captura de pantalla 2018-06-17 a las 11.23.02.png" descr="Captura de pantalla 2018-06-17 a las 11.23.02.png"/>
          <p:cNvPicPr>
            <a:picLocks noChangeAspect="1"/>
          </p:cNvPicPr>
          <p:nvPr/>
        </p:nvPicPr>
        <p:blipFill>
          <a:blip r:embed="rId2">
            <a:extLst/>
          </a:blip>
          <a:stretch>
            <a:fillRect/>
          </a:stretch>
        </p:blipFill>
        <p:spPr>
          <a:xfrm>
            <a:off x="6273232" y="5353109"/>
            <a:ext cx="3924868" cy="2195019"/>
          </a:xfrm>
          <a:prstGeom prst="rect">
            <a:avLst/>
          </a:prstGeom>
          <a:ln w="12700">
            <a:miter lim="400000"/>
          </a:ln>
        </p:spPr>
      </p:pic>
      <p:sp>
        <p:nvSpPr>
          <p:cNvPr id="236"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37" name="Video / spot de la marca"/>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Video / spot de la marca</a:t>
            </a:r>
          </a:p>
        </p:txBody>
      </p:sp>
      <p:sp>
        <p:nvSpPr>
          <p:cNvPr id="238" name="Para mostrar las posibilidades de la imagen de marca en un producto videográfico he grabado un pequeño spot que muestra los elementos corporativos diseñados en este producto."/>
          <p:cNvSpPr txBox="1"/>
          <p:nvPr/>
        </p:nvSpPr>
        <p:spPr>
          <a:xfrm>
            <a:off x="554228" y="2600677"/>
            <a:ext cx="10880344" cy="416987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sz="3000">
                <a:solidFill>
                  <a:srgbClr val="000000"/>
                </a:solidFill>
                <a:latin typeface="Raleway"/>
                <a:ea typeface="Raleway"/>
                <a:cs typeface="Raleway"/>
                <a:sym typeface="Raleway"/>
              </a:defRPr>
            </a:pPr>
            <a:r>
              <a:t>Para mostrar las posibilidades de la imagen de marca en un producto videográfico he grabado un pequeño spot que muestra los elementos corporativos diseñados en este producto.</a:t>
            </a:r>
          </a:p>
          <a:p>
            <a:pPr marR="331470" algn="just" defTabSz="449580">
              <a:lnSpc>
                <a:spcPct val="150000"/>
              </a:lnSpc>
              <a:spcBef>
                <a:spcPts val="0"/>
              </a:spcBef>
              <a:defRPr sz="1000">
                <a:solidFill>
                  <a:srgbClr val="000000"/>
                </a:solidFill>
                <a:latin typeface="Arial"/>
                <a:ea typeface="Arial"/>
                <a:cs typeface="Arial"/>
                <a:sym typeface="Arial"/>
              </a:defRPr>
            </a:pPr>
            <a:endParaRPr/>
          </a:p>
          <a:p>
            <a:pPr>
              <a:defRPr sz="3000" b="1">
                <a:latin typeface="Raleway"/>
                <a:ea typeface="Raleway"/>
                <a:cs typeface="Raleway"/>
                <a:sym typeface="Raleway"/>
              </a:defRPr>
            </a:pPr>
            <a:endParaRPr/>
          </a:p>
        </p:txBody>
      </p:sp>
      <p:sp>
        <p:nvSpPr>
          <p:cNvPr id="239"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pic>
        <p:nvPicPr>
          <p:cNvPr id="240" name="Captura de pantalla 2018-06-17 a las 11.24.02.png" descr="Captura de pantalla 2018-06-17 a las 11.24.02.png"/>
          <p:cNvPicPr>
            <a:picLocks noChangeAspect="1"/>
          </p:cNvPicPr>
          <p:nvPr/>
        </p:nvPicPr>
        <p:blipFill>
          <a:blip r:embed="rId3">
            <a:extLst/>
          </a:blip>
          <a:stretch>
            <a:fillRect/>
          </a:stretch>
        </p:blipFill>
        <p:spPr>
          <a:xfrm>
            <a:off x="1155621" y="5586612"/>
            <a:ext cx="3797379" cy="2119654"/>
          </a:xfrm>
          <a:prstGeom prst="rect">
            <a:avLst/>
          </a:prstGeom>
          <a:ln w="12700">
            <a:miter lim="400000"/>
          </a:ln>
        </p:spPr>
      </p:pic>
      <p:pic>
        <p:nvPicPr>
          <p:cNvPr id="241" name="Captura de pantalla 2018-06-17 a las 11.23.31.png" descr="Captura de pantalla 2018-06-17 a las 11.23.31.png"/>
          <p:cNvPicPr>
            <a:picLocks noChangeAspect="1"/>
          </p:cNvPicPr>
          <p:nvPr/>
        </p:nvPicPr>
        <p:blipFill>
          <a:blip r:embed="rId4">
            <a:extLst/>
          </a:blip>
          <a:stretch>
            <a:fillRect/>
          </a:stretch>
        </p:blipFill>
        <p:spPr>
          <a:xfrm>
            <a:off x="3679373" y="7110627"/>
            <a:ext cx="3927927" cy="2195019"/>
          </a:xfrm>
          <a:prstGeom prst="rect">
            <a:avLst/>
          </a:prstGeom>
          <a:ln w="12700">
            <a:miter lim="400000"/>
          </a:ln>
        </p:spPr>
      </p:pic>
      <p:pic>
        <p:nvPicPr>
          <p:cNvPr id="242" name="Captura de pantalla 2018-06-17 a las 11.22.33.png" descr="Captura de pantalla 2018-06-17 a las 11.22.33.png"/>
          <p:cNvPicPr>
            <a:picLocks noChangeAspect="1"/>
          </p:cNvPicPr>
          <p:nvPr/>
        </p:nvPicPr>
        <p:blipFill>
          <a:blip r:embed="rId5">
            <a:extLst/>
          </a:blip>
          <a:stretch>
            <a:fillRect/>
          </a:stretch>
        </p:blipFill>
        <p:spPr>
          <a:xfrm>
            <a:off x="8648621" y="7144550"/>
            <a:ext cx="3797379" cy="21271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ágina web"/>
          <p:cNvSpPr txBox="1">
            <a:spLocks noGrp="1"/>
          </p:cNvSpPr>
          <p:nvPr>
            <p:ph type="subTitle" sz="quarter" idx="1"/>
          </p:nvPr>
        </p:nvSpPr>
        <p:spPr>
          <a:prstGeom prst="rect">
            <a:avLst/>
          </a:prstGeom>
        </p:spPr>
        <p:txBody>
          <a:bodyPr/>
          <a:lstStyle>
            <a:lvl1pPr>
              <a:defRPr>
                <a:solidFill>
                  <a:srgbClr val="C76800"/>
                </a:solidFill>
                <a:latin typeface="Raleway"/>
                <a:ea typeface="Raleway"/>
                <a:cs typeface="Raleway"/>
                <a:sym typeface="Raleway"/>
              </a:defRPr>
            </a:lvl1pPr>
          </a:lstStyle>
          <a:p>
            <a:r>
              <a:t>Página web</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47" name="Rediseño de la página web"/>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Rediseño de la página web</a:t>
            </a:r>
          </a:p>
        </p:txBody>
      </p:sp>
      <p:sp>
        <p:nvSpPr>
          <p:cNvPr id="248" name="He rediseñado completamente la página web atendiendo a las demandas realizadas por los usuarios. He escogido un diseño de una sola página donde ha primado la organización clara de los elementos, la información concisa y necesaria y el buen diseño de calidad"/>
          <p:cNvSpPr txBox="1"/>
          <p:nvPr/>
        </p:nvSpPr>
        <p:spPr>
          <a:xfrm>
            <a:off x="554228" y="2572102"/>
            <a:ext cx="10880344" cy="483662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sz="3000">
                <a:solidFill>
                  <a:srgbClr val="000000"/>
                </a:solidFill>
                <a:latin typeface="Raleway"/>
                <a:ea typeface="Raleway"/>
                <a:cs typeface="Raleway"/>
                <a:sym typeface="Raleway"/>
              </a:defRPr>
            </a:pPr>
            <a:r>
              <a:t>He rediseñado completamente la página web atendiendo a las demandas realizadas por los usuarios. He escogido un diseño de una sola página donde ha primado la organización clara de los elementos, la información concisa y necesaria y el buen diseño de calidad</a:t>
            </a:r>
          </a:p>
          <a:p>
            <a:pPr marR="331470" algn="just" defTabSz="449580">
              <a:lnSpc>
                <a:spcPct val="150000"/>
              </a:lnSpc>
              <a:spcBef>
                <a:spcPts val="0"/>
              </a:spcBef>
              <a:defRPr sz="1000">
                <a:solidFill>
                  <a:srgbClr val="000000"/>
                </a:solidFill>
                <a:latin typeface="Arial"/>
                <a:ea typeface="Arial"/>
                <a:cs typeface="Arial"/>
                <a:sym typeface="Arial"/>
              </a:defRPr>
            </a:pPr>
            <a:endParaRPr/>
          </a:p>
          <a:p>
            <a:pPr>
              <a:defRPr sz="3000" b="1">
                <a:latin typeface="Raleway"/>
                <a:ea typeface="Raleway"/>
                <a:cs typeface="Raleway"/>
                <a:sym typeface="Raleway"/>
              </a:defRPr>
            </a:pPr>
            <a:endParaRPr/>
          </a:p>
        </p:txBody>
      </p:sp>
      <p:sp>
        <p:nvSpPr>
          <p:cNvPr id="249"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52" name="Home"/>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Home</a:t>
            </a:r>
          </a:p>
        </p:txBody>
      </p:sp>
      <p:sp>
        <p:nvSpPr>
          <p:cNvPr id="253"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pic>
        <p:nvPicPr>
          <p:cNvPr id="254" name="Home.png" descr="Home.png"/>
          <p:cNvPicPr>
            <a:picLocks noChangeAspect="1"/>
          </p:cNvPicPr>
          <p:nvPr/>
        </p:nvPicPr>
        <p:blipFill>
          <a:blip r:embed="rId2">
            <a:extLst/>
          </a:blip>
          <a:stretch>
            <a:fillRect/>
          </a:stretch>
        </p:blipFill>
        <p:spPr>
          <a:xfrm>
            <a:off x="3160842" y="2908299"/>
            <a:ext cx="6683116" cy="4087174"/>
          </a:xfrm>
          <a:prstGeom prst="rect">
            <a:avLst/>
          </a:prstGeom>
          <a:ln w="12700">
            <a:miter lim="400000"/>
          </a:ln>
        </p:spPr>
      </p:pic>
      <p:sp>
        <p:nvSpPr>
          <p:cNvPr id="255" name="La sección principal o home muestra una imagen a tamaño completo en el navegador. En su interior unos desplegables permiten reservar rápidamente una actividad.…"/>
          <p:cNvSpPr txBox="1"/>
          <p:nvPr/>
        </p:nvSpPr>
        <p:spPr>
          <a:xfrm>
            <a:off x="1062228" y="7313415"/>
            <a:ext cx="10880344" cy="32787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La sección principal o </a:t>
            </a:r>
            <a:r>
              <a:rPr b="1"/>
              <a:t>home</a:t>
            </a:r>
            <a:r>
              <a:t> muestra una imagen a tamaño completo en el navegador. En su interior unos desplegables permiten reservar rápidamente una actividad.</a:t>
            </a:r>
          </a:p>
          <a:p>
            <a:pPr marR="331470" algn="just" defTabSz="449580">
              <a:lnSpc>
                <a:spcPct val="150000"/>
              </a:lnSpc>
              <a:spcBef>
                <a:spcPts val="0"/>
              </a:spcBef>
              <a:defRPr>
                <a:solidFill>
                  <a:srgbClr val="000000"/>
                </a:solidFill>
                <a:latin typeface="Raleway"/>
                <a:ea typeface="Raleway"/>
                <a:cs typeface="Raleway"/>
                <a:sym typeface="Raleway"/>
              </a:defRPr>
            </a:pPr>
            <a:r>
              <a:t>La barra de menú de la parte superior lleva a las diferentes secciones de la web mediante un efecto de “</a:t>
            </a:r>
            <a:r>
              <a:rPr i="1"/>
              <a:t>parallax</a:t>
            </a:r>
            <a:r>
              <a:t>”</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58" name="Servicio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Servicios</a:t>
            </a:r>
          </a:p>
        </p:txBody>
      </p:sp>
      <p:sp>
        <p:nvSpPr>
          <p:cNvPr id="259"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pic>
        <p:nvPicPr>
          <p:cNvPr id="260" name="Servicios.png" descr="Servicios.png"/>
          <p:cNvPicPr>
            <a:picLocks noChangeAspect="1"/>
          </p:cNvPicPr>
          <p:nvPr/>
        </p:nvPicPr>
        <p:blipFill>
          <a:blip r:embed="rId2">
            <a:extLst/>
          </a:blip>
          <a:stretch>
            <a:fillRect/>
          </a:stretch>
        </p:blipFill>
        <p:spPr>
          <a:xfrm>
            <a:off x="2305246" y="2434261"/>
            <a:ext cx="9124754" cy="4885078"/>
          </a:xfrm>
          <a:prstGeom prst="rect">
            <a:avLst/>
          </a:prstGeom>
          <a:ln w="12700">
            <a:miter lim="400000"/>
          </a:ln>
        </p:spPr>
      </p:pic>
      <p:sp>
        <p:nvSpPr>
          <p:cNvPr id="261" name="Botones grandes en forma de bandera se iluminan cuando el usuario pasa por encima de ellos. Éstos dan paso a una descripción de cada actividad con una sucesión de fotos en carrusel  de ésta misma actividad escogida."/>
          <p:cNvSpPr txBox="1"/>
          <p:nvPr/>
        </p:nvSpPr>
        <p:spPr>
          <a:xfrm>
            <a:off x="1062228" y="7542015"/>
            <a:ext cx="10880344" cy="28215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Botones grandes en forma de bandera se iluminan cuando el usuario pasa por encima de ellos. Éstos dan paso a una descripción de cada actividad con una sucesión de fotos en carrusel  de ésta misma actividad escogida.</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64" name="Galería"/>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Galería</a:t>
            </a:r>
          </a:p>
        </p:txBody>
      </p:sp>
      <p:sp>
        <p:nvSpPr>
          <p:cNvPr id="265"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pic>
        <p:nvPicPr>
          <p:cNvPr id="266" name="galeria.png" descr="galeria.png"/>
          <p:cNvPicPr>
            <a:picLocks noChangeAspect="1"/>
          </p:cNvPicPr>
          <p:nvPr/>
        </p:nvPicPr>
        <p:blipFill>
          <a:blip r:embed="rId2">
            <a:extLst/>
          </a:blip>
          <a:stretch>
            <a:fillRect/>
          </a:stretch>
        </p:blipFill>
        <p:spPr>
          <a:xfrm>
            <a:off x="2207962" y="2483889"/>
            <a:ext cx="8588876" cy="4490785"/>
          </a:xfrm>
          <a:prstGeom prst="rect">
            <a:avLst/>
          </a:prstGeom>
          <a:ln w="12700">
            <a:miter lim="400000"/>
          </a:ln>
        </p:spPr>
      </p:pic>
      <p:sp>
        <p:nvSpPr>
          <p:cNvPr id="267" name="Texto"/>
          <p:cNvSpPr txBox="1"/>
          <p:nvPr/>
        </p:nvSpPr>
        <p:spPr>
          <a:xfrm>
            <a:off x="6129528" y="4654550"/>
            <a:ext cx="745744" cy="444500"/>
          </a:xfrm>
          <a:prstGeom prst="rect">
            <a:avLst/>
          </a:prstGeom>
          <a:ln w="12700">
            <a:miter lim="400000"/>
          </a:ln>
        </p:spPr>
        <p:txBody>
          <a:bodyPr wrap="none" lIns="50800" tIns="50800" rIns="50800" bIns="50800" anchor="ctr">
            <a:spAutoFit/>
          </a:bodyPr>
          <a:lstStyle/>
          <a:p>
            <a:endParaRPr/>
          </a:p>
        </p:txBody>
      </p:sp>
      <p:sp>
        <p:nvSpPr>
          <p:cNvPr id="268" name="En la sección de galería se muestran “thumbnails” pero a mayor tamaño del habitual.…"/>
          <p:cNvSpPr txBox="1"/>
          <p:nvPr/>
        </p:nvSpPr>
        <p:spPr>
          <a:xfrm>
            <a:off x="1062228" y="7313416"/>
            <a:ext cx="10880344" cy="32787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En la sección de galería se muestran “</a:t>
            </a:r>
            <a:r>
              <a:rPr i="1"/>
              <a:t>thumbnails</a:t>
            </a:r>
            <a:r>
              <a:t>” pero a mayor tamaño del habitual.</a:t>
            </a:r>
          </a:p>
          <a:p>
            <a:pPr marR="331470" algn="just" defTabSz="449580">
              <a:lnSpc>
                <a:spcPct val="150000"/>
              </a:lnSpc>
              <a:spcBef>
                <a:spcPts val="0"/>
              </a:spcBef>
              <a:defRPr>
                <a:solidFill>
                  <a:srgbClr val="000000"/>
                </a:solidFill>
                <a:latin typeface="Raleway"/>
                <a:ea typeface="Raleway"/>
                <a:cs typeface="Raleway"/>
                <a:sym typeface="Raleway"/>
              </a:defRPr>
            </a:pPr>
            <a:r>
              <a:t>Esto permite visualizar mejor la fotografía y aporta diseño a la sección. Las páginas están organizadas en tipo carrusel, que el usuario desplazará mediante las flechas de la esquina inferior derecha.</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Definición"/>
          <p:cNvSpPr txBox="1">
            <a:spLocks noGrp="1"/>
          </p:cNvSpPr>
          <p:nvPr>
            <p:ph type="subTitle" sz="quarter" idx="1"/>
          </p:nvPr>
        </p:nvSpPr>
        <p:spPr>
          <a:prstGeom prst="rect">
            <a:avLst/>
          </a:prstGeom>
        </p:spPr>
        <p:txBody>
          <a:bodyPr/>
          <a:lstStyle>
            <a:lvl1pPr>
              <a:defRPr>
                <a:solidFill>
                  <a:srgbClr val="C76800"/>
                </a:solidFill>
                <a:latin typeface="Raleway"/>
                <a:ea typeface="Raleway"/>
                <a:cs typeface="Raleway"/>
                <a:sym typeface="Raleway"/>
              </a:defRPr>
            </a:lvl1pPr>
          </a:lstStyle>
          <a:p>
            <a:r>
              <a:t>Definición</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71" name="Instalacione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Instalaciones</a:t>
            </a:r>
          </a:p>
        </p:txBody>
      </p:sp>
      <p:sp>
        <p:nvSpPr>
          <p:cNvPr id="272"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pic>
        <p:nvPicPr>
          <p:cNvPr id="273" name="Instalaciones.png" descr="Instalaciones.png"/>
          <p:cNvPicPr>
            <a:picLocks noChangeAspect="1"/>
          </p:cNvPicPr>
          <p:nvPr/>
        </p:nvPicPr>
        <p:blipFill>
          <a:blip r:embed="rId2">
            <a:extLst/>
          </a:blip>
          <a:stretch>
            <a:fillRect/>
          </a:stretch>
        </p:blipFill>
        <p:spPr>
          <a:xfrm>
            <a:off x="1902881" y="2258823"/>
            <a:ext cx="9199038" cy="4687592"/>
          </a:xfrm>
          <a:prstGeom prst="rect">
            <a:avLst/>
          </a:prstGeom>
          <a:ln w="12700">
            <a:miter lim="400000"/>
          </a:ln>
        </p:spPr>
      </p:pic>
      <p:sp>
        <p:nvSpPr>
          <p:cNvPr id="274" name="De un modo similar a la galería, grandes fotografías nos abren u cuadro de texto informativo sobre las diferentes instalaciones. En la sección superior del texto un carrusel de imágenes muestra ejemplos de cada una de las instalaciones explicadas."/>
          <p:cNvSpPr txBox="1"/>
          <p:nvPr/>
        </p:nvSpPr>
        <p:spPr>
          <a:xfrm>
            <a:off x="1062228" y="7542015"/>
            <a:ext cx="10880344" cy="28215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De un modo similar a la galería, grandes fotografías nos abren u cuadro de texto informativo sobre las diferentes instalaciones. En la sección superior del texto un carrusel de imágenes muestra ejemplos de cada una de las instalaciones explicadas.</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77" name="Descarga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Descargas</a:t>
            </a:r>
          </a:p>
        </p:txBody>
      </p:sp>
      <p:sp>
        <p:nvSpPr>
          <p:cNvPr id="278"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pic>
        <p:nvPicPr>
          <p:cNvPr id="279" name="Descargas.png" descr="Descargas.png"/>
          <p:cNvPicPr>
            <a:picLocks noChangeAspect="1"/>
          </p:cNvPicPr>
          <p:nvPr/>
        </p:nvPicPr>
        <p:blipFill>
          <a:blip r:embed="rId2">
            <a:extLst/>
          </a:blip>
          <a:stretch>
            <a:fillRect/>
          </a:stretch>
        </p:blipFill>
        <p:spPr>
          <a:xfrm>
            <a:off x="1461817" y="2447877"/>
            <a:ext cx="10081166" cy="3809491"/>
          </a:xfrm>
          <a:prstGeom prst="rect">
            <a:avLst/>
          </a:prstGeom>
          <a:ln w="12700">
            <a:miter lim="400000"/>
          </a:ln>
        </p:spPr>
      </p:pic>
      <p:sp>
        <p:nvSpPr>
          <p:cNvPr id="280" name="La sección de descargas se muestra en un “box” del mismo formato que el Home para dar homogeneidad al conjunto. En el interior se muestran por categorías los links de descarga de documentos que ofrece la empresa."/>
          <p:cNvSpPr txBox="1"/>
          <p:nvPr/>
        </p:nvSpPr>
        <p:spPr>
          <a:xfrm>
            <a:off x="1062228" y="7542015"/>
            <a:ext cx="10880344" cy="28215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La sección de descargas se muestra en un “</a:t>
            </a:r>
            <a:r>
              <a:rPr i="1"/>
              <a:t>box</a:t>
            </a:r>
            <a:r>
              <a:t>” del mismo formato que el Home para dar homogeneidad al conjunto. En el interior se muestran por categorías los links de descarga de documentos que ofrece la empresa.</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83" name="Contacto"/>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Contacto</a:t>
            </a:r>
          </a:p>
        </p:txBody>
      </p:sp>
      <p:sp>
        <p:nvSpPr>
          <p:cNvPr id="284" name="Número de diapositiva"/>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pic>
        <p:nvPicPr>
          <p:cNvPr id="285" name="Contacto.png" descr="Contacto.png"/>
          <p:cNvPicPr>
            <a:picLocks noChangeAspect="1"/>
          </p:cNvPicPr>
          <p:nvPr/>
        </p:nvPicPr>
        <p:blipFill>
          <a:blip r:embed="rId2">
            <a:extLst/>
          </a:blip>
          <a:stretch>
            <a:fillRect/>
          </a:stretch>
        </p:blipFill>
        <p:spPr>
          <a:xfrm>
            <a:off x="3833254" y="2567516"/>
            <a:ext cx="5338292" cy="3992767"/>
          </a:xfrm>
          <a:prstGeom prst="rect">
            <a:avLst/>
          </a:prstGeom>
          <a:ln w="12700">
            <a:miter lim="400000"/>
          </a:ln>
        </p:spPr>
      </p:pic>
      <p:sp>
        <p:nvSpPr>
          <p:cNvPr id="286" name="La sección de contacto muestra las diferentes vías de contacto con la empresa separadas por grandes iconos identificativos. Además un mapa interactivo permite localizar la empresa ofreciendo al usuario herramientas de desplazamiento dentro de la misma ventana."/>
          <p:cNvSpPr txBox="1"/>
          <p:nvPr/>
        </p:nvSpPr>
        <p:spPr>
          <a:xfrm>
            <a:off x="1062228" y="7313415"/>
            <a:ext cx="10880344" cy="32787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R="331470" algn="just" defTabSz="449580">
              <a:lnSpc>
                <a:spcPct val="150000"/>
              </a:lnSpc>
              <a:spcBef>
                <a:spcPts val="0"/>
              </a:spcBef>
              <a:defRPr>
                <a:solidFill>
                  <a:srgbClr val="000000"/>
                </a:solidFill>
                <a:latin typeface="Raleway"/>
                <a:ea typeface="Raleway"/>
                <a:cs typeface="Raleway"/>
                <a:sym typeface="Raleway"/>
              </a:defRPr>
            </a:pPr>
            <a:r>
              <a:t>La sección de </a:t>
            </a:r>
            <a:r>
              <a:rPr b="1"/>
              <a:t>contacto</a:t>
            </a:r>
            <a:r>
              <a:t> muestra las diferentes vías de contacto con la empresa separadas por grandes iconos identificativos. Además un mapa interactivo permite localizar la empresa ofreciendo al usuario herramientas de desplazamiento dentro de la misma ventana.</a:t>
            </a:r>
          </a:p>
          <a:p>
            <a:pPr marR="331470" algn="just" defTabSz="449580">
              <a:lnSpc>
                <a:spcPct val="150000"/>
              </a:lnSpc>
              <a:spcBef>
                <a:spcPts val="0"/>
              </a:spcBef>
              <a:defRPr>
                <a:solidFill>
                  <a:srgbClr val="000000"/>
                </a:solidFill>
                <a:latin typeface="Arial"/>
                <a:ea typeface="Arial"/>
                <a:cs typeface="Arial"/>
                <a:sym typeface="Arial"/>
              </a:defRPr>
            </a:pPr>
            <a:endParaRPr/>
          </a:p>
          <a:p>
            <a:pPr>
              <a:defRPr b="1">
                <a:latin typeface="Raleway"/>
                <a:ea typeface="Raleway"/>
                <a:cs typeface="Raleway"/>
                <a:sym typeface="Raleway"/>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Óscar Fernández…"/>
          <p:cNvSpPr txBox="1"/>
          <p:nvPr/>
        </p:nvSpPr>
        <p:spPr>
          <a:xfrm>
            <a:off x="528827" y="7581900"/>
            <a:ext cx="2616963" cy="162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latin typeface="Raleway"/>
                <a:ea typeface="Raleway"/>
                <a:cs typeface="Raleway"/>
                <a:sym typeface="Raleway"/>
              </a:defRPr>
            </a:pPr>
            <a:r>
              <a:t>Óscar Fernández</a:t>
            </a:r>
          </a:p>
          <a:p>
            <a:pPr>
              <a:defRPr>
                <a:latin typeface="Raleway"/>
                <a:ea typeface="Raleway"/>
                <a:cs typeface="Raleway"/>
                <a:sym typeface="Raleway"/>
              </a:defRPr>
            </a:pPr>
            <a:r>
              <a:t>TFG Creación gráfica</a:t>
            </a:r>
          </a:p>
          <a:p>
            <a:pPr>
              <a:defRPr>
                <a:latin typeface="Raleway"/>
                <a:ea typeface="Raleway"/>
                <a:cs typeface="Raleway"/>
                <a:sym typeface="Raleway"/>
              </a:defRPr>
            </a:pPr>
            <a:r>
              <a:t>UOC - 2018</a:t>
            </a:r>
          </a:p>
        </p:txBody>
      </p:sp>
      <p:pic>
        <p:nvPicPr>
          <p:cNvPr id="289" name="Logo-uoc-blau.png" descr="Logo-uoc-blau.png"/>
          <p:cNvPicPr>
            <a:picLocks noChangeAspect="1"/>
          </p:cNvPicPr>
          <p:nvPr/>
        </p:nvPicPr>
        <p:blipFill>
          <a:blip r:embed="rId2">
            <a:extLst/>
          </a:blip>
          <a:stretch>
            <a:fillRect/>
          </a:stretch>
        </p:blipFill>
        <p:spPr>
          <a:xfrm>
            <a:off x="11118670" y="8049098"/>
            <a:ext cx="1492431" cy="9615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173" name="Imagen corporativa"/>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Imagen corporativa</a:t>
            </a:r>
          </a:p>
        </p:txBody>
      </p:sp>
      <p:sp>
        <p:nvSpPr>
          <p:cNvPr id="174" name="¿Que es la imagen corporativa?…"/>
          <p:cNvSpPr txBox="1"/>
          <p:nvPr/>
        </p:nvSpPr>
        <p:spPr>
          <a:xfrm>
            <a:off x="554228" y="2791177"/>
            <a:ext cx="10880344" cy="373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000" b="1">
                <a:latin typeface="Raleway"/>
                <a:ea typeface="Raleway"/>
                <a:cs typeface="Raleway"/>
                <a:sym typeface="Raleway"/>
              </a:defRPr>
            </a:pPr>
            <a:r>
              <a:t>¿Que es la imagen corporativa?</a:t>
            </a:r>
          </a:p>
          <a:p>
            <a:pPr>
              <a:defRPr>
                <a:latin typeface="Raleway"/>
                <a:ea typeface="Raleway"/>
                <a:cs typeface="Raleway"/>
                <a:sym typeface="Raleway"/>
              </a:defRPr>
            </a:pPr>
            <a:r>
              <a:t>La imagen corporativa de una empresa es la percepción que tiene el público de ella. Uno de los factores más determinantes a la hora de mostrar la imagen corporativa es a través de su </a:t>
            </a:r>
            <a:r>
              <a:rPr b="1"/>
              <a:t>identidad visual corporativa.</a:t>
            </a:r>
          </a:p>
          <a:p>
            <a:pPr>
              <a:defRPr>
                <a:latin typeface="Raleway"/>
                <a:ea typeface="Raleway"/>
                <a:cs typeface="Raleway"/>
                <a:sym typeface="Raleway"/>
              </a:defRPr>
            </a:pPr>
            <a:r>
              <a:t>Esta identidad se muestra en todas y cada una de las comunicaciones de la empresa</a:t>
            </a:r>
          </a:p>
          <a:p>
            <a:pPr>
              <a:defRPr sz="3000" b="1">
                <a:latin typeface="Raleway"/>
                <a:ea typeface="Raleway"/>
                <a:cs typeface="Raleway"/>
                <a:sym typeface="Raleway"/>
              </a:defRPr>
            </a:pPr>
            <a:endParaRPr/>
          </a:p>
        </p:txBody>
      </p:sp>
      <p:pic>
        <p:nvPicPr>
          <p:cNvPr id="175" name="todo junto.png" descr="todo junto.png"/>
          <p:cNvPicPr>
            <a:picLocks noChangeAspect="1"/>
          </p:cNvPicPr>
          <p:nvPr/>
        </p:nvPicPr>
        <p:blipFill>
          <a:blip r:embed="rId2">
            <a:extLst/>
          </a:blip>
          <a:stretch>
            <a:fillRect/>
          </a:stretch>
        </p:blipFill>
        <p:spPr>
          <a:xfrm>
            <a:off x="3961351" y="5321300"/>
            <a:ext cx="5082098" cy="4076700"/>
          </a:xfrm>
          <a:prstGeom prst="rect">
            <a:avLst/>
          </a:prstGeom>
          <a:ln w="12700">
            <a:miter lim="400000"/>
          </a:ln>
        </p:spPr>
      </p:pic>
      <p:sp>
        <p:nvSpPr>
          <p:cNvPr id="176"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179" name="Imagen corporativa"/>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Imagen corporativa</a:t>
            </a:r>
          </a:p>
        </p:txBody>
      </p:sp>
      <p:sp>
        <p:nvSpPr>
          <p:cNvPr id="180" name="¿Para que sirve imagen corporativa?…"/>
          <p:cNvSpPr txBox="1"/>
          <p:nvPr/>
        </p:nvSpPr>
        <p:spPr>
          <a:xfrm>
            <a:off x="554228" y="2730499"/>
            <a:ext cx="10880344" cy="6172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000" b="1">
                <a:latin typeface="Raleway"/>
                <a:ea typeface="Raleway"/>
                <a:cs typeface="Raleway"/>
                <a:sym typeface="Raleway"/>
              </a:defRPr>
            </a:pPr>
            <a:r>
              <a:t>¿Para que sirve imagen corporativa?</a:t>
            </a:r>
          </a:p>
          <a:p>
            <a:pPr>
              <a:defRPr>
                <a:latin typeface="Raleway"/>
                <a:ea typeface="Raleway"/>
                <a:cs typeface="Raleway"/>
                <a:sym typeface="Raleway"/>
              </a:defRPr>
            </a:pPr>
            <a:r>
              <a:t>En el mundo actual la imagen de una empresa es su tarjeta de presentación al mundo. A través de todas las comunicaciones de la empresa, sobretodo en internet, la empresa está mostrando una imagen que su público siempre va a interpretar.</a:t>
            </a:r>
          </a:p>
          <a:p>
            <a:pPr>
              <a:defRPr>
                <a:latin typeface="Raleway"/>
                <a:ea typeface="Raleway"/>
                <a:cs typeface="Raleway"/>
                <a:sym typeface="Raleway"/>
              </a:defRPr>
            </a:pPr>
            <a:r>
              <a:t>Tener una buena imagen corporativa nos permite:</a:t>
            </a:r>
          </a:p>
          <a:p>
            <a:pPr marL="261470" indent="-261470">
              <a:buClr>
                <a:schemeClr val="accent1"/>
              </a:buClr>
              <a:buSzPct val="104999"/>
              <a:buFont typeface="Avenir Next"/>
              <a:buChar char="‣"/>
              <a:defRPr>
                <a:latin typeface="Raleway"/>
                <a:ea typeface="Raleway"/>
                <a:cs typeface="Raleway"/>
                <a:sym typeface="Raleway"/>
              </a:defRPr>
            </a:pPr>
            <a:r>
              <a:t>Destacarnos de la competencia</a:t>
            </a:r>
          </a:p>
          <a:p>
            <a:pPr marL="261470" indent="-261470">
              <a:buClr>
                <a:schemeClr val="accent1"/>
              </a:buClr>
              <a:buSzPct val="104999"/>
              <a:buFont typeface="Avenir Next"/>
              <a:buChar char="‣"/>
              <a:defRPr>
                <a:latin typeface="Raleway"/>
                <a:ea typeface="Raleway"/>
                <a:cs typeface="Raleway"/>
                <a:sym typeface="Raleway"/>
              </a:defRPr>
            </a:pPr>
            <a:r>
              <a:t>Reconocimiento por parte del cliente</a:t>
            </a:r>
          </a:p>
          <a:p>
            <a:pPr marL="261470" indent="-261470">
              <a:buClr>
                <a:schemeClr val="accent1"/>
              </a:buClr>
              <a:buSzPct val="104999"/>
              <a:buFont typeface="Avenir Next"/>
              <a:buChar char="‣"/>
              <a:defRPr>
                <a:latin typeface="Raleway"/>
                <a:ea typeface="Raleway"/>
                <a:cs typeface="Raleway"/>
                <a:sym typeface="Raleway"/>
              </a:defRPr>
            </a:pPr>
            <a:r>
              <a:t>Fidelización de los clientes</a:t>
            </a:r>
          </a:p>
          <a:p>
            <a:pPr marL="261470" indent="-261470">
              <a:buClr>
                <a:schemeClr val="accent1"/>
              </a:buClr>
              <a:buSzPct val="104999"/>
              <a:buFont typeface="Avenir Next"/>
              <a:buChar char="‣"/>
              <a:defRPr>
                <a:latin typeface="Raleway"/>
                <a:ea typeface="Raleway"/>
                <a:cs typeface="Raleway"/>
                <a:sym typeface="Raleway"/>
              </a:defRPr>
            </a:pPr>
            <a:r>
              <a:t>Aporta valor a la marca</a:t>
            </a:r>
          </a:p>
          <a:p>
            <a:pPr>
              <a:defRPr sz="3000" b="1">
                <a:latin typeface="Raleway"/>
                <a:ea typeface="Raleway"/>
                <a:cs typeface="Raleway"/>
                <a:sym typeface="Raleway"/>
              </a:defRPr>
            </a:pPr>
            <a:endParaRPr/>
          </a:p>
        </p:txBody>
      </p:sp>
      <p:sp>
        <p:nvSpPr>
          <p:cNvPr id="181"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Manual de imagen corporativa"/>
          <p:cNvSpPr txBox="1">
            <a:spLocks noGrp="1"/>
          </p:cNvSpPr>
          <p:nvPr>
            <p:ph type="subTitle" sz="quarter" idx="1"/>
          </p:nvPr>
        </p:nvSpPr>
        <p:spPr>
          <a:prstGeom prst="rect">
            <a:avLst/>
          </a:prstGeom>
        </p:spPr>
        <p:txBody>
          <a:bodyPr/>
          <a:lstStyle>
            <a:lvl1pPr>
              <a:defRPr>
                <a:solidFill>
                  <a:srgbClr val="C76800"/>
                </a:solidFill>
                <a:latin typeface="Raleway"/>
                <a:ea typeface="Raleway"/>
                <a:cs typeface="Raleway"/>
                <a:sym typeface="Raleway"/>
              </a:defRPr>
            </a:lvl1pPr>
          </a:lstStyle>
          <a:p>
            <a:r>
              <a:t>Manual de imagen corporativa</a:t>
            </a: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186" name="Proceso de creación del manual de imagen corporativa"/>
          <p:cNvSpPr txBox="1">
            <a:spLocks noGrp="1"/>
          </p:cNvSpPr>
          <p:nvPr>
            <p:ph type="title"/>
          </p:nvPr>
        </p:nvSpPr>
        <p:spPr>
          <a:prstGeom prst="rect">
            <a:avLst/>
          </a:prstGeom>
        </p:spPr>
        <p:txBody>
          <a:bodyPr/>
          <a:lstStyle>
            <a:lvl1pPr defTabSz="297941">
              <a:spcBef>
                <a:spcPts val="1400"/>
              </a:spcBef>
              <a:defRPr sz="3059" b="1">
                <a:solidFill>
                  <a:srgbClr val="0400C7"/>
                </a:solidFill>
                <a:latin typeface="Raleway"/>
                <a:ea typeface="Raleway"/>
                <a:cs typeface="Raleway"/>
                <a:sym typeface="Raleway"/>
              </a:defRPr>
            </a:lvl1pPr>
          </a:lstStyle>
          <a:p>
            <a:r>
              <a:t>Proceso de creación del manual de imagen corporativa</a:t>
            </a:r>
          </a:p>
        </p:txBody>
      </p:sp>
      <p:sp>
        <p:nvSpPr>
          <p:cNvPr id="187" name="1. Briefing informativo…"/>
          <p:cNvSpPr txBox="1">
            <a:spLocks noGrp="1"/>
          </p:cNvSpPr>
          <p:nvPr>
            <p:ph type="body" idx="4294967295"/>
          </p:nvPr>
        </p:nvSpPr>
        <p:spPr>
          <a:xfrm>
            <a:off x="406400" y="2791177"/>
            <a:ext cx="12192000" cy="6108701"/>
          </a:xfrm>
          <a:prstGeom prst="rect">
            <a:avLst/>
          </a:prstGeom>
        </p:spPr>
        <p:txBody>
          <a:bodyPr/>
          <a:lstStyle/>
          <a:p>
            <a:pPr marL="444500" indent="-444500">
              <a:defRPr sz="3000"/>
            </a:pPr>
            <a:r>
              <a:t>1. Briefing informativo</a:t>
            </a:r>
          </a:p>
          <a:p>
            <a:pPr marL="444500" indent="-444500">
              <a:defRPr sz="3000"/>
            </a:pPr>
            <a:r>
              <a:t>3. Creación de nuevos elementos de imagen</a:t>
            </a:r>
          </a:p>
          <a:p>
            <a:pPr marL="444500" indent="-444500">
              <a:defRPr sz="3000"/>
            </a:pPr>
            <a:r>
              <a:t>4. Elaboración de un vídeo con la imagen de la marca</a:t>
            </a:r>
          </a:p>
          <a:p>
            <a:pPr marL="444500" indent="-444500">
              <a:defRPr sz="3000"/>
            </a:pPr>
            <a:r>
              <a:t>5. Rediseño de la página web existente</a:t>
            </a:r>
          </a:p>
        </p:txBody>
      </p:sp>
      <p:sp>
        <p:nvSpPr>
          <p:cNvPr id="188"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191" name="Briefing"/>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Briefing</a:t>
            </a:r>
          </a:p>
        </p:txBody>
      </p:sp>
      <p:sp>
        <p:nvSpPr>
          <p:cNvPr id="192" name="Es un informe preliminar con el que motivamos al cliente a plasmar ideas y elementos e intangibles sobre su empresa. Esto nos proporcionará la misión, visión y los valores de la empresa y un punto de partida desde el que empezar a diseñar.…"/>
          <p:cNvSpPr txBox="1"/>
          <p:nvPr/>
        </p:nvSpPr>
        <p:spPr>
          <a:xfrm>
            <a:off x="554228" y="2463800"/>
            <a:ext cx="10880344" cy="6261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700">
                <a:latin typeface="Raleway"/>
                <a:ea typeface="Raleway"/>
                <a:cs typeface="Raleway"/>
                <a:sym typeface="Raleway"/>
              </a:defRPr>
            </a:pPr>
            <a:r>
              <a:t>Es un informe preliminar con el que motivamos al cliente a plasmar ideas y elementos e intangibles sobre su empresa. Esto nos proporcionará la misión, visión y los valores de la empresa y un punto de partida desde el que empezar a diseñar.</a:t>
            </a:r>
          </a:p>
          <a:p>
            <a:pPr>
              <a:defRPr sz="2700">
                <a:latin typeface="Raleway"/>
                <a:ea typeface="Raleway"/>
                <a:cs typeface="Raleway"/>
                <a:sym typeface="Raleway"/>
              </a:defRPr>
            </a:pPr>
            <a:endParaRPr/>
          </a:p>
          <a:p>
            <a:pPr>
              <a:defRPr sz="2700">
                <a:latin typeface="Raleway"/>
                <a:ea typeface="Raleway"/>
                <a:cs typeface="Raleway"/>
                <a:sym typeface="Raleway"/>
              </a:defRPr>
            </a:pPr>
            <a:r>
              <a:t>En mi caso he utilizado la entrevista de las “13 W”</a:t>
            </a:r>
          </a:p>
          <a:p>
            <a:pPr>
              <a:defRPr sz="2700" b="1">
                <a:latin typeface="Raleway"/>
                <a:ea typeface="Raleway"/>
                <a:cs typeface="Raleway"/>
                <a:sym typeface="Raleway"/>
              </a:defRPr>
            </a:pPr>
            <a:endParaRPr/>
          </a:p>
          <a:p>
            <a:pPr>
              <a:defRPr sz="2700" b="1">
                <a:latin typeface="Raleway"/>
                <a:ea typeface="Raleway"/>
                <a:cs typeface="Raleway"/>
                <a:sym typeface="Raleway"/>
              </a:defRPr>
            </a:pPr>
            <a:r>
              <a:t>Why - Who - Where - When - What - WOW - Welcome In - Wish List - Wanted For - Wrestlers Was - Will - Work</a:t>
            </a:r>
          </a:p>
          <a:p>
            <a:pPr>
              <a:defRPr sz="2700" b="1">
                <a:latin typeface="Raleway"/>
                <a:ea typeface="Raleway"/>
                <a:cs typeface="Raleway"/>
                <a:sym typeface="Raleway"/>
              </a:defRPr>
            </a:pPr>
            <a:endParaRPr/>
          </a:p>
        </p:txBody>
      </p:sp>
      <p:sp>
        <p:nvSpPr>
          <p:cNvPr id="193"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pic>
        <p:nvPicPr>
          <p:cNvPr id="194" name="Imagen" descr="Imagen"/>
          <p:cNvPicPr>
            <a:picLocks noChangeAspect="1"/>
          </p:cNvPicPr>
          <p:nvPr/>
        </p:nvPicPr>
        <p:blipFill>
          <a:blip r:embed="rId2">
            <a:extLst/>
          </a:blip>
          <a:stretch>
            <a:fillRect/>
          </a:stretch>
        </p:blipFill>
        <p:spPr>
          <a:xfrm>
            <a:off x="5192970" y="7819971"/>
            <a:ext cx="1602860" cy="12160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197" name="Rediseño de elementos existentes"/>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Rediseño de elementos existentes</a:t>
            </a:r>
          </a:p>
        </p:txBody>
      </p:sp>
      <p:sp>
        <p:nvSpPr>
          <p:cNvPr id="198" name="He rediseñado los elementos que ya estaban creados antes de este proyecto. Los elementos principales han sido:…"/>
          <p:cNvSpPr txBox="1"/>
          <p:nvPr/>
        </p:nvSpPr>
        <p:spPr>
          <a:xfrm>
            <a:off x="554228" y="2419349"/>
            <a:ext cx="10880344" cy="4737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000">
                <a:latin typeface="Raleway"/>
                <a:ea typeface="Raleway"/>
                <a:cs typeface="Raleway"/>
                <a:sym typeface="Raleway"/>
              </a:defRPr>
            </a:pPr>
            <a:r>
              <a:t>He rediseñado los elementos que ya estaban creados antes de este proyecto. Los elementos principales han sido:</a:t>
            </a:r>
          </a:p>
          <a:p>
            <a:pPr marL="392205" indent="-392205">
              <a:buClr>
                <a:schemeClr val="accent1"/>
              </a:buClr>
              <a:buSzPct val="104999"/>
              <a:buFont typeface="Avenir Next"/>
              <a:buChar char="‣"/>
              <a:defRPr sz="3000">
                <a:latin typeface="Raleway"/>
                <a:ea typeface="Raleway"/>
                <a:cs typeface="Raleway"/>
                <a:sym typeface="Raleway"/>
              </a:defRPr>
            </a:pPr>
            <a:r>
              <a:t>El logotipo</a:t>
            </a:r>
          </a:p>
          <a:p>
            <a:pPr marL="392205" indent="-392205">
              <a:buClr>
                <a:schemeClr val="accent1"/>
              </a:buClr>
              <a:buSzPct val="104999"/>
              <a:buFont typeface="Avenir Next"/>
              <a:buChar char="‣"/>
              <a:defRPr sz="3000">
                <a:latin typeface="Raleway"/>
                <a:ea typeface="Raleway"/>
                <a:cs typeface="Raleway"/>
                <a:sym typeface="Raleway"/>
              </a:defRPr>
            </a:pPr>
            <a:r>
              <a:t>Los colores corporativos</a:t>
            </a:r>
          </a:p>
          <a:p>
            <a:pPr marL="392205" indent="-392205">
              <a:buClr>
                <a:schemeClr val="accent1"/>
              </a:buClr>
              <a:buSzPct val="104999"/>
              <a:buFont typeface="Avenir Next"/>
              <a:buChar char="‣"/>
              <a:defRPr sz="3000">
                <a:latin typeface="Raleway"/>
                <a:ea typeface="Raleway"/>
                <a:cs typeface="Raleway"/>
                <a:sym typeface="Raleway"/>
              </a:defRPr>
            </a:pPr>
            <a:r>
              <a:t>Las fuentes tipográficas</a:t>
            </a:r>
          </a:p>
          <a:p>
            <a:pPr>
              <a:defRPr sz="3000" b="1">
                <a:latin typeface="Raleway"/>
                <a:ea typeface="Raleway"/>
                <a:cs typeface="Raleway"/>
                <a:sym typeface="Raleway"/>
              </a:defRPr>
            </a:pPr>
            <a:endParaRPr/>
          </a:p>
        </p:txBody>
      </p:sp>
      <p:sp>
        <p:nvSpPr>
          <p:cNvPr id="199"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pic>
        <p:nvPicPr>
          <p:cNvPr id="200" name="Logotipo Aventura Valencia.png" descr="Logotipo Aventura Valencia.png"/>
          <p:cNvPicPr>
            <a:picLocks noChangeAspect="1"/>
          </p:cNvPicPr>
          <p:nvPr/>
        </p:nvPicPr>
        <p:blipFill>
          <a:blip r:embed="rId2">
            <a:extLst/>
          </a:blip>
          <a:stretch>
            <a:fillRect/>
          </a:stretch>
        </p:blipFill>
        <p:spPr>
          <a:xfrm>
            <a:off x="805826" y="5903646"/>
            <a:ext cx="2802550" cy="2173554"/>
          </a:xfrm>
          <a:prstGeom prst="rect">
            <a:avLst/>
          </a:prstGeom>
          <a:ln w="12700">
            <a:miter lim="400000"/>
          </a:ln>
        </p:spPr>
      </p:pic>
      <p:pic>
        <p:nvPicPr>
          <p:cNvPr id="201" name="colores.png" descr="colores.png"/>
          <p:cNvPicPr>
            <a:picLocks noChangeAspect="1"/>
          </p:cNvPicPr>
          <p:nvPr/>
        </p:nvPicPr>
        <p:blipFill>
          <a:blip r:embed="rId3">
            <a:extLst/>
          </a:blip>
          <a:stretch>
            <a:fillRect/>
          </a:stretch>
        </p:blipFill>
        <p:spPr>
          <a:xfrm>
            <a:off x="4477137" y="6381390"/>
            <a:ext cx="4050526" cy="1645010"/>
          </a:xfrm>
          <a:prstGeom prst="rect">
            <a:avLst/>
          </a:prstGeom>
          <a:ln w="12700">
            <a:miter lim="400000"/>
          </a:ln>
        </p:spPr>
      </p:pic>
      <p:pic>
        <p:nvPicPr>
          <p:cNvPr id="202" name="Captura de pantalla 2018-06-13 a las 21.46.26.png" descr="Captura de pantalla 2018-06-13 a las 21.46.26.png"/>
          <p:cNvPicPr>
            <a:picLocks noChangeAspect="1"/>
          </p:cNvPicPr>
          <p:nvPr/>
        </p:nvPicPr>
        <p:blipFill>
          <a:blip r:embed="rId4">
            <a:extLst/>
          </a:blip>
          <a:stretch>
            <a:fillRect/>
          </a:stretch>
        </p:blipFill>
        <p:spPr>
          <a:xfrm>
            <a:off x="10061973" y="6036275"/>
            <a:ext cx="1875049" cy="2506903"/>
          </a:xfrm>
          <a:prstGeom prst="rect">
            <a:avLst/>
          </a:prstGeom>
          <a:ln w="12700">
            <a:miter lim="400000"/>
          </a:ln>
        </p:spPr>
      </p:pic>
      <p:pic>
        <p:nvPicPr>
          <p:cNvPr id="203" name="Captura de pantalla 2018-06-13 a las 21.46.03.png" descr="Captura de pantalla 2018-06-13 a las 21.46.03.png"/>
          <p:cNvPicPr>
            <a:picLocks noChangeAspect="1"/>
          </p:cNvPicPr>
          <p:nvPr/>
        </p:nvPicPr>
        <p:blipFill>
          <a:blip r:embed="rId5">
            <a:extLst/>
          </a:blip>
          <a:stretch>
            <a:fillRect/>
          </a:stretch>
        </p:blipFill>
        <p:spPr>
          <a:xfrm>
            <a:off x="9513278" y="5259868"/>
            <a:ext cx="2588844" cy="34611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FG Creación gráfica - Aventura valencia"/>
          <p:cNvSpPr txBox="1">
            <a:spLocks noGrp="1"/>
          </p:cNvSpPr>
          <p:nvPr>
            <p:ph type="body" idx="13"/>
          </p:nvPr>
        </p:nvSpPr>
        <p:spPr>
          <a:xfrm>
            <a:off x="406400" y="444499"/>
            <a:ext cx="11176000" cy="469901"/>
          </a:xfrm>
          <a:prstGeom prst="rect">
            <a:avLst/>
          </a:prstGeom>
        </p:spPr>
        <p:txBody>
          <a:bodyPr/>
          <a:lstStyle>
            <a:lvl1pPr>
              <a:defRPr b="1">
                <a:latin typeface="Raleway"/>
                <a:ea typeface="Raleway"/>
                <a:cs typeface="Raleway"/>
                <a:sym typeface="Raleway"/>
              </a:defRPr>
            </a:lvl1pPr>
          </a:lstStyle>
          <a:p>
            <a:r>
              <a:t>TFG Creación gráfica - Aventura valencia</a:t>
            </a:r>
          </a:p>
        </p:txBody>
      </p:sp>
      <p:sp>
        <p:nvSpPr>
          <p:cNvPr id="206" name="El logotipo"/>
          <p:cNvSpPr txBox="1">
            <a:spLocks noGrp="1"/>
          </p:cNvSpPr>
          <p:nvPr>
            <p:ph type="title"/>
          </p:nvPr>
        </p:nvSpPr>
        <p:spPr>
          <a:prstGeom prst="rect">
            <a:avLst/>
          </a:prstGeom>
        </p:spPr>
        <p:txBody>
          <a:bodyPr/>
          <a:lstStyle>
            <a:lvl1pPr defTabSz="408940">
              <a:spcBef>
                <a:spcPts val="1900"/>
              </a:spcBef>
              <a:defRPr sz="4200" b="1">
                <a:solidFill>
                  <a:srgbClr val="0400C7"/>
                </a:solidFill>
                <a:latin typeface="Raleway"/>
                <a:ea typeface="Raleway"/>
                <a:cs typeface="Raleway"/>
                <a:sym typeface="Raleway"/>
              </a:defRPr>
            </a:lvl1pPr>
          </a:lstStyle>
          <a:p>
            <a:r>
              <a:t>El logotipo</a:t>
            </a:r>
          </a:p>
        </p:txBody>
      </p:sp>
      <p:sp>
        <p:nvSpPr>
          <p:cNvPr id="207" name="He diseñado un logotipo que responde a conceptos como el minimalismo, el Flat Design o los colores de alto contraste y los colores opuestos.…"/>
          <p:cNvSpPr txBox="1"/>
          <p:nvPr/>
        </p:nvSpPr>
        <p:spPr>
          <a:xfrm>
            <a:off x="554228" y="2425700"/>
            <a:ext cx="10880344" cy="4876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3000">
                <a:latin typeface="Raleway"/>
                <a:ea typeface="Raleway"/>
                <a:cs typeface="Raleway"/>
                <a:sym typeface="Raleway"/>
              </a:defRPr>
            </a:pPr>
            <a:r>
              <a:t>He diseñado un logotipo que responde a conceptos como el </a:t>
            </a:r>
            <a:r>
              <a:rPr b="1"/>
              <a:t>minimalismo, el </a:t>
            </a:r>
            <a:r>
              <a:rPr b="1" i="1"/>
              <a:t>Flat Design </a:t>
            </a:r>
            <a:r>
              <a:rPr b="1"/>
              <a:t>o los colores de alto contraste y los colores opuestos.</a:t>
            </a:r>
          </a:p>
          <a:p>
            <a:pPr>
              <a:defRPr sz="3000">
                <a:latin typeface="Raleway"/>
                <a:ea typeface="Raleway"/>
                <a:cs typeface="Raleway"/>
                <a:sym typeface="Raleway"/>
              </a:defRPr>
            </a:pPr>
            <a:r>
              <a:t>Me han servido de inspiración logotipos de marcas muy famosas como estos:</a:t>
            </a:r>
          </a:p>
          <a:p>
            <a:pPr>
              <a:defRPr sz="3000" b="1">
                <a:latin typeface="Raleway"/>
                <a:ea typeface="Raleway"/>
                <a:cs typeface="Raleway"/>
                <a:sym typeface="Raleway"/>
              </a:defRPr>
            </a:pPr>
            <a:endParaRPr/>
          </a:p>
          <a:p>
            <a:pPr>
              <a:defRPr sz="3000" b="1">
                <a:latin typeface="Raleway"/>
                <a:ea typeface="Raleway"/>
                <a:cs typeface="Raleway"/>
                <a:sym typeface="Raleway"/>
              </a:defRPr>
            </a:pPr>
            <a:endParaRPr/>
          </a:p>
        </p:txBody>
      </p:sp>
      <p:sp>
        <p:nvSpPr>
          <p:cNvPr id="208" name="Número de diapositiva"/>
          <p:cNvSpPr txBox="1">
            <a:spLocks noGrp="1"/>
          </p:cNvSpPr>
          <p:nvPr>
            <p:ph type="sldNum" sz="quarter" idx="4294967295"/>
          </p:nvPr>
        </p:nvSpPr>
        <p:spPr>
          <a:xfrm>
            <a:off x="12332920" y="431800"/>
            <a:ext cx="260599" cy="4572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pic>
        <p:nvPicPr>
          <p:cNvPr id="209" name="Imagen" descr="Imagen"/>
          <p:cNvPicPr>
            <a:picLocks noChangeAspect="1"/>
          </p:cNvPicPr>
          <p:nvPr/>
        </p:nvPicPr>
        <p:blipFill>
          <a:blip r:embed="rId2">
            <a:extLst/>
          </a:blip>
          <a:stretch>
            <a:fillRect/>
          </a:stretch>
        </p:blipFill>
        <p:spPr>
          <a:xfrm>
            <a:off x="4718209" y="5281859"/>
            <a:ext cx="3568382" cy="32890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899</Words>
  <Application>Microsoft Macintosh PowerPoint</Application>
  <PresentationFormat>Personalizado</PresentationFormat>
  <Paragraphs>100</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Arial</vt:lpstr>
      <vt:lpstr>Avenir Next</vt:lpstr>
      <vt:lpstr>Avenir Next Medium</vt:lpstr>
      <vt:lpstr>DIN Alternate</vt:lpstr>
      <vt:lpstr>DIN Condensed</vt:lpstr>
      <vt:lpstr>Helvetica</vt:lpstr>
      <vt:lpstr>Helvetica Neue</vt:lpstr>
      <vt:lpstr>Raleway</vt:lpstr>
      <vt:lpstr>New_Template7</vt:lpstr>
      <vt:lpstr>AVENTURA VALENCIA</vt:lpstr>
      <vt:lpstr>Presentación de PowerPoint</vt:lpstr>
      <vt:lpstr>Imagen corporativa</vt:lpstr>
      <vt:lpstr>Imagen corporativa</vt:lpstr>
      <vt:lpstr>Presentación de PowerPoint</vt:lpstr>
      <vt:lpstr>Proceso de creación del manual de imagen corporativa</vt:lpstr>
      <vt:lpstr>Briefing</vt:lpstr>
      <vt:lpstr>Rediseño de elementos existentes</vt:lpstr>
      <vt:lpstr>El logotipo</vt:lpstr>
      <vt:lpstr>El logotipo</vt:lpstr>
      <vt:lpstr>Colores corporativos</vt:lpstr>
      <vt:lpstr>Fuentes tipográficas</vt:lpstr>
      <vt:lpstr>Presentación de PowerPoint</vt:lpstr>
      <vt:lpstr>Video / spot de la marca</vt:lpstr>
      <vt:lpstr>Presentación de PowerPoint</vt:lpstr>
      <vt:lpstr>Rediseño de la página web</vt:lpstr>
      <vt:lpstr>Home</vt:lpstr>
      <vt:lpstr>Servicios</vt:lpstr>
      <vt:lpstr>Galería</vt:lpstr>
      <vt:lpstr>Instalaciones</vt:lpstr>
      <vt:lpstr>Descargas</vt:lpstr>
      <vt:lpstr>Contacto</vt:lpstr>
      <vt:lpstr>Presentación de PowerPoint</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AVENTURA VALENCIA</dc:title>
  <cp:lastModifiedBy>Oscar Fernández Pérez</cp:lastModifiedBy>
  <cp:revision>1</cp:revision>
  <dcterms:modified xsi:type="dcterms:W3CDTF">2018-06-17T10:25:59Z</dcterms:modified>
</cp:coreProperties>
</file>