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8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9" r:id="rId7"/>
    <p:sldId id="268" r:id="rId8"/>
    <p:sldId id="260" r:id="rId9"/>
    <p:sldId id="261" r:id="rId10"/>
    <p:sldId id="262" r:id="rId11"/>
    <p:sldId id="263" r:id="rId12"/>
    <p:sldId id="265" r:id="rId13"/>
    <p:sldId id="267" r:id="rId14"/>
    <p:sldId id="270" r:id="rId15"/>
    <p:sldId id="274" r:id="rId16"/>
    <p:sldId id="280" r:id="rId17"/>
    <p:sldId id="279" r:id="rId18"/>
    <p:sldId id="278" r:id="rId19"/>
    <p:sldId id="281" r:id="rId20"/>
    <p:sldId id="283" r:id="rId21"/>
    <p:sldId id="277" r:id="rId22"/>
    <p:sldId id="284" r:id="rId23"/>
    <p:sldId id="285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5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3231C-8D21-4E8B-BFC6-D886D33A3EE9}" type="datetimeFigureOut">
              <a:rPr lang="es-CO" smtClean="0"/>
              <a:t>11/06/2018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8AF4-91EA-4F9C-83BB-BBBD2D36410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231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439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11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44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44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44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442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442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442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442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96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879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80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477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177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45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474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96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86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F4-91EA-4F9C-83BB-BBBD2D3641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96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3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5D346-B1AF-4DEE-9464-8EAC32265CC5}" type="datetimeFigureOut">
              <a:rPr lang="es-CO" smtClean="0"/>
              <a:t>11/06/2018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C34FC3-309D-4E54-9703-A8EE2C8057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338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5D346-B1AF-4DEE-9464-8EAC32265CC5}" type="datetimeFigureOut">
              <a:rPr lang="es-CO" smtClean="0"/>
              <a:t>11/06/2018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C34FC3-309D-4E54-9703-A8EE2C8057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74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65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5D346-B1AF-4DEE-9464-8EAC32265CC5}" type="datetimeFigureOut">
              <a:rPr lang="es-CO" smtClean="0"/>
              <a:t>11/06/2018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C34FC3-309D-4E54-9703-A8EE2C8057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338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5D346-B1AF-4DEE-9464-8EAC32265CC5}" type="datetimeFigureOut">
              <a:rPr lang="es-CO" smtClean="0"/>
              <a:t>11/06/2018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C34FC3-309D-4E54-9703-A8EE2C8057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74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uoc_LOGO_masterbrand_DOC_tzdo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7"/>
          <a:stretch>
            <a:fillRect/>
          </a:stretch>
        </p:blipFill>
        <p:spPr bwMode="auto">
          <a:xfrm>
            <a:off x="179512" y="260648"/>
            <a:ext cx="8784976" cy="107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2 Marcador de texto"/>
          <p:cNvSpPr txBox="1">
            <a:spLocks/>
          </p:cNvSpPr>
          <p:nvPr/>
        </p:nvSpPr>
        <p:spPr>
          <a:xfrm>
            <a:off x="3131840" y="536994"/>
            <a:ext cx="5832648" cy="595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O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DE INTELIGENCIA DE NEGOCIOS PARA EL ANALISIS DE PUBLIDAD EN ENTORNOS DIGITALES</a:t>
            </a:r>
            <a:endParaRPr lang="es-CO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-540568" y="655387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rgbClr val="002060"/>
                </a:solidFill>
              </a:rPr>
              <a:t>Master</a:t>
            </a:r>
            <a:r>
              <a:rPr lang="es-ES" sz="1200" b="1" baseline="0" dirty="0">
                <a:solidFill>
                  <a:srgbClr val="002060"/>
                </a:solidFill>
              </a:rPr>
              <a:t> Ingeniería Informática – Keinth Fernández Pérez</a:t>
            </a:r>
            <a:endParaRPr lang="es-CO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9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055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08400"/>
            <a:ext cx="4785147" cy="3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23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es-CO" dirty="0"/>
              <a:t>SISTEMA DE INTELIGENCIA DE NEGOCIOS PARA EL ANALISIS DE PUBLIDAD EN ENTORNOS DIGITALES</a:t>
            </a:r>
            <a:br>
              <a:rPr lang="es-CO" dirty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28192"/>
          </a:xfrm>
        </p:spPr>
        <p:txBody>
          <a:bodyPr>
            <a:normAutofit fontScale="92500" lnSpcReduction="20000"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Keinth Fernández Pérez</a:t>
            </a:r>
          </a:p>
          <a:p>
            <a:r>
              <a:rPr lang="es-CO" sz="2400" dirty="0">
                <a:solidFill>
                  <a:schemeClr val="tx1"/>
                </a:solidFill>
              </a:rPr>
              <a:t>Master en Ingeniería Informática</a:t>
            </a:r>
          </a:p>
          <a:p>
            <a:r>
              <a:rPr lang="es-CO" sz="2400" dirty="0">
                <a:solidFill>
                  <a:schemeClr val="tx1"/>
                </a:solidFill>
              </a:rPr>
              <a:t>M1.321 – Trabajo final de máster</a:t>
            </a:r>
          </a:p>
          <a:p>
            <a:r>
              <a:rPr lang="es-ES" sz="2400" dirty="0">
                <a:solidFill>
                  <a:schemeClr val="tx1"/>
                </a:solidFill>
              </a:rPr>
              <a:t>11/06/2018</a:t>
            </a:r>
          </a:p>
          <a:p>
            <a:r>
              <a:rPr lang="es-ES" sz="2400" dirty="0">
                <a:solidFill>
                  <a:schemeClr val="tx1"/>
                </a:solidFill>
              </a:rPr>
              <a:t>Cartagena - Colombia</a:t>
            </a: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6453336"/>
            <a:ext cx="50405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70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04764"/>
            <a:ext cx="8229600" cy="828092"/>
          </a:xfrm>
        </p:spPr>
        <p:txBody>
          <a:bodyPr/>
          <a:lstStyle/>
          <a:p>
            <a:r>
              <a:rPr lang="es-ES" dirty="0"/>
              <a:t>Diseño e Implementación del Data </a:t>
            </a:r>
            <a:r>
              <a:rPr lang="es-ES" dirty="0" err="1"/>
              <a:t>Warehouse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2204864"/>
            <a:ext cx="8229600" cy="3816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1916832"/>
            <a:ext cx="7355160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- Comprensión de los datos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98054" y="2535213"/>
            <a:ext cx="7355160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- Modelo conceptual de datos</a:t>
            </a:r>
          </a:p>
        </p:txBody>
      </p:sp>
      <p:pic>
        <p:nvPicPr>
          <p:cNvPr id="8" name="Picture 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4034" r="3759"/>
          <a:stretch/>
        </p:blipFill>
        <p:spPr bwMode="auto">
          <a:xfrm>
            <a:off x="1907704" y="3130327"/>
            <a:ext cx="5511372" cy="313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4B259E-B75A-43A2-96EB-DFC1FAE4ED0D}"/>
              </a:ext>
            </a:extLst>
          </p:cNvPr>
          <p:cNvSpPr/>
          <p:nvPr/>
        </p:nvSpPr>
        <p:spPr>
          <a:xfrm>
            <a:off x="2831780" y="6102442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ea typeface="Times New Roman" panose="02020603050405020304" pitchFamily="18" charset="0"/>
              </a:rPr>
              <a:t>Modelo conceptual en estrella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1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7" y="2255415"/>
            <a:ext cx="35671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85" y="2491953"/>
            <a:ext cx="38274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9" y="3575904"/>
            <a:ext cx="37576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95" y="3464779"/>
            <a:ext cx="33559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4" y="4748024"/>
            <a:ext cx="37782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35" y="4772369"/>
            <a:ext cx="39592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597185" y="1556792"/>
            <a:ext cx="7355160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- Modelo lógico de datos</a:t>
            </a:r>
          </a:p>
        </p:txBody>
      </p:sp>
    </p:spTree>
    <p:extLst>
      <p:ext uri="{BB962C8B-B14F-4D97-AF65-F5344CB8AC3E}">
        <p14:creationId xmlns:p14="http://schemas.microsoft.com/office/powerpoint/2010/main" val="50162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3509"/>
            <a:ext cx="5472608" cy="267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99" y="1322512"/>
            <a:ext cx="165893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452320" y="4293096"/>
            <a:ext cx="1152128" cy="907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6300192" y="3364449"/>
            <a:ext cx="504056" cy="237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59662" y="1301552"/>
            <a:ext cx="7355160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- Modelo Físico de datos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10908"/>
            <a:ext cx="707082" cy="7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6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359662" y="1301552"/>
            <a:ext cx="7355160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- Diseño e Implementación de las ETL</a:t>
            </a:r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840760" cy="3168352"/>
          </a:xfrm>
          <a:prstGeom prst="rect">
            <a:avLst/>
          </a:prstGeom>
          <a:noFill/>
          <a:ln w="9525" cmpd="sng">
            <a:solidFill>
              <a:srgbClr val="7F7F7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71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Implementación del Front End del usuarios</a:t>
            </a:r>
          </a:p>
          <a:p>
            <a:pPr algn="just">
              <a:buFontTx/>
              <a:buChar char="-"/>
            </a:pPr>
            <a:endParaRPr lang="es-CO" sz="2400" dirty="0"/>
          </a:p>
        </p:txBody>
      </p:sp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5324"/>
            <a:ext cx="1255403" cy="3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38308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Implementación del Front End del usuarios</a:t>
            </a:r>
          </a:p>
          <a:p>
            <a:pPr algn="just">
              <a:buFontTx/>
              <a:buChar char="-"/>
            </a:pPr>
            <a:endParaRPr lang="es-CO" sz="2400" dirty="0"/>
          </a:p>
        </p:txBody>
      </p:sp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5324"/>
            <a:ext cx="1255403" cy="3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4" y="2708920"/>
            <a:ext cx="80056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5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Implementación del Front End del usuarios</a:t>
            </a:r>
          </a:p>
          <a:p>
            <a:pPr algn="just">
              <a:buFontTx/>
              <a:buChar char="-"/>
            </a:pPr>
            <a:endParaRPr lang="es-C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6" y="2813695"/>
            <a:ext cx="5382182" cy="35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844108" y="2780928"/>
            <a:ext cx="2952328" cy="3417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/>
              <a:t>Cuadros de Mando: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CTR x Ciudad ,Zona según producto.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CTR x Perfil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CTR x Gustos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CTR x Rango de edad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CTR x Genero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CTR x Plataforma según perfil</a:t>
            </a:r>
          </a:p>
          <a:p>
            <a:pPr algn="just">
              <a:buFontTx/>
              <a:buChar char="-"/>
            </a:pPr>
            <a:endParaRPr lang="es-CO" sz="2400" dirty="0"/>
          </a:p>
        </p:txBody>
      </p:sp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5324"/>
            <a:ext cx="1255403" cy="3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Análisis y Resultados Obtenidos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1560" y="4509121"/>
            <a:ext cx="8229600" cy="1656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anose="05000000000000000000" pitchFamily="2" charset="2"/>
              <a:buChar char="Ø"/>
            </a:pPr>
            <a:r>
              <a:rPr lang="es-CO" sz="1800" i="1" dirty="0"/>
              <a:t>¿Qué regiones o ciudades tienen mejores indicadores de efectividad? ¿Hay alguna relación con el producto o familia de productos? </a:t>
            </a:r>
          </a:p>
          <a:p>
            <a:pPr marL="400050" lvl="1" indent="0" algn="just">
              <a:buNone/>
            </a:pPr>
            <a:r>
              <a:rPr lang="es-ES" sz="1400" dirty="0"/>
              <a:t>R/  </a:t>
            </a:r>
            <a:r>
              <a:rPr lang="es-CO" sz="1400" dirty="0"/>
              <a:t>Si observamos la tabla de zonas, podemos concluir que, aunque la zona Costera de España parece tener mejor respuesta a la publicidad a través de canales digitales, y si seleccionamos los tres (3) centros urbanos con mejor indicador CTR y analizamos el ranking de efectividad por productos y familias de productos, podemos concluir que la ropa y los accesorios son los que se destacan.</a:t>
            </a:r>
          </a:p>
          <a:p>
            <a:pPr marL="400050" lvl="1" indent="0" algn="just">
              <a:buNone/>
            </a:pPr>
            <a:endParaRPr lang="es-ES" sz="1400" dirty="0"/>
          </a:p>
          <a:p>
            <a:pPr marL="0" lvl="0" indent="0" algn="just">
              <a:buNone/>
            </a:pPr>
            <a:endParaRPr lang="es-ES" sz="2400" dirty="0"/>
          </a:p>
        </p:txBody>
      </p:sp>
      <p:pic>
        <p:nvPicPr>
          <p:cNvPr id="6" name="Imagen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224"/>
          <a:stretch/>
        </p:blipFill>
        <p:spPr bwMode="auto">
          <a:xfrm>
            <a:off x="1691680" y="1772816"/>
            <a:ext cx="5610225" cy="26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9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Análisis y Resultados Obtenidos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1560" y="5337213"/>
            <a:ext cx="8229600" cy="828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es-ES" sz="2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1560" y="4509121"/>
            <a:ext cx="8229600" cy="15121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CO" sz="1800" i="1" dirty="0"/>
              <a:t>¿Existe alguna relación entre la mejora de los indicadores de efectividad con algún segmento de la población objetivo?</a:t>
            </a:r>
            <a:endParaRPr lang="es-CO" sz="1800" dirty="0"/>
          </a:p>
          <a:p>
            <a:pPr marL="400050" lvl="1" indent="0" algn="just">
              <a:buNone/>
            </a:pPr>
            <a:r>
              <a:rPr lang="es-ES" sz="1400" dirty="0"/>
              <a:t>R/  Si, el</a:t>
            </a:r>
            <a:r>
              <a:rPr lang="es-CO" sz="1400" dirty="0"/>
              <a:t> género no resulta significativo, pero el gusto de la persona es una variable altamente conexa al tipo de productos publicitados y la edad puede subordinar el consumo en artículos específicos como la moda y el calzado.</a:t>
            </a:r>
          </a:p>
          <a:p>
            <a:pPr marL="400050" lvl="1" indent="0" algn="just">
              <a:buNone/>
            </a:pPr>
            <a:endParaRPr lang="es-ES" sz="1400" dirty="0"/>
          </a:p>
        </p:txBody>
      </p:sp>
      <p:pic>
        <p:nvPicPr>
          <p:cNvPr id="4099" name="Imagen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2" y="1772816"/>
            <a:ext cx="3719239" cy="120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90626"/>
            <a:ext cx="3762325" cy="120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n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78" y="1772816"/>
            <a:ext cx="18830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81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Análisis y Resultados Obtenidos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1560" y="5337213"/>
            <a:ext cx="8229600" cy="828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es-ES" sz="2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1560" y="4509121"/>
            <a:ext cx="8229600" cy="15121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buNone/>
            </a:pPr>
            <a:endParaRPr lang="es-ES" sz="1400" dirty="0"/>
          </a:p>
        </p:txBody>
      </p:sp>
      <p:sp>
        <p:nvSpPr>
          <p:cNvPr id="2" name="1 Rectángulo"/>
          <p:cNvSpPr/>
          <p:nvPr/>
        </p:nvSpPr>
        <p:spPr>
          <a:xfrm>
            <a:off x="603945" y="191683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En general podemos extraer del análisis realizado son las siguientes observaciones:</a:t>
            </a:r>
          </a:p>
          <a:p>
            <a:pPr algn="just"/>
            <a:r>
              <a:rPr lang="es-CO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La publicidad en moda tiene una alta conversión en ventas en estas 3 ciudades de España: Barcelona, Madrid y Bilbao.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/>
              <a:t>Si la publicidad la desplegamos en Instagram y YouTube llegaremos con mayor efectividad a usuarios jóvenes con edades entre los 18 y 30 años.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/>
              <a:t>Si realizamos un análisis por zonas, la conversión en clic es alta y homogénea en las poblaciones  de la costa de España.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/>
              <a:t>En el segmento de personas maduras (46-60), con gustos por lo social y el turismo, la publicidad más efectiva de visualización corresponde a temáticas culturales.</a:t>
            </a:r>
            <a:endParaRPr lang="es-C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828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720840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 AGENDA </a:t>
            </a:r>
          </a:p>
          <a:p>
            <a:endParaRPr lang="es-CO" dirty="0"/>
          </a:p>
          <a:p>
            <a:pPr marL="457200" lvl="0" indent="-457200">
              <a:buAutoNum type="arabicPeriod"/>
            </a:pPr>
            <a:r>
              <a:rPr lang="es-ES" sz="2400" dirty="0"/>
              <a:t>Introducción </a:t>
            </a:r>
          </a:p>
          <a:p>
            <a:pPr marL="457200" lvl="0" indent="-457200">
              <a:buAutoNum type="arabicPeriod"/>
            </a:pPr>
            <a:r>
              <a:rPr lang="es-ES" sz="2400" dirty="0"/>
              <a:t>Objetivo general y específicos</a:t>
            </a:r>
          </a:p>
          <a:p>
            <a:pPr marL="457200" lvl="0" indent="-457200">
              <a:buAutoNum type="arabicPeriod"/>
            </a:pPr>
            <a:r>
              <a:rPr lang="es-ES" sz="2400" dirty="0"/>
              <a:t>Arquitectura Seleccionada</a:t>
            </a:r>
          </a:p>
          <a:p>
            <a:pPr marL="457200" lvl="0" indent="-457200">
              <a:buAutoNum type="arabicPeriod"/>
            </a:pPr>
            <a:r>
              <a:rPr lang="es-ES" sz="2400" dirty="0"/>
              <a:t>Diseño e implementación del </a:t>
            </a:r>
            <a:r>
              <a:rPr lang="es-ES" sz="2400" dirty="0" err="1"/>
              <a:t>Datawarehouse</a:t>
            </a:r>
            <a:endParaRPr lang="es-ES" sz="2400" dirty="0"/>
          </a:p>
          <a:p>
            <a:pPr marL="457200" lvl="0" indent="-457200">
              <a:buAutoNum type="arabicPeriod"/>
            </a:pPr>
            <a:r>
              <a:rPr lang="es-ES" sz="2400" dirty="0"/>
              <a:t>Diseño e implementación de ETL</a:t>
            </a:r>
          </a:p>
          <a:p>
            <a:pPr marL="457200" lvl="0" indent="-457200">
              <a:buAutoNum type="arabicPeriod"/>
            </a:pPr>
            <a:r>
              <a:rPr lang="es-ES" sz="2400" dirty="0"/>
              <a:t>Implementación del Front-</a:t>
            </a:r>
            <a:r>
              <a:rPr lang="es-ES" sz="2400" dirty="0" err="1"/>
              <a:t>End</a:t>
            </a:r>
            <a:r>
              <a:rPr lang="es-ES" sz="2400" dirty="0"/>
              <a:t> del usuario</a:t>
            </a:r>
          </a:p>
          <a:p>
            <a:pPr marL="457200" lvl="0" indent="-457200">
              <a:buAutoNum type="arabicPeriod"/>
            </a:pPr>
            <a:r>
              <a:rPr lang="es-ES" sz="2400" dirty="0"/>
              <a:t>Análisis de resultados obtenidos</a:t>
            </a:r>
          </a:p>
          <a:p>
            <a:pPr marL="457200" lvl="0" indent="-457200">
              <a:buAutoNum type="arabicPeriod"/>
            </a:pPr>
            <a:r>
              <a:rPr lang="es-ES" sz="2400" dirty="0"/>
              <a:t>Conclusiones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12617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Conclusiones: </a:t>
            </a:r>
          </a:p>
          <a:p>
            <a:pPr marL="0" indent="0">
              <a:buNone/>
            </a:pPr>
            <a:endParaRPr lang="es-E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sz="1800" dirty="0"/>
              <a:t>Las lecciones aprendidas correspondieron en primera instancia a la arquitectura de BI, la definición y diseño del DWH , así como las ETL, en esta parte la investigación fue amplia porque era importante conocer los diferentes componentes  que </a:t>
            </a:r>
            <a:r>
              <a:rPr lang="es-CO" sz="1800" dirty="0" err="1"/>
              <a:t>Talend</a:t>
            </a:r>
            <a:r>
              <a:rPr lang="es-CO" sz="1800" dirty="0"/>
              <a:t> dispone para la creación de las ETL.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sz="1800" dirty="0"/>
              <a:t>Los objetivos definidos  al inicio del proyecto fueron  alcanzados y lo más relevante es que se pudo verificar la efectividad de campaña publicitaria basada en el CTR de los anuncios publicados en las distintas plataformas digitales.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sz="1800" dirty="0"/>
              <a:t>Una línea a explorar en el futuro que no fue contemplado en este proyecto debido al tiempo y a que no se contaba con la licencia requerida,  sería la gestión de permisos entre diferentes usuarios, así como la acción de publicar dashboards interactivos en un portal web colaborativo.</a:t>
            </a:r>
          </a:p>
          <a:p>
            <a:pPr algn="just">
              <a:buFontTx/>
              <a:buChar char="-"/>
            </a:pPr>
            <a:endParaRPr lang="es-CO" sz="1800" dirty="0"/>
          </a:p>
          <a:p>
            <a:pPr algn="just">
              <a:buFontTx/>
              <a:buChar char="-"/>
            </a:pPr>
            <a:endParaRPr lang="es-CO" sz="1800" dirty="0"/>
          </a:p>
          <a:p>
            <a:pPr algn="just">
              <a:buFontTx/>
              <a:buChar char="-"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059223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4000" dirty="0"/>
          </a:p>
          <a:p>
            <a:pPr marL="0" indent="0" algn="ctr">
              <a:buNone/>
            </a:pPr>
            <a:r>
              <a:rPr lang="es-ES" sz="4000" dirty="0"/>
              <a:t>Agradecimientos</a:t>
            </a:r>
          </a:p>
          <a:p>
            <a:endParaRPr lang="es-ES" sz="2400" b="1" dirty="0"/>
          </a:p>
          <a:p>
            <a:pPr marL="0" indent="0">
              <a:buNone/>
            </a:pPr>
            <a:endParaRPr lang="es-CO" sz="2400" b="1" dirty="0"/>
          </a:p>
          <a:p>
            <a:pPr marL="0" indent="0" algn="ctr">
              <a:buNone/>
            </a:pPr>
            <a:r>
              <a:rPr lang="es-CO" sz="2400" b="1" dirty="0"/>
              <a:t>David Amorós Alcalá</a:t>
            </a:r>
          </a:p>
          <a:p>
            <a:pPr marL="0" indent="0" algn="ctr">
              <a:buNone/>
            </a:pPr>
            <a:r>
              <a:rPr lang="es-CO" sz="2400" b="1" dirty="0"/>
              <a:t>María Isabel </a:t>
            </a:r>
            <a:r>
              <a:rPr lang="es-CO" sz="2400" b="1" dirty="0" err="1"/>
              <a:t>Guitart</a:t>
            </a:r>
            <a:r>
              <a:rPr lang="es-CO" sz="2400" b="1" dirty="0"/>
              <a:t> Hormigo </a:t>
            </a:r>
          </a:p>
          <a:p>
            <a:pPr marL="0" indent="0" algn="ctr">
              <a:buNone/>
            </a:pPr>
            <a:r>
              <a:rPr lang="es-ES" sz="2400" b="1" dirty="0"/>
              <a:t>UOC</a:t>
            </a:r>
          </a:p>
          <a:p>
            <a:endParaRPr lang="es-CO" sz="2400" dirty="0"/>
          </a:p>
          <a:p>
            <a:pPr algn="just">
              <a:buFontTx/>
              <a:buChar char="-"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16146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endParaRPr lang="es-ES" sz="4000" dirty="0"/>
          </a:p>
          <a:p>
            <a:pPr marL="0" indent="0" algn="ctr">
              <a:buNone/>
            </a:pPr>
            <a:r>
              <a:rPr lang="es-CO" sz="4000" dirty="0"/>
              <a:t>FIN</a:t>
            </a:r>
            <a:endParaRPr lang="es-ES" sz="2400" b="1" dirty="0"/>
          </a:p>
          <a:p>
            <a:endParaRPr lang="es-CO" sz="2400" dirty="0"/>
          </a:p>
          <a:p>
            <a:pPr algn="just">
              <a:buFontTx/>
              <a:buChar char="-"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58602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2204864"/>
            <a:ext cx="8229600" cy="3816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94420" y="2204864"/>
            <a:ext cx="2926825" cy="108012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 </a:t>
            </a:r>
          </a:p>
          <a:p>
            <a:r>
              <a:rPr lang="es-ES" sz="2400" dirty="0"/>
              <a:t>Campañas Digitales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				</a:t>
            </a:r>
          </a:p>
          <a:p>
            <a:r>
              <a:rPr lang="es-ES" sz="2400" dirty="0"/>
              <a:t> 			</a:t>
            </a:r>
          </a:p>
          <a:p>
            <a:endParaRPr lang="es-CO" sz="24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2"/>
          <a:stretch/>
        </p:blipFill>
        <p:spPr>
          <a:xfrm>
            <a:off x="4117386" y="1846745"/>
            <a:ext cx="3384376" cy="24084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20" y="3429000"/>
            <a:ext cx="2926825" cy="2969090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995936" y="4255145"/>
            <a:ext cx="3240360" cy="108012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 </a:t>
            </a:r>
          </a:p>
          <a:p>
            <a:r>
              <a:rPr lang="es-ES" sz="2400" dirty="0"/>
              <a:t>Inteligencia de Negocios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				</a:t>
            </a:r>
          </a:p>
          <a:p>
            <a:r>
              <a:rPr lang="es-ES" sz="2400" dirty="0"/>
              <a:t> 			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9282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1972816"/>
          </a:xfrm>
        </p:spPr>
        <p:txBody>
          <a:bodyPr/>
          <a:lstStyle/>
          <a:p>
            <a:r>
              <a:rPr lang="es-ES" dirty="0"/>
              <a:t>Objetivo General:</a:t>
            </a:r>
          </a:p>
          <a:p>
            <a:pPr marL="0" indent="0" algn="just">
              <a:buNone/>
            </a:pPr>
            <a:r>
              <a:rPr lang="es-CO" sz="2000" dirty="0"/>
              <a:t>Diseño e implementación de un sistema BI que facilite la adquisición, el almacenamiento y la explotación de datos obtenidos durante la publicación de anuncios en plataforma digitales para analizar la eficiencia en la parametrización de anuncios.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2204864"/>
            <a:ext cx="8229600" cy="3816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3818981"/>
            <a:ext cx="8375460" cy="22023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Objetivos específicos:</a:t>
            </a:r>
          </a:p>
          <a:p>
            <a:pPr marL="285750" lvl="0" indent="-285750">
              <a:buFontTx/>
              <a:buChar char="-"/>
            </a:pPr>
            <a:r>
              <a:rPr lang="es-CO" sz="1800" dirty="0"/>
              <a:t>Diseñar e implementar  un almacén de datos (Data </a:t>
            </a:r>
            <a:r>
              <a:rPr lang="es-CO" sz="1800" dirty="0" err="1"/>
              <a:t>Warehouse</a:t>
            </a:r>
            <a:r>
              <a:rPr lang="es-CO" sz="1800" dirty="0"/>
              <a:t>)  </a:t>
            </a:r>
          </a:p>
          <a:p>
            <a:pPr marL="285750" indent="-285750">
              <a:buFontTx/>
              <a:buChar char="-"/>
            </a:pPr>
            <a:r>
              <a:rPr lang="es-CO" sz="1800" dirty="0"/>
              <a:t>Diseñar e implementar las ETL (extracción, transformación y carga)</a:t>
            </a:r>
          </a:p>
          <a:p>
            <a:pPr marL="285750" indent="-285750">
              <a:buFontTx/>
              <a:buChar char="-"/>
            </a:pPr>
            <a:r>
              <a:rPr lang="es-CO" sz="1800" dirty="0"/>
              <a:t>Analizar las diferentes plataformas BI disponibles en el mercado.</a:t>
            </a:r>
          </a:p>
          <a:p>
            <a:pPr marL="285750" indent="-285750">
              <a:buFontTx/>
              <a:buChar char="-"/>
            </a:pPr>
            <a:r>
              <a:rPr lang="es-ES" sz="1800" dirty="0"/>
              <a:t>Elegir una de estas herramientas  para el análisis de la información. </a:t>
            </a:r>
          </a:p>
          <a:p>
            <a:pPr marL="285750" indent="-285750">
              <a:buFontTx/>
              <a:buChar char="-"/>
            </a:pPr>
            <a:endParaRPr lang="es-CO" sz="1800" dirty="0"/>
          </a:p>
          <a:p>
            <a:pPr marL="285750" indent="-285750">
              <a:buFontTx/>
              <a:buChar char="-"/>
            </a:pPr>
            <a:endParaRPr lang="es-CO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77634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2204864"/>
            <a:ext cx="8229600" cy="3816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07806" y="1484784"/>
            <a:ext cx="8375460" cy="48965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Objetivos específicos:</a:t>
            </a:r>
          </a:p>
          <a:p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800" dirty="0"/>
              <a:t>¿Qué regiones o ciudades tienen mejores indicadores de efectividad? ¿Hay alguna relación con el producto o familia de productos?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800" dirty="0"/>
              <a:t>¿Existen una relación entre la mejora de los indicadores de efectividad con algún segmento de la población objetivo?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800" dirty="0"/>
              <a:t>¿Hay alguna plataforma donde, bajo las mismas condiciones, se obtengan mejores tasas de visualización?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800" dirty="0"/>
              <a:t>¿Existen relaciones entre plataformas y franjas de edad de usuarios que provoquen mejores tasas de visualización?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800" dirty="0"/>
              <a:t>¿El conocimiento del grupo de interés de los usuarios podría ayudar a mejorar los indicadores para determinados productos?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740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/>
          <a:lstStyle/>
          <a:p>
            <a:r>
              <a:rPr lang="es-ES" dirty="0"/>
              <a:t>Metodología:  </a:t>
            </a:r>
            <a:r>
              <a:rPr lang="es-ES" dirty="0" err="1"/>
              <a:t>Scrum</a:t>
            </a:r>
            <a:r>
              <a:rPr lang="es-ES" dirty="0"/>
              <a:t> marcos de desarrollo ágiles caracterizados por el desarrollo incremental.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"/>
          <a:stretch/>
        </p:blipFill>
        <p:spPr bwMode="auto">
          <a:xfrm>
            <a:off x="2915816" y="3212976"/>
            <a:ext cx="4078585" cy="260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9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76063"/>
          </a:xfrm>
        </p:spPr>
        <p:txBody>
          <a:bodyPr/>
          <a:lstStyle/>
          <a:p>
            <a:r>
              <a:rPr lang="es-ES" dirty="0"/>
              <a:t>Arquitectura Seleccionada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2204864"/>
            <a:ext cx="8229600" cy="3816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82860" y="1943053"/>
            <a:ext cx="5342984" cy="404431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48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04764"/>
            <a:ext cx="8229600" cy="1368152"/>
          </a:xfrm>
        </p:spPr>
        <p:txBody>
          <a:bodyPr/>
          <a:lstStyle/>
          <a:p>
            <a:r>
              <a:rPr lang="es-ES" dirty="0"/>
              <a:t>Arquitectura Seleccionada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2204864"/>
            <a:ext cx="8229600" cy="3816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4" y="1916832"/>
            <a:ext cx="34927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10" y="4797152"/>
            <a:ext cx="6143084" cy="168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996952"/>
            <a:ext cx="393878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51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04764"/>
            <a:ext cx="8229600" cy="1368152"/>
          </a:xfrm>
        </p:spPr>
        <p:txBody>
          <a:bodyPr/>
          <a:lstStyle/>
          <a:p>
            <a:r>
              <a:rPr lang="es-ES" dirty="0"/>
              <a:t>Arquitectura Seleccionada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2204864"/>
            <a:ext cx="8229600" cy="3816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3077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24" y="5386187"/>
            <a:ext cx="2215840" cy="6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8346"/>
            <a:ext cx="1512168" cy="13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48688"/>
            <a:ext cx="2676110" cy="107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683568" y="2289234"/>
            <a:ext cx="3816424" cy="4728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Integración de Datos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4355976" y="2420888"/>
            <a:ext cx="752897" cy="32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95936" y="3806180"/>
            <a:ext cx="3024336" cy="4728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Bodega de Datos</a:t>
            </a:r>
            <a:endParaRPr lang="es-CO" dirty="0"/>
          </a:p>
        </p:txBody>
      </p:sp>
      <p:sp>
        <p:nvSpPr>
          <p:cNvPr id="5" name="4 Flecha derecha"/>
          <p:cNvSpPr/>
          <p:nvPr/>
        </p:nvSpPr>
        <p:spPr>
          <a:xfrm flipH="1">
            <a:off x="2987824" y="3951058"/>
            <a:ext cx="792088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5489479"/>
            <a:ext cx="3996444" cy="4728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dirty="0"/>
              <a:t>Visualización de Datos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3901454" y="5589800"/>
            <a:ext cx="752897" cy="32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7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9" grpId="0"/>
      <p:bldP spid="5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1_TemaU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UOC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TemaUOC2</Template>
  <TotalTime>816</TotalTime>
  <Words>660</Words>
  <Application>Microsoft Office PowerPoint</Application>
  <PresentationFormat>On-screen Show (4:3)</PresentationFormat>
  <Paragraphs>121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1_TemaUOC</vt:lpstr>
      <vt:lpstr>TemaUOC3</vt:lpstr>
      <vt:lpstr>SISTEMA DE INTELIGENCIA DE NEGOCIOS PARA EL ANALISIS DE PUBLIDAD EN ENTORNOS DIGITALES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INTELIGENCIA DE NEGOCIOS PARA EL ANALISIS DE PUBLIDAD EN ENTORNOS DIGITALES </dc:title>
  <dc:creator>Keinth Fernandez Perez</dc:creator>
  <cp:lastModifiedBy>.</cp:lastModifiedBy>
  <cp:revision>53</cp:revision>
  <dcterms:created xsi:type="dcterms:W3CDTF">2018-05-19T16:43:38Z</dcterms:created>
  <dcterms:modified xsi:type="dcterms:W3CDTF">2018-06-11T16:05:56Z</dcterms:modified>
</cp:coreProperties>
</file>